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9"/>
  </p:notesMasterIdLst>
  <p:handoutMasterIdLst>
    <p:handoutMasterId r:id="rId180"/>
  </p:handoutMasterIdLst>
  <p:sldIdLst>
    <p:sldId id="256" r:id="rId2"/>
    <p:sldId id="270" r:id="rId3"/>
    <p:sldId id="257" r:id="rId4"/>
    <p:sldId id="290" r:id="rId5"/>
    <p:sldId id="259" r:id="rId6"/>
    <p:sldId id="260" r:id="rId7"/>
    <p:sldId id="261" r:id="rId8"/>
    <p:sldId id="262" r:id="rId9"/>
    <p:sldId id="263" r:id="rId10"/>
    <p:sldId id="275" r:id="rId11"/>
    <p:sldId id="264" r:id="rId12"/>
    <p:sldId id="271" r:id="rId13"/>
    <p:sldId id="272" r:id="rId14"/>
    <p:sldId id="265" r:id="rId15"/>
    <p:sldId id="273" r:id="rId16"/>
    <p:sldId id="312" r:id="rId17"/>
    <p:sldId id="274" r:id="rId18"/>
    <p:sldId id="266" r:id="rId19"/>
    <p:sldId id="267" r:id="rId20"/>
    <p:sldId id="268" r:id="rId21"/>
    <p:sldId id="269"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292" r:id="rId38"/>
    <p:sldId id="293" r:id="rId39"/>
    <p:sldId id="313" r:id="rId40"/>
    <p:sldId id="294" r:id="rId41"/>
    <p:sldId id="427" r:id="rId42"/>
    <p:sldId id="428" r:id="rId43"/>
    <p:sldId id="295" r:id="rId44"/>
    <p:sldId id="306" r:id="rId45"/>
    <p:sldId id="307" r:id="rId46"/>
    <p:sldId id="308" r:id="rId47"/>
    <p:sldId id="309" r:id="rId48"/>
    <p:sldId id="310" r:id="rId49"/>
    <p:sldId id="311" r:id="rId50"/>
    <p:sldId id="317" r:id="rId51"/>
    <p:sldId id="300" r:id="rId52"/>
    <p:sldId id="429" r:id="rId53"/>
    <p:sldId id="430" r:id="rId54"/>
    <p:sldId id="296" r:id="rId55"/>
    <p:sldId id="326" r:id="rId56"/>
    <p:sldId id="327" r:id="rId57"/>
    <p:sldId id="328" r:id="rId58"/>
    <p:sldId id="329" r:id="rId59"/>
    <p:sldId id="330" r:id="rId60"/>
    <p:sldId id="331" r:id="rId61"/>
    <p:sldId id="332" r:id="rId62"/>
    <p:sldId id="333" r:id="rId63"/>
    <p:sldId id="337" r:id="rId64"/>
    <p:sldId id="338" r:id="rId65"/>
    <p:sldId id="339" r:id="rId66"/>
    <p:sldId id="341" r:id="rId67"/>
    <p:sldId id="334" r:id="rId68"/>
    <p:sldId id="335" r:id="rId69"/>
    <p:sldId id="342" r:id="rId70"/>
    <p:sldId id="336" r:id="rId71"/>
    <p:sldId id="343" r:id="rId72"/>
    <p:sldId id="344" r:id="rId73"/>
    <p:sldId id="322" r:id="rId74"/>
    <p:sldId id="301" r:id="rId75"/>
    <p:sldId id="431" r:id="rId76"/>
    <p:sldId id="432" r:id="rId77"/>
    <p:sldId id="433" r:id="rId78"/>
    <p:sldId id="298" r:id="rId79"/>
    <p:sldId id="345" r:id="rId80"/>
    <p:sldId id="347" r:id="rId81"/>
    <p:sldId id="348" r:id="rId82"/>
    <p:sldId id="349"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23" r:id="rId96"/>
    <p:sldId id="303" r:id="rId97"/>
    <p:sldId id="434" r:id="rId98"/>
    <p:sldId id="297" r:id="rId99"/>
    <p:sldId id="364" r:id="rId100"/>
    <p:sldId id="365" r:id="rId101"/>
    <p:sldId id="366" r:id="rId102"/>
    <p:sldId id="367" r:id="rId103"/>
    <p:sldId id="368" r:id="rId104"/>
    <p:sldId id="369" r:id="rId105"/>
    <p:sldId id="370" r:id="rId106"/>
    <p:sldId id="371" r:id="rId107"/>
    <p:sldId id="372" r:id="rId108"/>
    <p:sldId id="373" r:id="rId109"/>
    <p:sldId id="374" r:id="rId110"/>
    <p:sldId id="324" r:id="rId111"/>
    <p:sldId id="302" r:id="rId112"/>
    <p:sldId id="435" r:id="rId113"/>
    <p:sldId id="299" r:id="rId114"/>
    <p:sldId id="378" r:id="rId115"/>
    <p:sldId id="376" r:id="rId116"/>
    <p:sldId id="377" r:id="rId117"/>
    <p:sldId id="436" r:id="rId118"/>
    <p:sldId id="375" r:id="rId119"/>
    <p:sldId id="379" r:id="rId120"/>
    <p:sldId id="380" r:id="rId121"/>
    <p:sldId id="381" r:id="rId122"/>
    <p:sldId id="325" r:id="rId123"/>
    <p:sldId id="304" r:id="rId124"/>
    <p:sldId id="437" r:id="rId125"/>
    <p:sldId id="382" r:id="rId126"/>
    <p:sldId id="383" r:id="rId127"/>
    <p:sldId id="384" r:id="rId128"/>
    <p:sldId id="385" r:id="rId129"/>
    <p:sldId id="386" r:id="rId130"/>
    <p:sldId id="387" r:id="rId131"/>
    <p:sldId id="388" r:id="rId132"/>
    <p:sldId id="389" r:id="rId133"/>
    <p:sldId id="390" r:id="rId134"/>
    <p:sldId id="391" r:id="rId135"/>
    <p:sldId id="438" r:id="rId136"/>
    <p:sldId id="439" r:id="rId137"/>
    <p:sldId id="405" r:id="rId138"/>
    <p:sldId id="392" r:id="rId139"/>
    <p:sldId id="399" r:id="rId140"/>
    <p:sldId id="400" r:id="rId141"/>
    <p:sldId id="402" r:id="rId142"/>
    <p:sldId id="401" r:id="rId143"/>
    <p:sldId id="403" r:id="rId144"/>
    <p:sldId id="404" r:id="rId145"/>
    <p:sldId id="406" r:id="rId146"/>
    <p:sldId id="407" r:id="rId147"/>
    <p:sldId id="393" r:id="rId148"/>
    <p:sldId id="394" r:id="rId149"/>
    <p:sldId id="408" r:id="rId150"/>
    <p:sldId id="410" r:id="rId151"/>
    <p:sldId id="411" r:id="rId152"/>
    <p:sldId id="412" r:id="rId153"/>
    <p:sldId id="413" r:id="rId154"/>
    <p:sldId id="414" r:id="rId155"/>
    <p:sldId id="395" r:id="rId156"/>
    <p:sldId id="396" r:id="rId157"/>
    <p:sldId id="440" r:id="rId158"/>
    <p:sldId id="415" r:id="rId159"/>
    <p:sldId id="420" r:id="rId160"/>
    <p:sldId id="421" r:id="rId161"/>
    <p:sldId id="422" r:id="rId162"/>
    <p:sldId id="423" r:id="rId163"/>
    <p:sldId id="424" r:id="rId164"/>
    <p:sldId id="425" r:id="rId165"/>
    <p:sldId id="426" r:id="rId166"/>
    <p:sldId id="416" r:id="rId167"/>
    <p:sldId id="398" r:id="rId168"/>
    <p:sldId id="441" r:id="rId169"/>
    <p:sldId id="442" r:id="rId170"/>
    <p:sldId id="443" r:id="rId171"/>
    <p:sldId id="445" r:id="rId172"/>
    <p:sldId id="419" r:id="rId173"/>
    <p:sldId id="418" r:id="rId174"/>
    <p:sldId id="444" r:id="rId175"/>
    <p:sldId id="450" r:id="rId176"/>
    <p:sldId id="448" r:id="rId177"/>
    <p:sldId id="449" r:id="rId1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FEB137-0AB7-4EEA-8F26-1A99B16734E7}">
          <p14:sldIdLst>
            <p14:sldId id="256"/>
            <p14:sldId id="270"/>
            <p14:sldId id="257"/>
            <p14:sldId id="290"/>
            <p14:sldId id="259"/>
            <p14:sldId id="260"/>
            <p14:sldId id="261"/>
            <p14:sldId id="262"/>
            <p14:sldId id="263"/>
            <p14:sldId id="275"/>
            <p14:sldId id="264"/>
            <p14:sldId id="271"/>
            <p14:sldId id="272"/>
            <p14:sldId id="265"/>
            <p14:sldId id="273"/>
            <p14:sldId id="312"/>
            <p14:sldId id="274"/>
            <p14:sldId id="266"/>
            <p14:sldId id="267"/>
            <p14:sldId id="268"/>
            <p14:sldId id="269"/>
            <p14:sldId id="276"/>
            <p14:sldId id="277"/>
            <p14:sldId id="278"/>
            <p14:sldId id="279"/>
            <p14:sldId id="280"/>
            <p14:sldId id="281"/>
            <p14:sldId id="282"/>
            <p14:sldId id="283"/>
            <p14:sldId id="284"/>
            <p14:sldId id="285"/>
            <p14:sldId id="286"/>
            <p14:sldId id="287"/>
            <p14:sldId id="288"/>
            <p14:sldId id="289"/>
            <p14:sldId id="291"/>
            <p14:sldId id="292"/>
            <p14:sldId id="293"/>
            <p14:sldId id="313"/>
            <p14:sldId id="294"/>
            <p14:sldId id="427"/>
            <p14:sldId id="428"/>
            <p14:sldId id="295"/>
            <p14:sldId id="306"/>
            <p14:sldId id="307"/>
            <p14:sldId id="308"/>
            <p14:sldId id="309"/>
            <p14:sldId id="310"/>
            <p14:sldId id="311"/>
            <p14:sldId id="317"/>
            <p14:sldId id="300"/>
            <p14:sldId id="429"/>
            <p14:sldId id="430"/>
            <p14:sldId id="296"/>
            <p14:sldId id="326"/>
            <p14:sldId id="327"/>
            <p14:sldId id="328"/>
            <p14:sldId id="329"/>
            <p14:sldId id="330"/>
            <p14:sldId id="331"/>
            <p14:sldId id="332"/>
            <p14:sldId id="333"/>
            <p14:sldId id="337"/>
            <p14:sldId id="338"/>
            <p14:sldId id="339"/>
            <p14:sldId id="341"/>
            <p14:sldId id="334"/>
            <p14:sldId id="335"/>
            <p14:sldId id="342"/>
            <p14:sldId id="336"/>
            <p14:sldId id="343"/>
            <p14:sldId id="344"/>
            <p14:sldId id="322"/>
            <p14:sldId id="301"/>
            <p14:sldId id="431"/>
            <p14:sldId id="432"/>
            <p14:sldId id="433"/>
            <p14:sldId id="298"/>
            <p14:sldId id="345"/>
            <p14:sldId id="347"/>
            <p14:sldId id="348"/>
            <p14:sldId id="349"/>
            <p14:sldId id="351"/>
            <p14:sldId id="352"/>
            <p14:sldId id="353"/>
            <p14:sldId id="354"/>
            <p14:sldId id="355"/>
            <p14:sldId id="356"/>
            <p14:sldId id="357"/>
            <p14:sldId id="358"/>
            <p14:sldId id="359"/>
            <p14:sldId id="360"/>
            <p14:sldId id="361"/>
            <p14:sldId id="362"/>
            <p14:sldId id="323"/>
            <p14:sldId id="303"/>
            <p14:sldId id="434"/>
            <p14:sldId id="297"/>
            <p14:sldId id="364"/>
            <p14:sldId id="365"/>
            <p14:sldId id="366"/>
            <p14:sldId id="367"/>
            <p14:sldId id="368"/>
            <p14:sldId id="369"/>
            <p14:sldId id="370"/>
            <p14:sldId id="371"/>
            <p14:sldId id="372"/>
            <p14:sldId id="373"/>
            <p14:sldId id="374"/>
            <p14:sldId id="324"/>
            <p14:sldId id="302"/>
            <p14:sldId id="435"/>
            <p14:sldId id="299"/>
            <p14:sldId id="378"/>
            <p14:sldId id="376"/>
            <p14:sldId id="377"/>
            <p14:sldId id="436"/>
            <p14:sldId id="375"/>
            <p14:sldId id="379"/>
            <p14:sldId id="380"/>
            <p14:sldId id="381"/>
            <p14:sldId id="325"/>
            <p14:sldId id="304"/>
            <p14:sldId id="437"/>
            <p14:sldId id="382"/>
            <p14:sldId id="383"/>
            <p14:sldId id="384"/>
            <p14:sldId id="385"/>
            <p14:sldId id="386"/>
            <p14:sldId id="387"/>
            <p14:sldId id="388"/>
            <p14:sldId id="389"/>
            <p14:sldId id="390"/>
            <p14:sldId id="391"/>
            <p14:sldId id="438"/>
            <p14:sldId id="439"/>
            <p14:sldId id="405"/>
            <p14:sldId id="392"/>
            <p14:sldId id="399"/>
            <p14:sldId id="400"/>
            <p14:sldId id="402"/>
            <p14:sldId id="401"/>
            <p14:sldId id="403"/>
            <p14:sldId id="404"/>
            <p14:sldId id="406"/>
            <p14:sldId id="407"/>
            <p14:sldId id="393"/>
            <p14:sldId id="394"/>
            <p14:sldId id="408"/>
            <p14:sldId id="410"/>
            <p14:sldId id="411"/>
            <p14:sldId id="412"/>
            <p14:sldId id="413"/>
            <p14:sldId id="414"/>
            <p14:sldId id="395"/>
            <p14:sldId id="396"/>
            <p14:sldId id="440"/>
            <p14:sldId id="415"/>
            <p14:sldId id="420"/>
            <p14:sldId id="421"/>
            <p14:sldId id="422"/>
            <p14:sldId id="423"/>
            <p14:sldId id="424"/>
            <p14:sldId id="425"/>
            <p14:sldId id="426"/>
            <p14:sldId id="416"/>
            <p14:sldId id="398"/>
            <p14:sldId id="441"/>
            <p14:sldId id="442"/>
            <p14:sldId id="443"/>
            <p14:sldId id="445"/>
            <p14:sldId id="419"/>
            <p14:sldId id="418"/>
            <p14:sldId id="444"/>
            <p14:sldId id="450"/>
            <p14:sldId id="448"/>
            <p14:sldId id="44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B77575"/>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65621" autoAdjust="0"/>
  </p:normalViewPr>
  <p:slideViewPr>
    <p:cSldViewPr>
      <p:cViewPr varScale="1">
        <p:scale>
          <a:sx n="57" d="100"/>
          <a:sy n="57" d="100"/>
        </p:scale>
        <p:origin x="-2146"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728"/>
    </p:cViewPr>
  </p:sorterViewPr>
  <p:notesViewPr>
    <p:cSldViewPr>
      <p:cViewPr varScale="1">
        <p:scale>
          <a:sx n="67" d="100"/>
          <a:sy n="67" d="100"/>
        </p:scale>
        <p:origin x="-3120"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z="1100" dirty="0">
                <a:latin typeface="Tahoma" panose="020B0604030504040204" pitchFamily="34" charset="0"/>
                <a:ea typeface="Tahoma" panose="020B0604030504040204" pitchFamily="34" charset="0"/>
                <a:cs typeface="Tahoma" panose="020B0604030504040204" pitchFamily="34" charset="0"/>
              </a:rPr>
              <a:t>Grammar </a:t>
            </a:r>
            <a:r>
              <a:rPr lang="en-US" sz="1100" dirty="0" err="1">
                <a:latin typeface="Tahoma" panose="020B0604030504040204" pitchFamily="34" charset="0"/>
                <a:ea typeface="Tahoma" panose="020B0604030504040204" pitchFamily="34" charset="0"/>
                <a:cs typeface="Tahoma" panose="020B0604030504040204" pitchFamily="34" charset="0"/>
              </a:rPr>
              <a:t>Bootcamp</a:t>
            </a:r>
            <a:r>
              <a:rPr lang="en-US" sz="1100" dirty="0">
                <a:latin typeface="Tahoma" panose="020B0604030504040204" pitchFamily="34" charset="0"/>
                <a:ea typeface="Tahoma" panose="020B0604030504040204" pitchFamily="34" charset="0"/>
                <a:cs typeface="Tahoma" panose="020B0604030504040204" pitchFamily="34" charset="0"/>
              </a:rPr>
              <a:t> – Summer 2015</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48B3352-02D0-47E7-88DD-D723D04BA9D8}" type="slidenum">
              <a:rPr lang="en-US" smtClean="0">
                <a:latin typeface="Tahoma" panose="020B0604030504040204" pitchFamily="34" charset="0"/>
                <a:ea typeface="Tahoma" panose="020B0604030504040204" pitchFamily="34" charset="0"/>
                <a:cs typeface="Tahoma" panose="020B0604030504040204" pitchFamily="34" charset="0"/>
              </a:rPr>
              <a:t>‹#›</a:t>
            </a:fld>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1606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109788" y="309563"/>
            <a:ext cx="2790825" cy="20923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389467" y="2556510"/>
            <a:ext cx="6231467" cy="6430010"/>
          </a:xfrm>
          <a:prstGeom prst="rect">
            <a:avLst/>
          </a:prstGeom>
        </p:spPr>
        <p:txBody>
          <a:bodyPr vert="horz" lIns="93177" tIns="46589" rIns="93177" bIns="46589" rtlCol="0"/>
          <a:lstStyle/>
          <a:p>
            <a:pPr lvl="0"/>
            <a:endParaRPr lang="en-US" dirty="0"/>
          </a:p>
        </p:txBody>
      </p:sp>
    </p:spTree>
    <p:extLst>
      <p:ext uri="{BB962C8B-B14F-4D97-AF65-F5344CB8AC3E}">
        <p14:creationId xmlns:p14="http://schemas.microsoft.com/office/powerpoint/2010/main" val="3437038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many of you know, I go to the ASHA Schools Conference just about every summer.  One of my goals each year, prior to attending, in addition to getting my hours for the year, </a:t>
            </a:r>
            <a:r>
              <a:rPr lang="en-US" dirty="0" smtClean="0">
                <a:sym typeface="Wingdings" panose="05000000000000000000" pitchFamily="2" charset="2"/>
              </a:rPr>
              <a:t> </a:t>
            </a:r>
            <a:r>
              <a:rPr lang="en-US" dirty="0" smtClean="0"/>
              <a:t>is to identify a relevant topic on which to focus, and obtain resources that I can bring back to Arkansas to share in some way, usually as a workshop.</a:t>
            </a:r>
          </a:p>
          <a:p>
            <a:endParaRPr lang="en-US" dirty="0"/>
          </a:p>
          <a:p>
            <a:r>
              <a:rPr lang="en-US" dirty="0" smtClean="0"/>
              <a:t>Last </a:t>
            </a:r>
            <a:r>
              <a:rPr lang="en-US" dirty="0"/>
              <a:t>summer I </a:t>
            </a:r>
            <a:r>
              <a:rPr lang="en-US" dirty="0" smtClean="0"/>
              <a:t>attended an excellent session presented by Barbara </a:t>
            </a:r>
            <a:r>
              <a:rPr lang="en-US" dirty="0" err="1" smtClean="0"/>
              <a:t>Ehren</a:t>
            </a:r>
            <a:r>
              <a:rPr lang="en-US" dirty="0" smtClean="0"/>
              <a:t> (actually two sessions, but the one I’m starting with…) focused on “Teaching Language </a:t>
            </a:r>
            <a:r>
              <a:rPr lang="en-US" u="sng" dirty="0" smtClean="0"/>
              <a:t>Knowledge</a:t>
            </a:r>
            <a:r>
              <a:rPr lang="en-US" dirty="0" smtClean="0"/>
              <a:t>, </a:t>
            </a:r>
            <a:r>
              <a:rPr lang="en-US" u="sng" dirty="0" smtClean="0"/>
              <a:t>Skills</a:t>
            </a:r>
            <a:r>
              <a:rPr lang="en-US" dirty="0" smtClean="0"/>
              <a:t>, and </a:t>
            </a:r>
            <a:r>
              <a:rPr lang="en-US" u="sng" dirty="0" smtClean="0"/>
              <a:t>Strategies</a:t>
            </a:r>
            <a:r>
              <a:rPr lang="en-US" dirty="0" smtClean="0"/>
              <a:t> to Older Students Who Struggle with the CCSS.”  </a:t>
            </a:r>
          </a:p>
          <a:p>
            <a:endParaRPr lang="en-US" dirty="0"/>
          </a:p>
          <a:p>
            <a:r>
              <a:rPr lang="en-US" dirty="0" smtClean="0"/>
              <a:t>“Older” meaning students in grades 4-12.</a:t>
            </a:r>
          </a:p>
          <a:p>
            <a:endParaRPr lang="en-US" dirty="0"/>
          </a:p>
          <a:p>
            <a:r>
              <a:rPr lang="en-US" dirty="0" smtClean="0"/>
              <a:t>The other session was “Unpacking Discipline Specific Texts with Adolescents,” which she alludes to in the first session, using the term “disciplinary literacy.”  </a:t>
            </a:r>
            <a:endParaRPr lang="en-US" dirty="0"/>
          </a:p>
          <a:p>
            <a:r>
              <a:rPr lang="en-US" dirty="0" smtClean="0"/>
              <a:t>(You can look through that session’s handout during break, if you like, because I won’t be able to include much detail from it in today’s workshop, but it’s where I’m headed next time.)</a:t>
            </a:r>
          </a:p>
          <a:p>
            <a:endParaRPr lang="en-US" dirty="0"/>
          </a:p>
          <a:p>
            <a:r>
              <a:rPr lang="en-US" dirty="0"/>
              <a:t>M</a:t>
            </a:r>
            <a:r>
              <a:rPr lang="en-US" dirty="0" smtClean="0"/>
              <a:t>y plan was to attend those two sessions and combine the information into a training on “Scaffolding” . . . but I got completely distracted by my own ignorance of grammar, hence today’s topic.</a:t>
            </a:r>
          </a:p>
          <a:p>
            <a:endParaRPr lang="en-US" dirty="0"/>
          </a:p>
          <a:p>
            <a:r>
              <a:rPr lang="en-US" dirty="0" smtClean="0"/>
              <a:t>But before we put our boots on, as a warm-up for our brains, I want to take you through some information from the first part of Dr. </a:t>
            </a:r>
            <a:r>
              <a:rPr lang="en-US" dirty="0" err="1" smtClean="0"/>
              <a:t>Ehren’s</a:t>
            </a:r>
            <a:r>
              <a:rPr lang="en-US" dirty="0" smtClean="0"/>
              <a:t> session . . . to give you the big picture she addressed and help explain why I got sidetracked and why I think it’s important for us to review grammar before we work on scaffolding.</a:t>
            </a:r>
          </a:p>
          <a:p>
            <a:endParaRPr lang="en-US" dirty="0" smtClean="0"/>
          </a:p>
          <a:p>
            <a:r>
              <a:rPr lang="en-US" dirty="0" smtClean="0"/>
              <a:t>“</a:t>
            </a:r>
            <a:r>
              <a:rPr lang="en-US" dirty="0"/>
              <a:t>Teaching Language </a:t>
            </a:r>
            <a:r>
              <a:rPr lang="en-US" u="sng" dirty="0"/>
              <a:t>Knowledge</a:t>
            </a:r>
            <a:r>
              <a:rPr lang="en-US" dirty="0"/>
              <a:t>, </a:t>
            </a:r>
            <a:r>
              <a:rPr lang="en-US" u="sng" dirty="0"/>
              <a:t>Skills</a:t>
            </a:r>
            <a:r>
              <a:rPr lang="en-US" dirty="0"/>
              <a:t>, and </a:t>
            </a:r>
            <a:r>
              <a:rPr lang="en-US" u="sng" dirty="0"/>
              <a:t>Strategies</a:t>
            </a:r>
            <a:r>
              <a:rPr lang="en-US" dirty="0"/>
              <a:t> to Older Students Who Struggle with the CCSS.”</a:t>
            </a:r>
            <a:endParaRPr lang="en-US" dirty="0" smtClean="0"/>
          </a:p>
          <a:p>
            <a:endParaRPr lang="en-US" dirty="0"/>
          </a:p>
        </p:txBody>
      </p:sp>
    </p:spTree>
    <p:extLst>
      <p:ext uri="{BB962C8B-B14F-4D97-AF65-F5344CB8AC3E}">
        <p14:creationId xmlns:p14="http://schemas.microsoft.com/office/powerpoint/2010/main" val="2579774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effectively scaffold </a:t>
            </a:r>
            <a:r>
              <a:rPr lang="en-US" dirty="0" smtClean="0"/>
              <a:t>any learning, both in the therapy room and the classroom, SLPs have to look through our “language lens,” and be able to . . .</a:t>
            </a:r>
          </a:p>
          <a:p>
            <a:endParaRPr lang="en-US" dirty="0" smtClean="0"/>
          </a:p>
          <a:p>
            <a:pPr marL="174708" indent="-174708" defTabSz="931774">
              <a:buFont typeface="Arial" panose="020B0604020202020204" pitchFamily="34" charset="0"/>
              <a:buChar char="•"/>
              <a:defRPr/>
            </a:pPr>
            <a:r>
              <a:rPr lang="en-US" dirty="0" smtClean="0"/>
              <a:t>quickly identify the linguistic and metalinguistic steps between “too easy” and “too hard” for the task at hand  AND</a:t>
            </a:r>
          </a:p>
          <a:p>
            <a:pPr marL="174708" indent="-174708">
              <a:buFont typeface="Arial" panose="020B0604020202020204" pitchFamily="34" charset="0"/>
              <a:buChar char="•"/>
            </a:pPr>
            <a:r>
              <a:rPr lang="en-US" dirty="0" smtClean="0"/>
              <a:t>respond contingently, that is, recognize and provide the appropriate intermediate </a:t>
            </a:r>
            <a:r>
              <a:rPr lang="en-US" dirty="0"/>
              <a:t>support “on the </a:t>
            </a:r>
            <a:r>
              <a:rPr lang="en-US" dirty="0" smtClean="0"/>
              <a:t>fly.” </a:t>
            </a:r>
          </a:p>
          <a:p>
            <a:pPr marL="174708" indent="-174708">
              <a:buFont typeface="Arial" panose="020B0604020202020204" pitchFamily="34" charset="0"/>
              <a:buChar char="•"/>
            </a:pPr>
            <a:endParaRPr lang="en-US" dirty="0"/>
          </a:p>
          <a:p>
            <a:r>
              <a:rPr lang="en-US" dirty="0" smtClean="0"/>
              <a:t>Our “language lens” needs a phonology “setting,” and a morphology “setting,” and a syntax “setting,” and a semantic “setting,” and a pragmatic “setting.”  Right?</a:t>
            </a:r>
          </a:p>
          <a:p>
            <a:endParaRPr lang="en-US" dirty="0"/>
          </a:p>
          <a:p>
            <a:r>
              <a:rPr lang="en-US" dirty="0" smtClean="0"/>
              <a:t>You may think “Where does pragmatics fit into grammar?”  </a:t>
            </a:r>
          </a:p>
          <a:p>
            <a:endParaRPr lang="en-US" dirty="0"/>
          </a:p>
          <a:p>
            <a:r>
              <a:rPr lang="en-US" dirty="0" smtClean="0"/>
              <a:t>Capitalization and punctuation, which is, in my opinion, </a:t>
            </a:r>
            <a:r>
              <a:rPr lang="en-US" u="sng" dirty="0" smtClean="0"/>
              <a:t>written prosody</a:t>
            </a:r>
            <a:r>
              <a:rPr lang="en-US" dirty="0" smtClean="0"/>
              <a:t>, and affects meaning much the same way.</a:t>
            </a:r>
          </a:p>
          <a:p>
            <a:pPr defTabSz="931774">
              <a:defRPr/>
            </a:pPr>
            <a:endParaRPr lang="en-US" dirty="0"/>
          </a:p>
          <a:p>
            <a:pPr defTabSz="931774">
              <a:defRPr/>
            </a:pPr>
            <a:endParaRPr lang="en-US" dirty="0" smtClean="0"/>
          </a:p>
          <a:p>
            <a:endParaRPr lang="en-US" dirty="0"/>
          </a:p>
        </p:txBody>
      </p:sp>
    </p:spTree>
    <p:extLst>
      <p:ext uri="{BB962C8B-B14F-4D97-AF65-F5344CB8AC3E}">
        <p14:creationId xmlns:p14="http://schemas.microsoft.com/office/powerpoint/2010/main" val="33463531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a:t>
            </a:r>
            <a:r>
              <a:rPr lang="en-US" dirty="0"/>
              <a:t>of </a:t>
            </a:r>
            <a:r>
              <a:rPr lang="en-US" dirty="0" smtClean="0"/>
              <a:t>affirmation/Affirmation</a:t>
            </a:r>
            <a:r>
              <a:rPr lang="en-US" baseline="0" dirty="0" smtClean="0"/>
              <a:t> </a:t>
            </a:r>
            <a:r>
              <a:rPr lang="en-US" dirty="0" smtClean="0"/>
              <a:t>adverbs </a:t>
            </a:r>
            <a:r>
              <a:rPr lang="en-US" dirty="0"/>
              <a:t>. . </a:t>
            </a:r>
            <a:r>
              <a:rPr lang="en-US" dirty="0" smtClean="0"/>
              <a:t>. </a:t>
            </a:r>
          </a:p>
          <a:p>
            <a:pPr marL="174708" indent="-174708">
              <a:spcAft>
                <a:spcPts val="1019"/>
              </a:spcAft>
              <a:buFont typeface="Arial" panose="020B0604020202020204" pitchFamily="34" charset="0"/>
              <a:buChar char="•"/>
            </a:pPr>
            <a:r>
              <a:rPr lang="en-US" b="0" dirty="0" smtClean="0"/>
              <a:t>express agreement, approval, or assent</a:t>
            </a:r>
          </a:p>
          <a:p>
            <a:pPr marL="174708" indent="-174708">
              <a:spcAft>
                <a:spcPts val="1019"/>
              </a:spcAft>
              <a:buFont typeface="Arial" panose="020B0604020202020204" pitchFamily="34" charset="0"/>
              <a:buChar char="•"/>
            </a:pPr>
            <a:r>
              <a:rPr lang="en-US" b="0" dirty="0" smtClean="0"/>
              <a:t>include words like . . . </a:t>
            </a:r>
            <a:r>
              <a:rPr lang="en-US" b="0" i="1" dirty="0" smtClean="0"/>
              <a:t>absolutely, certainly, definitely, indeed, really, surely, </a:t>
            </a:r>
            <a:r>
              <a:rPr lang="en-US" b="0" dirty="0" smtClean="0"/>
              <a:t>and </a:t>
            </a:r>
            <a:r>
              <a:rPr lang="en-US" b="0" i="1" dirty="0" smtClean="0"/>
              <a:t>truly</a:t>
            </a:r>
          </a:p>
          <a:p>
            <a:pPr marL="174708" indent="-174708">
              <a:spcAft>
                <a:spcPts val="1019"/>
              </a:spcAft>
              <a:buFont typeface="Arial" panose="020B0604020202020204" pitchFamily="34" charset="0"/>
              <a:buChar char="•"/>
            </a:pPr>
            <a:r>
              <a:rPr lang="en-US" b="0" dirty="0" smtClean="0"/>
              <a:t>Yes</a:t>
            </a:r>
            <a:r>
              <a:rPr lang="en-US" b="0" i="1" dirty="0" smtClean="0"/>
              <a:t>, yes</a:t>
            </a:r>
            <a:r>
              <a:rPr lang="en-US" b="0" dirty="0" smtClean="0"/>
              <a:t> also falls into this category!</a:t>
            </a:r>
          </a:p>
          <a:p>
            <a:pPr marL="174708" indent="-174708">
              <a:spcAft>
                <a:spcPts val="1019"/>
              </a:spcAft>
              <a:buFont typeface="Arial" panose="020B0604020202020204" pitchFamily="34" charset="0"/>
              <a:buChar char="•"/>
            </a:pPr>
            <a:endParaRPr lang="en-US" b="0" dirty="0" smtClean="0"/>
          </a:p>
          <a:p>
            <a:pPr>
              <a:spcAft>
                <a:spcPts val="1019"/>
              </a:spcAft>
            </a:pPr>
            <a:r>
              <a:rPr lang="en-US" b="0" dirty="0" smtClean="0"/>
              <a:t>Adverbs of negation/Negation adverbs</a:t>
            </a:r>
            <a:r>
              <a:rPr lang="en-US" b="0" baseline="0" dirty="0" smtClean="0"/>
              <a:t> . . . include </a:t>
            </a:r>
            <a:r>
              <a:rPr lang="en-US" b="0" i="1" baseline="0" dirty="0" smtClean="0"/>
              <a:t>no, not, </a:t>
            </a:r>
            <a:r>
              <a:rPr lang="en-US" b="0" i="0" baseline="0" dirty="0" smtClean="0"/>
              <a:t>and </a:t>
            </a:r>
            <a:r>
              <a:rPr lang="en-US" b="0" i="1" baseline="0" dirty="0" smtClean="0"/>
              <a:t>never</a:t>
            </a:r>
            <a:r>
              <a:rPr lang="en-US" b="0" i="0" baseline="0" dirty="0" smtClean="0"/>
              <a:t>.</a:t>
            </a:r>
            <a:endParaRPr lang="en-US" b="0" dirty="0" smtClean="0"/>
          </a:p>
        </p:txBody>
      </p:sp>
    </p:spTree>
    <p:extLst>
      <p:ext uri="{BB962C8B-B14F-4D97-AF65-F5344CB8AC3E}">
        <p14:creationId xmlns:p14="http://schemas.microsoft.com/office/powerpoint/2010/main" val="5178397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may also serve as conjunctions.</a:t>
            </a:r>
            <a:r>
              <a:rPr lang="en-US" baseline="0" dirty="0" smtClean="0"/>
              <a:t>  </a:t>
            </a:r>
            <a:r>
              <a:rPr lang="en-US" i="0" u="none" baseline="0" dirty="0" smtClean="0"/>
              <a:t>Conjunctions </a:t>
            </a:r>
            <a:r>
              <a:rPr lang="en-US" baseline="0" dirty="0" smtClean="0"/>
              <a:t>(coming up) </a:t>
            </a:r>
            <a:r>
              <a:rPr lang="en-US" i="0" u="none" baseline="0" dirty="0" smtClean="0"/>
              <a:t>join two or more sentence elements.  </a:t>
            </a:r>
          </a:p>
          <a:p>
            <a:endParaRPr lang="en-US" i="0" u="none" baseline="0" dirty="0" smtClean="0"/>
          </a:p>
          <a:p>
            <a:r>
              <a:rPr lang="en-US" i="0" u="none" baseline="0" dirty="0" smtClean="0"/>
              <a:t>Adverbs serving this role </a:t>
            </a:r>
            <a:r>
              <a:rPr lang="en-US" baseline="0" dirty="0" smtClean="0"/>
              <a:t>are known as </a:t>
            </a:r>
            <a:r>
              <a:rPr lang="en-US" i="0" u="sng" baseline="0" dirty="0" smtClean="0"/>
              <a:t>conjunctive adverbs</a:t>
            </a:r>
            <a:r>
              <a:rPr lang="en-US" i="0" u="none" baseline="0" dirty="0" smtClean="0"/>
              <a:t> or </a:t>
            </a:r>
            <a:r>
              <a:rPr lang="en-US" i="0" u="sng" baseline="0" dirty="0" smtClean="0"/>
              <a:t>adverbial conjuncts</a:t>
            </a:r>
            <a:r>
              <a:rPr lang="en-US" i="0" u="none" baseline="0" dirty="0" smtClean="0"/>
              <a:t>.  </a:t>
            </a:r>
          </a:p>
          <a:p>
            <a:r>
              <a:rPr lang="en-US" i="0" u="none" baseline="0" dirty="0" smtClean="0"/>
              <a:t>Conjunctive adverbs . . .</a:t>
            </a:r>
          </a:p>
          <a:p>
            <a:pPr marL="174708" indent="-174708">
              <a:buFont typeface="Arial" panose="020B0604020202020204" pitchFamily="34" charset="0"/>
              <a:buChar char="•"/>
            </a:pPr>
            <a:r>
              <a:rPr lang="en-US" i="0" u="none" baseline="0" dirty="0" smtClean="0"/>
              <a:t>include words like . . . [slide]</a:t>
            </a:r>
          </a:p>
          <a:p>
            <a:pPr marL="174708" indent="-174708">
              <a:buFont typeface="Arial" panose="020B0604020202020204" pitchFamily="34" charset="0"/>
              <a:buChar char="•"/>
            </a:pPr>
            <a:r>
              <a:rPr lang="en-US" i="0" u="none" baseline="0" dirty="0" smtClean="0"/>
              <a:t>are easy to spot because they are often preceded by a semicolon and followed by a comma.  </a:t>
            </a:r>
          </a:p>
          <a:p>
            <a:pPr marL="174708" indent="-174708">
              <a:buFont typeface="Arial" panose="020B0604020202020204" pitchFamily="34" charset="0"/>
              <a:buChar char="•"/>
            </a:pPr>
            <a:r>
              <a:rPr lang="en-US" i="0" u="none" baseline="0" dirty="0" smtClean="0"/>
              <a:t>Note:  not all conjunctions are adverbs</a:t>
            </a:r>
          </a:p>
          <a:p>
            <a:endParaRPr lang="en-US" i="0" u="none" baseline="0" dirty="0" smtClean="0"/>
          </a:p>
          <a:p>
            <a:r>
              <a:rPr lang="en-US" b="1" i="1" dirty="0"/>
              <a:t>Mark this slide for later . . . when we talk about </a:t>
            </a:r>
            <a:r>
              <a:rPr lang="en-US" b="1" i="1" dirty="0" smtClean="0"/>
              <a:t>Conjunctions.  </a:t>
            </a:r>
            <a:r>
              <a:rPr lang="en-US" b="1" i="1" dirty="0"/>
              <a:t>The same words apply.</a:t>
            </a:r>
          </a:p>
          <a:p>
            <a:endParaRPr lang="en-US" b="1" i="1" u="none" baseline="0" dirty="0" smtClean="0"/>
          </a:p>
          <a:p>
            <a:endParaRPr lang="en-US" i="0" u="none" baseline="0" dirty="0" smtClean="0"/>
          </a:p>
          <a:p>
            <a:endParaRPr lang="en-US" dirty="0"/>
          </a:p>
        </p:txBody>
      </p:sp>
    </p:spTree>
    <p:extLst>
      <p:ext uri="{BB962C8B-B14F-4D97-AF65-F5344CB8AC3E}">
        <p14:creationId xmlns:p14="http://schemas.microsoft.com/office/powerpoint/2010/main" val="41165315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856275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Nouns in noun phrases</a:t>
            </a:r>
            <a:r>
              <a:rPr lang="en-US" dirty="0"/>
              <a:t> are often preceded by at least one determiner, which serves to clarify aspects of the noun.  Noun phrases can contain several determiners.</a:t>
            </a:r>
          </a:p>
          <a:p>
            <a:endParaRPr lang="en-US" dirty="0" smtClean="0"/>
          </a:p>
          <a:p>
            <a:r>
              <a:rPr lang="en-US" dirty="0"/>
              <a:t>The role of the determiner is important since it “determines the grammatical reality of the noun to which it is attached.”  (Master, 1995)  For example, the word </a:t>
            </a:r>
            <a:r>
              <a:rPr lang="en-US" i="1" dirty="0"/>
              <a:t>cat</a:t>
            </a:r>
            <a:r>
              <a:rPr lang="en-US" dirty="0"/>
              <a:t> has limited meaning until we attach determiners to specify which </a:t>
            </a:r>
            <a:r>
              <a:rPr lang="en-US" i="1" dirty="0"/>
              <a:t>cat</a:t>
            </a:r>
            <a:r>
              <a:rPr lang="en-US" dirty="0"/>
              <a:t> (</a:t>
            </a:r>
            <a:r>
              <a:rPr lang="en-US" i="1" u="sng" dirty="0"/>
              <a:t>this</a:t>
            </a:r>
            <a:r>
              <a:rPr lang="en-US" i="1" dirty="0"/>
              <a:t> cat, </a:t>
            </a:r>
            <a:r>
              <a:rPr lang="en-US" i="1" dirty="0" smtClean="0"/>
              <a:t>one </a:t>
            </a:r>
            <a:r>
              <a:rPr lang="en-US" i="1" dirty="0"/>
              <a:t>cat, </a:t>
            </a:r>
            <a:r>
              <a:rPr lang="en-US" i="1" u="sng" dirty="0"/>
              <a:t>a</a:t>
            </a:r>
            <a:r>
              <a:rPr lang="en-US" i="1" dirty="0"/>
              <a:t> cat, </a:t>
            </a:r>
            <a:r>
              <a:rPr lang="en-US" i="1" u="sng" dirty="0"/>
              <a:t>my</a:t>
            </a:r>
            <a:r>
              <a:rPr lang="en-US" i="1" dirty="0"/>
              <a:t> cat</a:t>
            </a:r>
            <a:r>
              <a:rPr lang="en-US" dirty="0"/>
              <a:t>).  </a:t>
            </a:r>
          </a:p>
          <a:p>
            <a:endParaRPr lang="en-US" dirty="0"/>
          </a:p>
          <a:p>
            <a:r>
              <a:rPr lang="en-US" dirty="0" smtClean="0"/>
              <a:t>Determiners </a:t>
            </a:r>
            <a:r>
              <a:rPr lang="en-US" dirty="0"/>
              <a:t>are similar to limiting adjectives (9) in that they modify nouns; however, they are more </a:t>
            </a:r>
            <a:r>
              <a:rPr lang="en-US" dirty="0" smtClean="0"/>
              <a:t>restricted </a:t>
            </a:r>
            <a:r>
              <a:rPr lang="en-US" dirty="0"/>
              <a:t>in the modifications they can </a:t>
            </a:r>
            <a:r>
              <a:rPr lang="en-US" dirty="0" smtClean="0"/>
              <a:t>make.</a:t>
            </a:r>
          </a:p>
          <a:p>
            <a:endParaRPr lang="en-US" dirty="0"/>
          </a:p>
          <a:p>
            <a:r>
              <a:rPr lang="en-US" dirty="0" smtClean="0"/>
              <a:t>They </a:t>
            </a:r>
            <a:r>
              <a:rPr lang="en-US" dirty="0"/>
              <a:t>can also look suspiciously like pronouns at times, </a:t>
            </a:r>
            <a:r>
              <a:rPr lang="en-US" dirty="0" smtClean="0"/>
              <a:t>(remember the comparison slides?) with </a:t>
            </a:r>
            <a:r>
              <a:rPr lang="en-US" dirty="0"/>
              <a:t>an important exception:  Determiners, by nature, cannot exist outside a noun phrase.  Pronouns can</a:t>
            </a:r>
            <a:r>
              <a:rPr lang="en-US" dirty="0" smtClean="0"/>
              <a:t>.</a:t>
            </a:r>
          </a:p>
          <a:p>
            <a:endParaRPr lang="en-US" dirty="0" smtClean="0"/>
          </a:p>
          <a:p>
            <a:r>
              <a:rPr lang="en-US" dirty="0" smtClean="0"/>
              <a:t>The major categories of determiners</a:t>
            </a:r>
            <a:r>
              <a:rPr lang="en-US" baseline="0" dirty="0" smtClean="0"/>
              <a:t> are . . . (almost the same as limiting adjectives)</a:t>
            </a:r>
          </a:p>
          <a:p>
            <a:pPr marL="174708" indent="-174708">
              <a:buFont typeface="Arial" panose="020B0604020202020204" pitchFamily="34" charset="0"/>
              <a:buChar char="•"/>
            </a:pPr>
            <a:r>
              <a:rPr lang="en-US" baseline="0" dirty="0" smtClean="0"/>
              <a:t>definite and indefinite articles, </a:t>
            </a:r>
          </a:p>
          <a:p>
            <a:pPr marL="174708" indent="-174708">
              <a:buFont typeface="Arial" panose="020B0604020202020204" pitchFamily="34" charset="0"/>
              <a:buChar char="•"/>
            </a:pPr>
            <a:r>
              <a:rPr lang="en-US" baseline="0" dirty="0" smtClean="0"/>
              <a:t>possessives (both nouns, pronouns), </a:t>
            </a:r>
          </a:p>
          <a:p>
            <a:pPr marL="174708" indent="-174708">
              <a:buFont typeface="Arial" panose="020B0604020202020204" pitchFamily="34" charset="0"/>
              <a:buChar char="•"/>
            </a:pPr>
            <a:r>
              <a:rPr lang="en-US" baseline="0" dirty="0" smtClean="0"/>
              <a:t>demonstratives, </a:t>
            </a:r>
          </a:p>
          <a:p>
            <a:pPr marL="174708" indent="-174708">
              <a:buFont typeface="Arial" panose="020B0604020202020204" pitchFamily="34" charset="0"/>
              <a:buChar char="•"/>
            </a:pPr>
            <a:r>
              <a:rPr lang="en-US" baseline="0" dirty="0" smtClean="0"/>
              <a:t>quantifiers, and </a:t>
            </a:r>
          </a:p>
          <a:p>
            <a:pPr marL="174708" indent="-174708">
              <a:buFont typeface="Arial" panose="020B0604020202020204" pitchFamily="34" charset="0"/>
              <a:buChar char="•"/>
            </a:pPr>
            <a:r>
              <a:rPr lang="en-US" i="1" baseline="0" dirty="0" err="1" smtClean="0"/>
              <a:t>wh</a:t>
            </a:r>
            <a:r>
              <a:rPr lang="en-US" i="0" baseline="0" dirty="0" smtClean="0"/>
              <a:t>-words.</a:t>
            </a:r>
          </a:p>
          <a:p>
            <a:endParaRPr lang="en-US" dirty="0"/>
          </a:p>
          <a:p>
            <a:r>
              <a:rPr lang="en-US" dirty="0" smtClean="0"/>
              <a:t>It’s likely that you’ll get confused when you try to classify a word as </a:t>
            </a:r>
            <a:r>
              <a:rPr lang="en-US" u="sng" dirty="0" smtClean="0"/>
              <a:t>determiner</a:t>
            </a:r>
            <a:r>
              <a:rPr lang="en-US" dirty="0" smtClean="0"/>
              <a:t>, </a:t>
            </a:r>
            <a:r>
              <a:rPr lang="en-US" u="sng" dirty="0" smtClean="0"/>
              <a:t>adjective</a:t>
            </a:r>
            <a:r>
              <a:rPr lang="en-US" dirty="0" smtClean="0"/>
              <a:t>, or </a:t>
            </a:r>
            <a:r>
              <a:rPr lang="en-US" u="sng" dirty="0" smtClean="0"/>
              <a:t>pronoun</a:t>
            </a:r>
            <a:r>
              <a:rPr lang="en-US" dirty="0" smtClean="0"/>
              <a:t>.  Suffice it to say that your confusion is warranted.  And to make it worse, there is often overlap between these three categories.</a:t>
            </a:r>
          </a:p>
          <a:p>
            <a:endParaRPr lang="en-US" dirty="0"/>
          </a:p>
          <a:p>
            <a:r>
              <a:rPr lang="en-US" dirty="0" smtClean="0"/>
              <a:t>For example, the word </a:t>
            </a:r>
            <a:r>
              <a:rPr lang="en-US" i="1" dirty="0" smtClean="0"/>
              <a:t>his</a:t>
            </a:r>
            <a:r>
              <a:rPr lang="en-US" dirty="0" smtClean="0"/>
              <a:t> …</a:t>
            </a:r>
          </a:p>
          <a:p>
            <a:r>
              <a:rPr lang="en-US" dirty="0" smtClean="0"/>
              <a:t>…in the sentence </a:t>
            </a:r>
            <a:r>
              <a:rPr lang="en-US" i="1" dirty="0" smtClean="0"/>
              <a:t>The coat is </a:t>
            </a:r>
            <a:r>
              <a:rPr lang="en-US" i="1" u="sng" dirty="0" smtClean="0"/>
              <a:t>his</a:t>
            </a:r>
            <a:r>
              <a:rPr lang="en-US" i="1" dirty="0" smtClean="0"/>
              <a:t>… </a:t>
            </a:r>
            <a:r>
              <a:rPr lang="en-US" dirty="0" smtClean="0"/>
              <a:t>is a possessive pronoun.</a:t>
            </a:r>
          </a:p>
          <a:p>
            <a:r>
              <a:rPr lang="en-US" dirty="0" smtClean="0"/>
              <a:t>…in the sentence </a:t>
            </a:r>
            <a:r>
              <a:rPr lang="en-US" i="1" u="sng" dirty="0" smtClean="0"/>
              <a:t>His</a:t>
            </a:r>
            <a:r>
              <a:rPr lang="en-US" i="1" dirty="0" smtClean="0"/>
              <a:t> coat is on the hanger… his</a:t>
            </a:r>
            <a:r>
              <a:rPr lang="en-US" dirty="0" smtClean="0"/>
              <a:t> is both a possessive adjective AND a determiner.</a:t>
            </a:r>
            <a:endParaRPr lang="en-US" dirty="0"/>
          </a:p>
          <a:p>
            <a:endParaRPr lang="en-US" u="none" baseline="0" dirty="0" smtClean="0"/>
          </a:p>
        </p:txBody>
      </p:sp>
    </p:spTree>
    <p:extLst>
      <p:ext uri="{BB962C8B-B14F-4D97-AF65-F5344CB8AC3E}">
        <p14:creationId xmlns:p14="http://schemas.microsoft.com/office/powerpoint/2010/main" val="22605561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4" y="2556510"/>
            <a:ext cx="6387253" cy="6430010"/>
          </a:xfrm>
        </p:spPr>
        <p:txBody>
          <a:bodyPr/>
          <a:lstStyle/>
          <a:p>
            <a:r>
              <a:rPr lang="en-US" sz="1100" dirty="0"/>
              <a:t>The most commonly used determiners are the </a:t>
            </a:r>
            <a:r>
              <a:rPr lang="en-US" sz="1100" b="1" dirty="0"/>
              <a:t>A</a:t>
            </a:r>
            <a:r>
              <a:rPr lang="en-US" sz="1100" b="1" dirty="0"/>
              <a:t>rticles</a:t>
            </a:r>
            <a:r>
              <a:rPr lang="en-US" sz="1100" dirty="0"/>
              <a:t> </a:t>
            </a:r>
            <a:r>
              <a:rPr lang="en-US" sz="1100" i="1" dirty="0"/>
              <a:t>a </a:t>
            </a:r>
            <a:r>
              <a:rPr lang="en-US" sz="1100" dirty="0"/>
              <a:t>and </a:t>
            </a:r>
            <a:r>
              <a:rPr lang="en-US" sz="1100" i="1" dirty="0"/>
              <a:t>the</a:t>
            </a:r>
            <a:r>
              <a:rPr lang="en-US" sz="1100" dirty="0"/>
              <a:t>.</a:t>
            </a:r>
            <a:r>
              <a:rPr lang="en-US" sz="1100" i="1" dirty="0"/>
              <a:t>  </a:t>
            </a:r>
            <a:r>
              <a:rPr lang="en-US" sz="1100" dirty="0"/>
              <a:t>The third is</a:t>
            </a:r>
            <a:r>
              <a:rPr lang="en-US" sz="1100" i="1" dirty="0"/>
              <a:t> an, </a:t>
            </a:r>
            <a:r>
              <a:rPr lang="en-US" sz="1100" dirty="0"/>
              <a:t>which occurs less frequently.</a:t>
            </a:r>
            <a:r>
              <a:rPr lang="en-US" sz="1100" dirty="0"/>
              <a:t> </a:t>
            </a:r>
            <a:r>
              <a:rPr lang="en-US" sz="1100" dirty="0"/>
              <a:t> The </a:t>
            </a:r>
            <a:r>
              <a:rPr lang="en-US" sz="1100" dirty="0"/>
              <a:t>use of </a:t>
            </a:r>
            <a:r>
              <a:rPr lang="en-US" sz="1100" i="1" dirty="0"/>
              <a:t>a</a:t>
            </a:r>
            <a:r>
              <a:rPr lang="en-US" sz="1100" dirty="0"/>
              <a:t> and </a:t>
            </a:r>
            <a:r>
              <a:rPr lang="en-US" sz="1100" i="1" dirty="0"/>
              <a:t>an</a:t>
            </a:r>
            <a:r>
              <a:rPr lang="en-US" sz="1100" dirty="0"/>
              <a:t> are based on phonetic context.  </a:t>
            </a:r>
            <a:r>
              <a:rPr lang="en-US" sz="1100" i="1" dirty="0"/>
              <a:t>A</a:t>
            </a:r>
            <a:r>
              <a:rPr lang="en-US" sz="1100" dirty="0"/>
              <a:t> before initial consonant words; </a:t>
            </a:r>
            <a:r>
              <a:rPr lang="en-US" sz="1100" i="1" dirty="0"/>
              <a:t>AN</a:t>
            </a:r>
            <a:r>
              <a:rPr lang="en-US" sz="1100" dirty="0"/>
              <a:t> before initial vowel (and vowel</a:t>
            </a:r>
            <a:r>
              <a:rPr lang="en-US" sz="1100" i="1" dirty="0"/>
              <a:t>-sounding</a:t>
            </a:r>
            <a:r>
              <a:rPr lang="en-US" sz="1100" dirty="0"/>
              <a:t>) words.</a:t>
            </a:r>
          </a:p>
          <a:p>
            <a:endParaRPr lang="en-US" sz="1100" dirty="0"/>
          </a:p>
          <a:p>
            <a:r>
              <a:rPr lang="en-US" sz="1100" dirty="0"/>
              <a:t>We already know these three little words are divided into two categories:  definite (</a:t>
            </a:r>
            <a:r>
              <a:rPr lang="en-US" sz="1100" i="1" dirty="0"/>
              <a:t>the</a:t>
            </a:r>
            <a:r>
              <a:rPr lang="en-US" sz="1100" dirty="0"/>
              <a:t>) and indefinite (</a:t>
            </a:r>
            <a:r>
              <a:rPr lang="en-US" sz="1100" i="1" dirty="0"/>
              <a:t>a, an</a:t>
            </a:r>
            <a:r>
              <a:rPr lang="en-US" sz="1100" dirty="0"/>
              <a:t>) . . . and how they refer to specific vs nonspecific entities, respectively.  </a:t>
            </a:r>
          </a:p>
          <a:p>
            <a:endParaRPr lang="en-US" sz="1100" dirty="0"/>
          </a:p>
          <a:p>
            <a:r>
              <a:rPr lang="en-US" sz="1100" dirty="0"/>
              <a:t>You can also use indefinite articles to indicate that information is new, then switch to </a:t>
            </a:r>
            <a:r>
              <a:rPr lang="en-US" sz="1100" i="1" dirty="0"/>
              <a:t>the</a:t>
            </a:r>
            <a:r>
              <a:rPr lang="en-US" sz="1100" dirty="0"/>
              <a:t> (definite article) after the information is no longer new.  For example . . .</a:t>
            </a:r>
          </a:p>
          <a:p>
            <a:endParaRPr lang="en-US" sz="1100" dirty="0"/>
          </a:p>
          <a:p>
            <a:pPr algn="ctr"/>
            <a:r>
              <a:rPr lang="en-US" sz="1100" i="1" dirty="0"/>
              <a:t>I have to tell you about </a:t>
            </a:r>
            <a:r>
              <a:rPr lang="en-US" sz="1100" i="1" u="sng" dirty="0"/>
              <a:t>a</a:t>
            </a:r>
            <a:r>
              <a:rPr lang="en-US" sz="1100" i="1" dirty="0"/>
              <a:t> party I went to.</a:t>
            </a:r>
          </a:p>
          <a:p>
            <a:pPr algn="ctr"/>
            <a:r>
              <a:rPr lang="en-US" sz="1100" i="1" dirty="0"/>
              <a:t>We’d been at </a:t>
            </a:r>
            <a:r>
              <a:rPr lang="en-US" sz="1100" i="1" u="sng" dirty="0"/>
              <a:t>the</a:t>
            </a:r>
            <a:r>
              <a:rPr lang="en-US" sz="1100" i="1" dirty="0"/>
              <a:t> party about an hour, when this strange man . . .</a:t>
            </a:r>
            <a:endParaRPr lang="en-US" sz="1100" dirty="0"/>
          </a:p>
          <a:p>
            <a:endParaRPr lang="en-US" sz="1100" dirty="0"/>
          </a:p>
          <a:p>
            <a:r>
              <a:rPr lang="en-US" sz="1100" b="1" dirty="0"/>
              <a:t>The rest  of these words work basically the same as their limiting adjective counterparts, (some adverbs), and can be confused with their pronoun version.</a:t>
            </a:r>
          </a:p>
          <a:p>
            <a:endParaRPr lang="en-US" sz="1100" dirty="0"/>
          </a:p>
          <a:p>
            <a:r>
              <a:rPr lang="en-US" sz="1100" b="1" dirty="0"/>
              <a:t>Possessives</a:t>
            </a:r>
            <a:r>
              <a:rPr lang="en-US" sz="1100" dirty="0"/>
              <a:t> can be divided into two types:  possessive nouns (common and proper) and possessive pronouns.  </a:t>
            </a:r>
            <a:r>
              <a:rPr lang="en-US" sz="1100" b="1" dirty="0"/>
              <a:t>Remember:</a:t>
            </a:r>
            <a:r>
              <a:rPr lang="en-US" sz="1100" dirty="0"/>
              <a:t>  When these words stand alone, then they are not determiners or adjectives.</a:t>
            </a:r>
          </a:p>
          <a:p>
            <a:endParaRPr lang="en-US" sz="1100" dirty="0"/>
          </a:p>
          <a:p>
            <a:r>
              <a:rPr lang="en-US" sz="1100" b="1" dirty="0"/>
              <a:t>Demonstratives</a:t>
            </a:r>
            <a:r>
              <a:rPr lang="en-US" sz="1100" dirty="0"/>
              <a:t>, you’ll recall, include </a:t>
            </a:r>
            <a:r>
              <a:rPr lang="en-US" sz="1100" i="1" dirty="0"/>
              <a:t>this, that, these,</a:t>
            </a:r>
            <a:r>
              <a:rPr lang="en-US" sz="1100" dirty="0"/>
              <a:t> and </a:t>
            </a:r>
            <a:r>
              <a:rPr lang="en-US" sz="1100" i="1" dirty="0"/>
              <a:t>those</a:t>
            </a:r>
            <a:r>
              <a:rPr lang="en-US" sz="1100" dirty="0"/>
              <a:t>.  Similar to possessives, when demonstratives stand alone, taking the place of nouns, they are not determiners or adjectives, but demonstrative pronouns.</a:t>
            </a:r>
          </a:p>
          <a:p>
            <a:endParaRPr lang="en-US" sz="1100" dirty="0"/>
          </a:p>
          <a:p>
            <a:r>
              <a:rPr lang="en-US" sz="1100" b="1" dirty="0"/>
              <a:t>Quantifiers</a:t>
            </a:r>
            <a:r>
              <a:rPr lang="en-US" sz="1100" dirty="0"/>
              <a:t> include words that provide information about quantity.  Again, many can also serve as, pronouns, adverbs, and adjectives.  Remember that determiners always introduce and elaborate on a noun phrase.  Ref:  indefinite, cardinal, and ordinal adjectives . . . and degree and number adverbs.</a:t>
            </a:r>
          </a:p>
          <a:p>
            <a:endParaRPr lang="en-US" sz="1100" b="1" dirty="0"/>
          </a:p>
          <a:p>
            <a:r>
              <a:rPr lang="en-US" sz="1100" b="1" i="1" dirty="0" err="1"/>
              <a:t>Wh</a:t>
            </a:r>
            <a:r>
              <a:rPr lang="en-US" sz="1100" b="1" i="1" dirty="0"/>
              <a:t>-</a:t>
            </a:r>
            <a:r>
              <a:rPr lang="en-US" sz="1100" b="1" dirty="0"/>
              <a:t> Words</a:t>
            </a:r>
            <a:r>
              <a:rPr lang="en-US" sz="1100" dirty="0"/>
              <a:t> as determiners modify a noun or pronoun, similar to interrogative adjectives.  Contrast with interrogative pronouns.</a:t>
            </a:r>
          </a:p>
          <a:p>
            <a:endParaRPr lang="en-US" sz="1100" b="1" i="1" dirty="0"/>
          </a:p>
          <a:p>
            <a:r>
              <a:rPr lang="en-US" i="1" dirty="0" smtClean="0"/>
              <a:t>So. . . basically, we need to be able to tell  the difference between when these words are used as pronouns vs adjectives . . . and when they are adjectives, tell if they are also determiners.</a:t>
            </a:r>
          </a:p>
          <a:p>
            <a:endParaRPr lang="en-US" sz="1100" b="1" dirty="0"/>
          </a:p>
        </p:txBody>
      </p:sp>
    </p:spTree>
    <p:extLst>
      <p:ext uri="{BB962C8B-B14F-4D97-AF65-F5344CB8AC3E}">
        <p14:creationId xmlns:p14="http://schemas.microsoft.com/office/powerpoint/2010/main" val="28939688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856275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Conjunctions</a:t>
            </a:r>
            <a:r>
              <a:rPr lang="en-US" baseline="0" dirty="0" smtClean="0"/>
              <a:t> comprise a relatively small, closed-class of words that serve to join words, phrases, and clauses. The most common ones are </a:t>
            </a:r>
            <a:r>
              <a:rPr lang="en-US" i="1" baseline="0" dirty="0" smtClean="0"/>
              <a:t>and, but, </a:t>
            </a:r>
            <a:r>
              <a:rPr lang="en-US" i="0" baseline="0" dirty="0" smtClean="0"/>
              <a:t>&amp; </a:t>
            </a:r>
            <a:r>
              <a:rPr lang="en-US" i="1" baseline="0" dirty="0" smtClean="0"/>
              <a:t>or</a:t>
            </a:r>
            <a:r>
              <a:rPr lang="en-US" i="0" baseline="0" dirty="0" smtClean="0"/>
              <a:t>.   </a:t>
            </a:r>
            <a:r>
              <a:rPr lang="en-US" baseline="0" dirty="0" smtClean="0"/>
              <a:t>Even though this set of words is relatively small, there are still many of them.  </a:t>
            </a:r>
          </a:p>
          <a:p>
            <a:pPr defTabSz="931774">
              <a:defRPr/>
            </a:pPr>
            <a:endParaRPr lang="en-US" baseline="0" dirty="0" smtClean="0"/>
          </a:p>
          <a:p>
            <a:pPr defTabSz="931774">
              <a:defRPr/>
            </a:pPr>
            <a:r>
              <a:rPr lang="en-US" baseline="0" dirty="0" smtClean="0"/>
              <a:t>Conjunctions can also be groups of words, such as </a:t>
            </a:r>
            <a:r>
              <a:rPr lang="en-US" i="1" baseline="0" dirty="0" err="1" smtClean="0"/>
              <a:t>as</a:t>
            </a:r>
            <a:r>
              <a:rPr lang="en-US" i="1" baseline="0" dirty="0" smtClean="0"/>
              <a:t> soon as, rather than </a:t>
            </a:r>
            <a:r>
              <a:rPr lang="en-US" i="0" baseline="0" dirty="0" smtClean="0"/>
              <a:t>and </a:t>
            </a:r>
            <a:r>
              <a:rPr lang="en-US" i="1" baseline="0" dirty="0" smtClean="0"/>
              <a:t>in case</a:t>
            </a:r>
            <a:r>
              <a:rPr lang="en-US" i="0" baseline="0" dirty="0" smtClean="0"/>
              <a:t>.  </a:t>
            </a:r>
          </a:p>
          <a:p>
            <a:endParaRPr lang="en-US" i="0" baseline="0" dirty="0" smtClean="0"/>
          </a:p>
          <a:p>
            <a:r>
              <a:rPr lang="en-US" i="0" baseline="0" dirty="0" smtClean="0"/>
              <a:t>A number of adverbs also serve as conjunctions when they connect two or more independent clauses.  Then they are known as </a:t>
            </a:r>
            <a:r>
              <a:rPr lang="en-US" i="0" u="sng" baseline="0" dirty="0" smtClean="0"/>
              <a:t>conjunctive adverbs or adverbial conjuncts</a:t>
            </a:r>
            <a:r>
              <a:rPr lang="en-US" i="0" baseline="0" dirty="0" smtClean="0"/>
              <a:t>.  </a:t>
            </a:r>
          </a:p>
          <a:p>
            <a:endParaRPr lang="en-US" i="0" baseline="0" dirty="0" smtClean="0"/>
          </a:p>
          <a:p>
            <a:r>
              <a:rPr lang="en-US" i="0" baseline="0" dirty="0" smtClean="0"/>
              <a:t>We are familiar by now with </a:t>
            </a:r>
            <a:r>
              <a:rPr lang="en-US" i="0" u="sng" baseline="0" dirty="0" smtClean="0"/>
              <a:t>Simple and Compound</a:t>
            </a:r>
            <a:r>
              <a:rPr lang="en-US" i="0" baseline="0" dirty="0" smtClean="0"/>
              <a:t> forms of words, regardless of the part of speech.  Simple =  one word; Compound = two nor more words combined into one word (e.g. </a:t>
            </a:r>
            <a:r>
              <a:rPr lang="en-US" i="1" baseline="0" dirty="0" smtClean="0"/>
              <a:t>nevertheless, whenever</a:t>
            </a:r>
            <a:r>
              <a:rPr lang="en-US" i="0" baseline="0" dirty="0" smtClean="0"/>
              <a:t>).  </a:t>
            </a:r>
            <a:r>
              <a:rPr lang="en-US" i="0" u="sng" baseline="0" dirty="0" smtClean="0"/>
              <a:t>Phrasal conjunctions</a:t>
            </a:r>
            <a:r>
              <a:rPr lang="en-US" i="0" baseline="0" dirty="0" smtClean="0"/>
              <a:t> occur as complete phrases and include . . . </a:t>
            </a:r>
            <a:r>
              <a:rPr lang="en-US" i="1" baseline="0" dirty="0" smtClean="0"/>
              <a:t>in other words, that is, even if, as such, </a:t>
            </a:r>
            <a:r>
              <a:rPr lang="en-US" i="0" baseline="0" dirty="0" smtClean="0"/>
              <a:t>and </a:t>
            </a:r>
            <a:r>
              <a:rPr lang="en-US" i="1" baseline="0" dirty="0" smtClean="0"/>
              <a:t> to this end</a:t>
            </a:r>
            <a:r>
              <a:rPr lang="en-US" i="0" baseline="0" dirty="0" smtClean="0"/>
              <a:t>.</a:t>
            </a:r>
          </a:p>
          <a:p>
            <a:endParaRPr lang="en-US" i="0" baseline="0" dirty="0" smtClean="0"/>
          </a:p>
          <a:p>
            <a:r>
              <a:rPr lang="en-US" i="0" baseline="0" dirty="0" smtClean="0"/>
              <a:t>There are three major types of conjunctions:  coordinating, correlative, and subordinating.</a:t>
            </a:r>
          </a:p>
          <a:p>
            <a:endParaRPr lang="en-US" i="0" baseline="0" dirty="0" smtClean="0"/>
          </a:p>
          <a:p>
            <a:endParaRPr lang="en-US" i="0" baseline="0" dirty="0" smtClean="0"/>
          </a:p>
          <a:p>
            <a:endParaRPr lang="en-US" i="0" baseline="0" dirty="0" smtClean="0"/>
          </a:p>
          <a:p>
            <a:endParaRPr lang="en-US" i="0" baseline="0" dirty="0" smtClean="0"/>
          </a:p>
          <a:p>
            <a:endParaRPr lang="en-US" baseline="0" dirty="0" smtClean="0"/>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Coordination</a:t>
            </a:r>
            <a:r>
              <a:rPr lang="en-US" u="none" baseline="0" dirty="0" smtClean="0"/>
              <a:t> means that the information on both sides of either a </a:t>
            </a:r>
            <a:r>
              <a:rPr lang="en-US" u="sng" baseline="0" dirty="0" smtClean="0"/>
              <a:t>coordinating conjunction or an adverbial conjunct</a:t>
            </a:r>
            <a:r>
              <a:rPr lang="en-US" u="none" baseline="0" dirty="0" smtClean="0"/>
              <a:t> have equal weight and importance.  </a:t>
            </a:r>
          </a:p>
          <a:p>
            <a:endParaRPr lang="en-US" u="none" baseline="0" dirty="0" smtClean="0"/>
          </a:p>
          <a:p>
            <a:r>
              <a:rPr lang="en-US" u="none" baseline="0" dirty="0" smtClean="0"/>
              <a:t>Coordinating conjunctions are . . . [slide].  Remember the </a:t>
            </a:r>
            <a:r>
              <a:rPr lang="en-US" u="none" baseline="0" dirty="0" err="1" smtClean="0"/>
              <a:t>mneumonic</a:t>
            </a:r>
            <a:r>
              <a:rPr lang="en-US" u="none" baseline="0" dirty="0" smtClean="0"/>
              <a:t>:  FANBOYS.  </a:t>
            </a:r>
            <a:r>
              <a:rPr lang="en-US" i="1" u="none" baseline="0" dirty="0" smtClean="0"/>
              <a:t>And then</a:t>
            </a:r>
            <a:r>
              <a:rPr lang="en-US" i="0" u="none" baseline="0" dirty="0" smtClean="0"/>
              <a:t> is also included in this group when analyzing narratives.</a:t>
            </a:r>
          </a:p>
          <a:p>
            <a:endParaRPr lang="en-US" i="0" u="none" baseline="0" dirty="0" smtClean="0"/>
          </a:p>
          <a:p>
            <a:r>
              <a:rPr lang="en-US" i="0" u="none" baseline="0" dirty="0" smtClean="0"/>
              <a:t>Opdycke (1965) classified them into four categories:  [slide]</a:t>
            </a:r>
          </a:p>
          <a:p>
            <a:endParaRPr lang="en-US" i="0" u="none" baseline="0" dirty="0" smtClean="0"/>
          </a:p>
          <a:p>
            <a:endParaRPr lang="en-US" u="sng" dirty="0"/>
          </a:p>
        </p:txBody>
      </p:sp>
    </p:spTree>
    <p:extLst>
      <p:ext uri="{BB962C8B-B14F-4D97-AF65-F5344CB8AC3E}">
        <p14:creationId xmlns:p14="http://schemas.microsoft.com/office/powerpoint/2010/main" val="253240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556510"/>
            <a:ext cx="6387253" cy="6430010"/>
          </a:xfrm>
        </p:spPr>
        <p:txBody>
          <a:bodyPr/>
          <a:lstStyle/>
          <a:p>
            <a:r>
              <a:rPr lang="en-US" dirty="0"/>
              <a:t>Whether you call it scaffolding or something else, these techniques are familiar to us.  </a:t>
            </a:r>
          </a:p>
          <a:p>
            <a:endParaRPr lang="en-US" dirty="0" smtClean="0"/>
          </a:p>
          <a:p>
            <a:r>
              <a:rPr lang="en-US" dirty="0" smtClean="0"/>
              <a:t>[Discuss each technique</a:t>
            </a:r>
            <a:r>
              <a:rPr lang="en-US" dirty="0"/>
              <a:t>.] [Participants’ examples</a:t>
            </a:r>
            <a:r>
              <a:rPr lang="en-US" dirty="0" smtClean="0"/>
              <a:t>.]</a:t>
            </a:r>
          </a:p>
          <a:p>
            <a:endParaRPr lang="en-US" dirty="0" smtClean="0"/>
          </a:p>
          <a:p>
            <a:pPr marL="174708" indent="-174708">
              <a:buFont typeface="Arial" panose="020B0604020202020204" pitchFamily="34" charset="0"/>
              <a:buChar char="•"/>
            </a:pPr>
            <a:r>
              <a:rPr lang="en-US" b="1" dirty="0" smtClean="0"/>
              <a:t>Questioning</a:t>
            </a:r>
          </a:p>
          <a:p>
            <a:pPr marL="174708" indent="-174708">
              <a:buFont typeface="Arial" panose="020B0604020202020204" pitchFamily="34" charset="0"/>
              <a:buChar char="•"/>
            </a:pPr>
            <a:r>
              <a:rPr lang="en-US" b="1" dirty="0" smtClean="0"/>
              <a:t>Prompting and cueing</a:t>
            </a:r>
            <a:endParaRPr lang="en-US" b="1" dirty="0"/>
          </a:p>
          <a:p>
            <a:endParaRPr lang="en-US" dirty="0" smtClean="0"/>
          </a:p>
          <a:p>
            <a:r>
              <a:rPr lang="en-US" dirty="0" smtClean="0"/>
              <a:t>What would the sub bullets be?</a:t>
            </a:r>
          </a:p>
          <a:p>
            <a:endParaRPr lang="en-US" dirty="0" smtClean="0"/>
          </a:p>
          <a:p>
            <a:r>
              <a:rPr lang="en-US" dirty="0" smtClean="0"/>
              <a:t>Is there a sequence or cognitive hierarchy or a linguistic hierarchy to questioning?</a:t>
            </a:r>
          </a:p>
          <a:p>
            <a:endParaRPr lang="en-US" dirty="0" smtClean="0"/>
          </a:p>
          <a:p>
            <a:r>
              <a:rPr lang="en-US" dirty="0" smtClean="0"/>
              <a:t>Is there a sequence or hierarchy to prompting and cueing?</a:t>
            </a:r>
          </a:p>
          <a:p>
            <a:endParaRPr lang="en-US" dirty="0" smtClean="0"/>
          </a:p>
          <a:p>
            <a:r>
              <a:rPr lang="en-US" dirty="0" smtClean="0"/>
              <a:t>Does the scaffold (or support sequence) we provide depend on the target skill OR is there a general cognitive progression we should follow?  </a:t>
            </a:r>
          </a:p>
          <a:p>
            <a:endParaRPr lang="en-US" dirty="0"/>
          </a:p>
          <a:p>
            <a:r>
              <a:rPr lang="en-US" dirty="0" smtClean="0"/>
              <a:t>Think of those academic rigor requirements:  making meaning, organizing info, integrating skills, and applying learning.</a:t>
            </a:r>
          </a:p>
          <a:p>
            <a:endParaRPr lang="en-US" dirty="0"/>
          </a:p>
          <a:p>
            <a:r>
              <a:rPr lang="en-US" dirty="0" smtClean="0"/>
              <a:t>Scaffolding IS contingent responding, after all.  But is it like a telemarketer’s script OR an “if-then” flowchart??  Or is every interaction unique to the student?  </a:t>
            </a:r>
          </a:p>
          <a:p>
            <a:endParaRPr lang="en-US" dirty="0"/>
          </a:p>
          <a:p>
            <a:r>
              <a:rPr lang="en-US" dirty="0" smtClean="0"/>
              <a:t>What metalinguistic skills (strategies) </a:t>
            </a:r>
            <a:r>
              <a:rPr lang="en-US" i="1" u="sng" dirty="0" smtClean="0"/>
              <a:t>do SLPs need </a:t>
            </a:r>
            <a:r>
              <a:rPr lang="en-US" dirty="0" smtClean="0"/>
              <a:t>. . . </a:t>
            </a:r>
          </a:p>
          <a:p>
            <a:r>
              <a:rPr lang="en-US" dirty="0" smtClean="0"/>
              <a:t>. . .to use these techniques effectively?</a:t>
            </a:r>
            <a:endParaRPr lang="en-US" dirty="0"/>
          </a:p>
          <a:p>
            <a:endParaRPr lang="en-US" dirty="0" smtClean="0"/>
          </a:p>
          <a:p>
            <a:endParaRPr lang="en-US" dirty="0" smtClean="0"/>
          </a:p>
          <a:p>
            <a:r>
              <a:rPr lang="en-US" dirty="0" smtClean="0"/>
              <a:t>I swiped a slide from a previous workshop I did on Processing that has an example of Compensatory Cueing, which is not necessarily the same thing as Contingent Responding/Scaffolding, but gives you an idea of a sequence . . .</a:t>
            </a:r>
          </a:p>
          <a:p>
            <a:endParaRPr lang="en-US" dirty="0"/>
          </a:p>
        </p:txBody>
      </p:sp>
    </p:spTree>
    <p:extLst>
      <p:ext uri="{BB962C8B-B14F-4D97-AF65-F5344CB8AC3E}">
        <p14:creationId xmlns:p14="http://schemas.microsoft.com/office/powerpoint/2010/main" val="42903973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baseline="0" dirty="0" smtClean="0"/>
              <a:t>There are several sets of words than go together in pairs to form </a:t>
            </a:r>
            <a:r>
              <a:rPr lang="en-US" i="0" u="sng" baseline="0" dirty="0" smtClean="0"/>
              <a:t>correlative conjunctions</a:t>
            </a:r>
            <a:r>
              <a:rPr lang="en-US" i="0" u="none" baseline="0" dirty="0" smtClean="0"/>
              <a:t>.  In general, if the first word in a pair occurs in a sentence, then the second word in the pair must follow.  </a:t>
            </a:r>
          </a:p>
          <a:p>
            <a:endParaRPr lang="en-US" u="sng" dirty="0"/>
          </a:p>
        </p:txBody>
      </p:sp>
    </p:spTree>
    <p:extLst>
      <p:ext uri="{BB962C8B-B14F-4D97-AF65-F5344CB8AC3E}">
        <p14:creationId xmlns:p14="http://schemas.microsoft.com/office/powerpoint/2010/main" val="25324092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Subordinating conjunctions</a:t>
            </a:r>
            <a:r>
              <a:rPr lang="en-US" u="none" dirty="0" smtClean="0"/>
              <a:t> are</a:t>
            </a:r>
            <a:r>
              <a:rPr lang="en-US" u="none" baseline="0" dirty="0" smtClean="0"/>
              <a:t> the most frequently used.  They serve to join ideas together in a sentence.  In contrast to coordinating conjunctions, subordinating conjunctions are used to connect one clause (main or independent) to another clause (subordinate or dependent) that has less weight and importance.</a:t>
            </a:r>
          </a:p>
          <a:p>
            <a:endParaRPr lang="en-US" u="none" baseline="0" dirty="0" smtClean="0"/>
          </a:p>
          <a:p>
            <a:r>
              <a:rPr lang="en-US" u="none" baseline="0" dirty="0" smtClean="0"/>
              <a:t>EX:  Sentences.</a:t>
            </a:r>
          </a:p>
          <a:p>
            <a:r>
              <a:rPr lang="en-US" i="1" u="none" baseline="0" dirty="0" smtClean="0"/>
              <a:t>Tell him [</a:t>
            </a:r>
            <a:r>
              <a:rPr lang="en-US" i="1" u="sng" baseline="0" dirty="0" smtClean="0"/>
              <a:t>why</a:t>
            </a:r>
            <a:r>
              <a:rPr lang="en-US" i="1" u="none" baseline="0" dirty="0" smtClean="0"/>
              <a:t> you won’t be going.]</a:t>
            </a:r>
          </a:p>
          <a:p>
            <a:r>
              <a:rPr lang="en-US" i="1" u="none" baseline="0" dirty="0" smtClean="0"/>
              <a:t>[</a:t>
            </a:r>
            <a:r>
              <a:rPr lang="en-US" i="1" u="sng" baseline="0" dirty="0" smtClean="0"/>
              <a:t>Although</a:t>
            </a:r>
            <a:r>
              <a:rPr lang="en-US" i="1" u="none" baseline="0" dirty="0" smtClean="0"/>
              <a:t> Kim won’t be going,] she thinks we should still go.</a:t>
            </a:r>
          </a:p>
          <a:p>
            <a:r>
              <a:rPr lang="en-US" i="1" u="none" baseline="0" dirty="0" smtClean="0"/>
              <a:t>Don’t touch it [</a:t>
            </a:r>
            <a:r>
              <a:rPr lang="en-US" i="1" u="sng" baseline="0" dirty="0" smtClean="0"/>
              <a:t>while</a:t>
            </a:r>
            <a:r>
              <a:rPr lang="en-US" i="1" u="none" baseline="0" dirty="0" smtClean="0"/>
              <a:t> it’s cooking.]</a:t>
            </a:r>
            <a:endParaRPr lang="en-US" i="1" u="none" dirty="0"/>
          </a:p>
        </p:txBody>
      </p:sp>
    </p:spTree>
    <p:extLst>
      <p:ext uri="{BB962C8B-B14F-4D97-AF65-F5344CB8AC3E}">
        <p14:creationId xmlns:p14="http://schemas.microsoft.com/office/powerpoint/2010/main" val="25324092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557683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2479040"/>
            <a:ext cx="6465147" cy="6584950"/>
          </a:xfrm>
        </p:spPr>
        <p:txBody>
          <a:bodyPr/>
          <a:lstStyle/>
          <a:p>
            <a:r>
              <a:rPr lang="en-US" dirty="0" smtClean="0"/>
              <a:t>Prepositions comprise a relatively small, finite class</a:t>
            </a:r>
            <a:r>
              <a:rPr lang="en-US" baseline="0" dirty="0" smtClean="0"/>
              <a:t> of words that serve to connect nouns and pronouns to other nouns, pronouns, and verbs.  They depict a precise relationship between two sentence units.  </a:t>
            </a:r>
          </a:p>
          <a:p>
            <a:endParaRPr lang="en-US" dirty="0"/>
          </a:p>
          <a:p>
            <a:r>
              <a:rPr lang="en-US" baseline="0" dirty="0" smtClean="0"/>
              <a:t>According to Opdycke, “a preposition is a term that shows a relationship between a word that follows it, called its </a:t>
            </a:r>
            <a:r>
              <a:rPr lang="en-US" u="sng" baseline="0" dirty="0" smtClean="0"/>
              <a:t>object</a:t>
            </a:r>
            <a:r>
              <a:rPr lang="en-US" u="none" baseline="0" dirty="0" smtClean="0"/>
              <a:t>, and a word before it, called its </a:t>
            </a:r>
            <a:r>
              <a:rPr lang="en-US" u="sng" baseline="0" dirty="0" smtClean="0"/>
              <a:t>antecedent</a:t>
            </a:r>
            <a:r>
              <a:rPr lang="en-US" u="none" baseline="0" dirty="0" smtClean="0"/>
              <a:t>, to which it pertains or relates.”  The role of the preposition is to create a relationship between its antecedent and its object.</a:t>
            </a:r>
          </a:p>
          <a:p>
            <a:endParaRPr lang="en-US" u="none" baseline="0" dirty="0" smtClean="0"/>
          </a:p>
          <a:p>
            <a:r>
              <a:rPr lang="en-US" u="none" baseline="0" dirty="0" smtClean="0"/>
              <a:t>Prepositions</a:t>
            </a:r>
            <a:r>
              <a:rPr lang="en-US" u="none" dirty="0" smtClean="0"/>
              <a:t> </a:t>
            </a:r>
            <a:r>
              <a:rPr lang="en-US" u="none" baseline="0" dirty="0" smtClean="0"/>
              <a:t>may modify both nouns and verbs, therefore,</a:t>
            </a:r>
            <a:r>
              <a:rPr lang="en-US" u="none" dirty="0" smtClean="0"/>
              <a:t> </a:t>
            </a:r>
            <a:r>
              <a:rPr lang="en-US" u="none" baseline="0" dirty="0" smtClean="0"/>
              <a:t>they can function in both adjectival and adverbial roles.  Consider . . .</a:t>
            </a:r>
          </a:p>
          <a:p>
            <a:pPr marL="174708" indent="-174708">
              <a:buFont typeface="Arial" panose="020B0604020202020204" pitchFamily="34" charset="0"/>
              <a:buChar char="•"/>
            </a:pPr>
            <a:r>
              <a:rPr lang="en-US" i="1" u="none" baseline="0" dirty="0" smtClean="0"/>
              <a:t>Please put the </a:t>
            </a:r>
            <a:r>
              <a:rPr lang="en-US" b="1" i="1" u="none" baseline="0" dirty="0" smtClean="0"/>
              <a:t>milk</a:t>
            </a:r>
            <a:r>
              <a:rPr lang="en-US" i="1" u="none" baseline="0" dirty="0" smtClean="0"/>
              <a:t> [IN the </a:t>
            </a:r>
            <a:r>
              <a:rPr lang="en-US" i="1" u="sng" baseline="0" dirty="0" smtClean="0"/>
              <a:t>refrigerator</a:t>
            </a:r>
            <a:r>
              <a:rPr lang="en-US" i="1" u="none" baseline="0" dirty="0" smtClean="0"/>
              <a:t>].  </a:t>
            </a:r>
            <a:r>
              <a:rPr lang="en-US" dirty="0" smtClean="0"/>
              <a:t>(adjectival:  links noun phrase to noun phrase)</a:t>
            </a:r>
          </a:p>
          <a:p>
            <a:pPr marL="174708" indent="-174708">
              <a:buFont typeface="Arial" panose="020B0604020202020204" pitchFamily="34" charset="0"/>
              <a:buChar char="•"/>
            </a:pPr>
            <a:r>
              <a:rPr lang="en-US" i="1" dirty="0" smtClean="0"/>
              <a:t>The </a:t>
            </a:r>
            <a:r>
              <a:rPr lang="en-US" b="1" i="1" dirty="0" smtClean="0"/>
              <a:t>man</a:t>
            </a:r>
            <a:r>
              <a:rPr lang="en-US" i="1" dirty="0" smtClean="0"/>
              <a:t> [WITH the </a:t>
            </a:r>
            <a:r>
              <a:rPr lang="en-US" i="1" u="sng" dirty="0" smtClean="0"/>
              <a:t>shovel</a:t>
            </a:r>
            <a:r>
              <a:rPr lang="en-US" i="1" dirty="0" smtClean="0"/>
              <a:t>] helped us. </a:t>
            </a:r>
            <a:r>
              <a:rPr lang="en-US" dirty="0"/>
              <a:t>(adjectival:  </a:t>
            </a:r>
            <a:r>
              <a:rPr lang="en-US" dirty="0" smtClean="0"/>
              <a:t>links noun </a:t>
            </a:r>
            <a:r>
              <a:rPr lang="en-US" dirty="0"/>
              <a:t>phrase to noun phrase)</a:t>
            </a:r>
          </a:p>
          <a:p>
            <a:endParaRPr lang="en-US" dirty="0" smtClean="0"/>
          </a:p>
          <a:p>
            <a:r>
              <a:rPr lang="en-US" dirty="0" smtClean="0"/>
              <a:t>as opposed to . . .</a:t>
            </a:r>
          </a:p>
          <a:p>
            <a:endParaRPr lang="en-US" dirty="0" smtClean="0"/>
          </a:p>
          <a:p>
            <a:pPr marL="174708" indent="-174708">
              <a:buFont typeface="Arial" panose="020B0604020202020204" pitchFamily="34" charset="0"/>
              <a:buChar char="•"/>
            </a:pPr>
            <a:r>
              <a:rPr lang="en-US" i="1" dirty="0" smtClean="0"/>
              <a:t>Stanley </a:t>
            </a:r>
            <a:r>
              <a:rPr lang="en-US" b="1" i="1" dirty="0" smtClean="0"/>
              <a:t>drove</a:t>
            </a:r>
            <a:r>
              <a:rPr lang="en-US" i="1" dirty="0" smtClean="0"/>
              <a:t> [OFF the </a:t>
            </a:r>
            <a:r>
              <a:rPr lang="en-US" i="1" u="sng" dirty="0" smtClean="0"/>
              <a:t>road</a:t>
            </a:r>
            <a:r>
              <a:rPr lang="en-US" i="1" dirty="0" smtClean="0"/>
              <a:t>].  </a:t>
            </a:r>
            <a:r>
              <a:rPr lang="en-US" dirty="0" smtClean="0"/>
              <a:t>(adverbial:  links verb phrase to noun phrase)</a:t>
            </a:r>
            <a:endParaRPr lang="en-US" dirty="0"/>
          </a:p>
          <a:p>
            <a:pPr marL="174708" indent="-174708">
              <a:buFont typeface="Arial" panose="020B0604020202020204" pitchFamily="34" charset="0"/>
              <a:buChar char="•"/>
            </a:pPr>
            <a:r>
              <a:rPr lang="en-US" i="1" dirty="0" smtClean="0"/>
              <a:t>The ball </a:t>
            </a:r>
            <a:r>
              <a:rPr lang="en-US" b="1" i="1" dirty="0" smtClean="0"/>
              <a:t>fell</a:t>
            </a:r>
            <a:r>
              <a:rPr lang="en-US" i="1" dirty="0" smtClean="0"/>
              <a:t> [BETWEEN the </a:t>
            </a:r>
            <a:r>
              <a:rPr lang="en-US" i="1" u="sng" dirty="0" smtClean="0"/>
              <a:t>cracks</a:t>
            </a:r>
            <a:r>
              <a:rPr lang="en-US" i="1" dirty="0" smtClean="0"/>
              <a:t>]. </a:t>
            </a:r>
            <a:r>
              <a:rPr lang="en-US" dirty="0"/>
              <a:t>(adverbial:  </a:t>
            </a:r>
            <a:r>
              <a:rPr lang="en-US" dirty="0" smtClean="0"/>
              <a:t>links verb </a:t>
            </a:r>
            <a:r>
              <a:rPr lang="en-US" dirty="0"/>
              <a:t>phrase to noun phrase</a:t>
            </a:r>
            <a:r>
              <a:rPr lang="en-US" dirty="0" smtClean="0"/>
              <a:t>)</a:t>
            </a:r>
          </a:p>
          <a:p>
            <a:endParaRPr lang="en-US" i="1" dirty="0"/>
          </a:p>
          <a:p>
            <a:r>
              <a:rPr lang="en-US" dirty="0" smtClean="0"/>
              <a:t>Typically, prepositions occur before nouns and noun phrases, like the first two above.  Occasionally, and most commonly in </a:t>
            </a:r>
            <a:r>
              <a:rPr lang="en-US" u="sng" dirty="0" smtClean="0"/>
              <a:t>informal speaking situations</a:t>
            </a:r>
            <a:r>
              <a:rPr lang="en-US" dirty="0" smtClean="0"/>
              <a:t>, they occur at the ends of sentences, such as . . .</a:t>
            </a:r>
          </a:p>
          <a:p>
            <a:pPr marL="174708" indent="-174708">
              <a:buFont typeface="Arial" panose="020B0604020202020204" pitchFamily="34" charset="0"/>
              <a:buChar char="•"/>
            </a:pPr>
            <a:r>
              <a:rPr lang="en-US" i="1" dirty="0" smtClean="0"/>
              <a:t>What did you tell him FOR?</a:t>
            </a:r>
            <a:r>
              <a:rPr lang="en-US" dirty="0" smtClean="0"/>
              <a:t>  (dangling </a:t>
            </a:r>
            <a:r>
              <a:rPr lang="en-US" dirty="0" err="1" smtClean="0"/>
              <a:t>modifer</a:t>
            </a:r>
            <a:r>
              <a:rPr lang="en-US" dirty="0" smtClean="0"/>
              <a:t>)</a:t>
            </a:r>
            <a:endParaRPr lang="en-US" i="1" dirty="0" smtClean="0"/>
          </a:p>
          <a:p>
            <a:pPr marL="174708" indent="-174708">
              <a:buFont typeface="Arial" panose="020B0604020202020204" pitchFamily="34" charset="0"/>
              <a:buChar char="•"/>
            </a:pPr>
            <a:r>
              <a:rPr lang="en-US" i="1" dirty="0" smtClean="0"/>
              <a:t>I don’t think she wrote that part IN.  </a:t>
            </a:r>
            <a:r>
              <a:rPr lang="en-US" dirty="0" smtClean="0"/>
              <a:t>(dangling modifier)</a:t>
            </a:r>
            <a:endParaRPr lang="en-US" i="1" dirty="0" smtClean="0"/>
          </a:p>
          <a:p>
            <a:pPr marL="174708" indent="-174708">
              <a:buFont typeface="Arial" panose="020B0604020202020204" pitchFamily="34" charset="0"/>
              <a:buChar char="•"/>
            </a:pPr>
            <a:endParaRPr lang="en-US" i="1" dirty="0"/>
          </a:p>
          <a:p>
            <a:r>
              <a:rPr lang="en-US" dirty="0" smtClean="0"/>
              <a:t>This is ok for casual speaking, but I bet you were chastised in school for ending a sentence with a preposition, especially when writing.</a:t>
            </a:r>
          </a:p>
          <a:p>
            <a:endParaRPr lang="en-US" dirty="0"/>
          </a:p>
          <a:p>
            <a:r>
              <a:rPr lang="en-US" dirty="0" smtClean="0"/>
              <a:t>It can sometimes be tricky identifying a preposition because </a:t>
            </a:r>
            <a:r>
              <a:rPr lang="en-US" u="sng" dirty="0" smtClean="0"/>
              <a:t>verb particles</a:t>
            </a:r>
            <a:r>
              <a:rPr lang="en-US" dirty="0" smtClean="0"/>
              <a:t> look a lot like prepositions, as in </a:t>
            </a:r>
            <a:r>
              <a:rPr lang="en-US" i="1" dirty="0" smtClean="0"/>
              <a:t> I ran </a:t>
            </a:r>
            <a:r>
              <a:rPr lang="en-US" i="1" u="sng" dirty="0" smtClean="0"/>
              <a:t>into</a:t>
            </a:r>
            <a:r>
              <a:rPr lang="en-US" i="1" dirty="0" smtClean="0"/>
              <a:t> my old teacher,</a:t>
            </a:r>
            <a:r>
              <a:rPr lang="en-US" dirty="0" smtClean="0"/>
              <a:t> in which </a:t>
            </a:r>
            <a:r>
              <a:rPr lang="en-US" i="1" dirty="0" smtClean="0"/>
              <a:t>into</a:t>
            </a:r>
            <a:r>
              <a:rPr lang="en-US" dirty="0" smtClean="0"/>
              <a:t> is a verb particle, not a preposition.  It would be a common mistake and we’ll cover that distinction when we review </a:t>
            </a:r>
            <a:r>
              <a:rPr lang="en-US" u="sng" dirty="0" smtClean="0"/>
              <a:t>prepositional verbs</a:t>
            </a:r>
            <a:r>
              <a:rPr lang="en-US" dirty="0" smtClean="0"/>
              <a:t>.</a:t>
            </a:r>
          </a:p>
          <a:p>
            <a:endParaRPr lang="en-US" dirty="0" smtClean="0"/>
          </a:p>
          <a:p>
            <a:r>
              <a:rPr lang="en-US" dirty="0" smtClean="0"/>
              <a:t>There</a:t>
            </a:r>
            <a:r>
              <a:rPr lang="en-US" baseline="0" dirty="0" smtClean="0"/>
              <a:t> are several prepositional functions.  We’ll look at seven (7).  There are also three types of prepositions:  simple, compound, and phrasal.</a:t>
            </a:r>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Prepositions provide information about [slide].</a:t>
            </a:r>
          </a:p>
          <a:p>
            <a:endParaRPr lang="en-US" dirty="0"/>
          </a:p>
          <a:p>
            <a:r>
              <a:rPr lang="en-US" dirty="0" smtClean="0"/>
              <a:t>In my research, I also found “prepositions of direction” and “. . . of location.”  Are </a:t>
            </a:r>
            <a:r>
              <a:rPr lang="en-US" u="sng" dirty="0" smtClean="0"/>
              <a:t>destination</a:t>
            </a:r>
            <a:r>
              <a:rPr lang="en-US" u="none" dirty="0" smtClean="0"/>
              <a:t> and </a:t>
            </a:r>
            <a:r>
              <a:rPr lang="en-US" u="sng" dirty="0" smtClean="0"/>
              <a:t>purpose</a:t>
            </a:r>
            <a:r>
              <a:rPr lang="en-US" u="none" baseline="0" dirty="0" smtClean="0"/>
              <a:t> really the same thing?  </a:t>
            </a:r>
            <a:r>
              <a:rPr lang="en-US" u="none" dirty="0" smtClean="0"/>
              <a:t>I</a:t>
            </a:r>
            <a:r>
              <a:rPr lang="en-US" dirty="0" smtClean="0"/>
              <a:t> think we could label prepositional</a:t>
            </a:r>
            <a:r>
              <a:rPr lang="en-US" baseline="0" dirty="0" smtClean="0"/>
              <a:t> functions in several ways whether we choose to use these particular descriptors or not.</a:t>
            </a:r>
            <a:endParaRPr lang="en-US" dirty="0"/>
          </a:p>
        </p:txBody>
      </p:sp>
    </p:spTree>
    <p:extLst>
      <p:ext uri="{BB962C8B-B14F-4D97-AF65-F5344CB8AC3E}">
        <p14:creationId xmlns:p14="http://schemas.microsoft.com/office/powerpoint/2010/main" val="5178397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three types of prepositions:  simple, compound, and phrasal.  As we have already learned, </a:t>
            </a:r>
            <a:r>
              <a:rPr lang="en-US" u="sng" baseline="0" dirty="0" smtClean="0"/>
              <a:t>simple prepositions</a:t>
            </a:r>
            <a:r>
              <a:rPr lang="en-US" baseline="0" dirty="0" smtClean="0"/>
              <a:t> are single words.  They represent a fairly large group of closed-class words.  Here are some common examples.  [slide]</a:t>
            </a:r>
          </a:p>
          <a:p>
            <a:endParaRPr lang="en-US" baseline="0" dirty="0" smtClean="0"/>
          </a:p>
          <a:p>
            <a:r>
              <a:rPr lang="en-US" baseline="0" dirty="0" smtClean="0"/>
              <a:t>Remember that one prepositional function is providing information about place.  There is a relatively large group of simple prepositions that are referred to as </a:t>
            </a:r>
            <a:r>
              <a:rPr lang="en-US" u="sng" baseline="0" dirty="0" smtClean="0"/>
              <a:t>prepositional adverbs</a:t>
            </a:r>
            <a:r>
              <a:rPr lang="en-US" baseline="0" dirty="0" smtClean="0"/>
              <a:t>. (marked some examples with an asterisk)  </a:t>
            </a:r>
          </a:p>
          <a:p>
            <a:endParaRPr lang="en-US" dirty="0"/>
          </a:p>
          <a:p>
            <a:r>
              <a:rPr lang="en-US" baseline="0" dirty="0" smtClean="0"/>
              <a:t>These prepositions provide additional information about </a:t>
            </a:r>
            <a:r>
              <a:rPr lang="en-US" u="sng" baseline="0" dirty="0" smtClean="0"/>
              <a:t>verbs</a:t>
            </a:r>
            <a:r>
              <a:rPr lang="en-US" baseline="0" dirty="0" smtClean="0"/>
              <a:t> in a sentence.  This characterization is subtle, but it’s important to recognize this fine distinction among the fairly large set of simple prepositions when put to use.</a:t>
            </a:r>
          </a:p>
          <a:p>
            <a:pPr marL="174708" indent="-174708">
              <a:buFont typeface="Arial" panose="020B0604020202020204" pitchFamily="34" charset="0"/>
              <a:buChar char="•"/>
            </a:pPr>
            <a:r>
              <a:rPr lang="en-US" i="1" baseline="0" dirty="0" smtClean="0"/>
              <a:t>We walked </a:t>
            </a:r>
            <a:r>
              <a:rPr lang="en-US" i="1" u="sng" baseline="0" dirty="0" smtClean="0"/>
              <a:t>across</a:t>
            </a:r>
            <a:r>
              <a:rPr lang="en-US" i="1" baseline="0" dirty="0" smtClean="0"/>
              <a:t> the bridge.</a:t>
            </a:r>
          </a:p>
          <a:p>
            <a:pPr marL="174708" indent="-174708">
              <a:buFont typeface="Arial" panose="020B0604020202020204" pitchFamily="34" charset="0"/>
              <a:buChar char="•"/>
            </a:pPr>
            <a:r>
              <a:rPr lang="en-US" i="1" baseline="0" dirty="0" smtClean="0"/>
              <a:t>Let’s look </a:t>
            </a:r>
            <a:r>
              <a:rPr lang="en-US" i="1" u="sng" baseline="0" dirty="0" smtClean="0"/>
              <a:t>within</a:t>
            </a:r>
            <a:r>
              <a:rPr lang="en-US" i="1" u="none" baseline="0" dirty="0" smtClean="0"/>
              <a:t> ourselves.</a:t>
            </a:r>
            <a:endParaRPr lang="en-US" i="1" dirty="0"/>
          </a:p>
        </p:txBody>
      </p:sp>
    </p:spTree>
    <p:extLst>
      <p:ext uri="{BB962C8B-B14F-4D97-AF65-F5344CB8AC3E}">
        <p14:creationId xmlns:p14="http://schemas.microsoft.com/office/powerpoint/2010/main" val="41165315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prepositions</a:t>
            </a:r>
            <a:r>
              <a:rPr lang="en-US" baseline="0" dirty="0" smtClean="0"/>
              <a:t> are compound words, so they are known as </a:t>
            </a:r>
            <a:r>
              <a:rPr lang="en-US" u="sng" baseline="0" dirty="0" smtClean="0"/>
              <a:t>compound prepositions</a:t>
            </a:r>
            <a:r>
              <a:rPr lang="en-US" baseline="0" dirty="0" smtClean="0"/>
              <a:t>.  Here are some examples:  [slide].  </a:t>
            </a:r>
          </a:p>
          <a:p>
            <a:pPr marL="174708" indent="-174708">
              <a:buFont typeface="Arial" panose="020B0604020202020204" pitchFamily="34" charset="0"/>
              <a:buChar char="•"/>
            </a:pPr>
            <a:r>
              <a:rPr lang="en-US" i="1" baseline="0" dirty="0" smtClean="0"/>
              <a:t>Jane will try to go </a:t>
            </a:r>
            <a:r>
              <a:rPr lang="en-US" i="1" u="sng" baseline="0" dirty="0" smtClean="0"/>
              <a:t>without</a:t>
            </a:r>
            <a:r>
              <a:rPr lang="en-US" i="1" baseline="0" dirty="0" smtClean="0"/>
              <a:t> a reservation.</a:t>
            </a:r>
          </a:p>
          <a:p>
            <a:pPr marL="174708" indent="-174708">
              <a:buFont typeface="Arial" panose="020B0604020202020204" pitchFamily="34" charset="0"/>
              <a:buChar char="•"/>
            </a:pPr>
            <a:r>
              <a:rPr lang="en-US" i="1" baseline="0" dirty="0" smtClean="0"/>
              <a:t>Meet us </a:t>
            </a:r>
            <a:r>
              <a:rPr lang="en-US" i="1" u="sng" baseline="0" dirty="0" smtClean="0"/>
              <a:t>alongside</a:t>
            </a:r>
            <a:r>
              <a:rPr lang="en-US" i="1" baseline="0" dirty="0" smtClean="0"/>
              <a:t> the waterfront.</a:t>
            </a:r>
          </a:p>
          <a:p>
            <a:pPr marL="174708" indent="-174708">
              <a:buFont typeface="Arial" panose="020B0604020202020204" pitchFamily="34" charset="0"/>
              <a:buChar char="•"/>
            </a:pPr>
            <a:endParaRPr lang="en-US" i="1" baseline="0" dirty="0" smtClean="0"/>
          </a:p>
          <a:p>
            <a:r>
              <a:rPr lang="en-US" baseline="0" dirty="0" smtClean="0"/>
              <a:t>“Cheesecake” isn’t a compound</a:t>
            </a:r>
            <a:r>
              <a:rPr lang="en-US" dirty="0" smtClean="0"/>
              <a:t> </a:t>
            </a:r>
            <a:r>
              <a:rPr lang="en-US" baseline="0" dirty="0" smtClean="0"/>
              <a:t>preposition.  I just thought we could pause for a nice thought.</a:t>
            </a:r>
            <a:endParaRPr lang="en-US" dirty="0"/>
          </a:p>
        </p:txBody>
      </p:sp>
    </p:spTree>
    <p:extLst>
      <p:ext uri="{BB962C8B-B14F-4D97-AF65-F5344CB8AC3E}">
        <p14:creationId xmlns:p14="http://schemas.microsoft.com/office/powerpoint/2010/main" val="4402802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prepositions, called </a:t>
            </a:r>
            <a:r>
              <a:rPr lang="en-US" u="sng" dirty="0" smtClean="0"/>
              <a:t>phrasal</a:t>
            </a:r>
            <a:r>
              <a:rPr lang="en-US" u="sng" baseline="0" dirty="0" smtClean="0"/>
              <a:t> prepositions</a:t>
            </a:r>
            <a:r>
              <a:rPr lang="en-US" u="none" baseline="0" dirty="0" smtClean="0"/>
              <a:t> (AKA </a:t>
            </a:r>
            <a:r>
              <a:rPr lang="en-US" u="sng" baseline="0" dirty="0" smtClean="0"/>
              <a:t>complex prepositions</a:t>
            </a:r>
            <a:r>
              <a:rPr lang="en-US" u="none" baseline="0" dirty="0" smtClean="0"/>
              <a:t>)</a:t>
            </a:r>
            <a:r>
              <a:rPr lang="en-US" dirty="0" smtClean="0"/>
              <a:t> that consist of a group of two or more</a:t>
            </a:r>
            <a:r>
              <a:rPr lang="en-US" baseline="0" dirty="0" smtClean="0"/>
              <a:t> words.  Commonly the form of these phrasal prepositions is “adverb + preposition.”    These should not be confused with prepositional verbs, coming up next.  </a:t>
            </a:r>
          </a:p>
          <a:p>
            <a:endParaRPr lang="en-US" baseline="0" dirty="0" smtClean="0"/>
          </a:p>
          <a:p>
            <a:r>
              <a:rPr lang="en-US" baseline="0" dirty="0" smtClean="0"/>
              <a:t>Here are some examples.  [slide]</a:t>
            </a:r>
          </a:p>
          <a:p>
            <a:pPr marL="174708" indent="-174708">
              <a:buFont typeface="Arial" panose="020B0604020202020204" pitchFamily="34" charset="0"/>
              <a:buChar char="•"/>
            </a:pPr>
            <a:r>
              <a:rPr lang="en-US" i="1" dirty="0" smtClean="0"/>
              <a:t>Don’t go </a:t>
            </a:r>
            <a:r>
              <a:rPr lang="en-US" i="1" u="sng" dirty="0" smtClean="0"/>
              <a:t>along with</a:t>
            </a:r>
            <a:r>
              <a:rPr lang="en-US" i="1" dirty="0" smtClean="0"/>
              <a:t> the plan if you don’t like it.</a:t>
            </a:r>
          </a:p>
          <a:p>
            <a:pPr marL="174708" indent="-174708">
              <a:buFont typeface="Arial" panose="020B0604020202020204" pitchFamily="34" charset="0"/>
              <a:buChar char="•"/>
            </a:pPr>
            <a:r>
              <a:rPr lang="en-US" i="1" dirty="0" smtClean="0"/>
              <a:t>I’ll have that </a:t>
            </a:r>
            <a:r>
              <a:rPr lang="en-US" i="1" u="sng" dirty="0" smtClean="0"/>
              <a:t>instead of</a:t>
            </a:r>
            <a:r>
              <a:rPr lang="en-US" i="1" dirty="0" smtClean="0"/>
              <a:t> this.</a:t>
            </a:r>
            <a:endParaRPr lang="en-US" i="1" dirty="0"/>
          </a:p>
        </p:txBody>
      </p:sp>
    </p:spTree>
    <p:extLst>
      <p:ext uri="{BB962C8B-B14F-4D97-AF65-F5344CB8AC3E}">
        <p14:creationId xmlns:p14="http://schemas.microsoft.com/office/powerpoint/2010/main" val="4402802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prepositions</a:t>
            </a:r>
            <a:r>
              <a:rPr lang="en-US" baseline="0" dirty="0" smtClean="0"/>
              <a:t> that can occur in tandem with a verb.  These idiomatic (means:  informal, native, colloquial) phrases are called </a:t>
            </a:r>
            <a:r>
              <a:rPr lang="en-US" u="sng" baseline="0" dirty="0" smtClean="0"/>
              <a:t>prepositional verbs</a:t>
            </a:r>
            <a:r>
              <a:rPr lang="en-US" u="none" baseline="0" dirty="0" smtClean="0"/>
              <a:t> (AKA </a:t>
            </a:r>
            <a:r>
              <a:rPr lang="en-US" u="sng" baseline="0" dirty="0" smtClean="0"/>
              <a:t>phrasal verbs</a:t>
            </a:r>
            <a:r>
              <a:rPr lang="en-US" u="none" baseline="0" dirty="0" smtClean="0"/>
              <a:t> or </a:t>
            </a:r>
            <a:r>
              <a:rPr lang="en-US" u="sng" baseline="0" dirty="0" smtClean="0"/>
              <a:t>two-part verbs</a:t>
            </a:r>
            <a:r>
              <a:rPr lang="en-US" u="none" baseline="0" dirty="0" smtClean="0"/>
              <a:t>), and are formed by combining a verb with a preposition.  In such cases, the preposition is not actually considered a preposition, but rather is referred to as a </a:t>
            </a:r>
            <a:r>
              <a:rPr lang="en-US" u="sng" baseline="0" dirty="0" smtClean="0"/>
              <a:t>particle</a:t>
            </a:r>
            <a:r>
              <a:rPr lang="en-US" u="none" baseline="0" dirty="0" smtClean="0"/>
              <a:t> or, more specifically, a </a:t>
            </a:r>
            <a:r>
              <a:rPr lang="en-US" u="sng" baseline="0" dirty="0" smtClean="0"/>
              <a:t>verb particle</a:t>
            </a:r>
            <a:r>
              <a:rPr lang="en-US" u="none" baseline="0" dirty="0" smtClean="0"/>
              <a:t>.</a:t>
            </a:r>
          </a:p>
          <a:p>
            <a:endParaRPr lang="en-US" u="none" baseline="0" dirty="0" smtClean="0"/>
          </a:p>
          <a:p>
            <a:r>
              <a:rPr lang="en-US" dirty="0" smtClean="0"/>
              <a:t>Some common prepositional</a:t>
            </a:r>
            <a:r>
              <a:rPr lang="en-US" baseline="0" dirty="0" smtClean="0"/>
              <a:t> verbs are . . . [slide].</a:t>
            </a:r>
          </a:p>
          <a:p>
            <a:endParaRPr lang="en-US" dirty="0"/>
          </a:p>
          <a:p>
            <a:r>
              <a:rPr lang="en-US" dirty="0" smtClean="0"/>
              <a:t>Strictly speaking, particles are not prepositions at all; they are part of the verb.  (They just look like prepositions to make your job tougher!)  </a:t>
            </a:r>
          </a:p>
          <a:p>
            <a:endParaRPr lang="en-US" dirty="0"/>
          </a:p>
        </p:txBody>
      </p:sp>
    </p:spTree>
    <p:extLst>
      <p:ext uri="{BB962C8B-B14F-4D97-AF65-F5344CB8AC3E}">
        <p14:creationId xmlns:p14="http://schemas.microsoft.com/office/powerpoint/2010/main" val="70609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charset="0"/>
                <a:cs typeface="Arial" charset="0"/>
              </a:rPr>
              <a:t>This is an example for “NAMING.” You work from the outside circle in . . . to find the least supportive cue you can give THAT WORKS.  The innermost circle is basically imitation.  </a:t>
            </a:r>
          </a:p>
          <a:p>
            <a:endParaRPr lang="en-US" altLang="en-US" dirty="0">
              <a:latin typeface="Arial" charset="0"/>
              <a:cs typeface="Arial" charset="0"/>
            </a:endParaRPr>
          </a:p>
          <a:p>
            <a:r>
              <a:rPr lang="en-US" altLang="en-US" dirty="0" smtClean="0">
                <a:latin typeface="Arial" charset="0"/>
                <a:cs typeface="Arial" charset="0"/>
              </a:rPr>
              <a:t>[Demonstrate.]</a:t>
            </a:r>
          </a:p>
          <a:p>
            <a:endParaRPr lang="en-US" altLang="en-US" dirty="0" smtClean="0">
              <a:latin typeface="Arial" charset="0"/>
              <a:cs typeface="Arial" charset="0"/>
            </a:endParaRPr>
          </a:p>
          <a:p>
            <a:r>
              <a:rPr lang="en-US" altLang="en-US" dirty="0" smtClean="0">
                <a:latin typeface="Arial" charset="0"/>
                <a:cs typeface="Arial" charset="0"/>
              </a:rPr>
              <a:t>Simple for NAMING.  But what about other tasks?</a:t>
            </a:r>
          </a:p>
          <a:p>
            <a:endParaRPr lang="en-US" altLang="en-US" dirty="0">
              <a:latin typeface="Arial" charset="0"/>
              <a:cs typeface="Arial" charset="0"/>
            </a:endParaRPr>
          </a:p>
          <a:p>
            <a:r>
              <a:rPr lang="en-US" altLang="en-US" dirty="0" smtClean="0">
                <a:latin typeface="Arial" charset="0"/>
                <a:cs typeface="Arial" charset="0"/>
              </a:rPr>
              <a:t>So . . . should we create similar sequences for cueing the performance of other skills or is there a general progression that can be applied to many skills?</a:t>
            </a:r>
          </a:p>
          <a:p>
            <a:endParaRPr lang="en-US" altLang="en-US" i="1" dirty="0" smtClean="0">
              <a:latin typeface="Arial" charset="0"/>
              <a:cs typeface="Arial" charset="0"/>
            </a:endParaRPr>
          </a:p>
          <a:p>
            <a:r>
              <a:rPr lang="en-US" altLang="en-US" dirty="0" smtClean="0">
                <a:latin typeface="Arial" charset="0"/>
                <a:cs typeface="Arial" charset="0"/>
              </a:rPr>
              <a:t>BTW</a:t>
            </a:r>
            <a:endParaRPr lang="en-US" altLang="en-US" dirty="0">
              <a:latin typeface="Arial" charset="0"/>
              <a:cs typeface="Arial" charset="0"/>
            </a:endParaRPr>
          </a:p>
          <a:p>
            <a:r>
              <a:rPr lang="en-US" altLang="en-US" i="1" dirty="0" smtClean="0">
                <a:latin typeface="Arial" charset="0"/>
                <a:cs typeface="Arial" charset="0"/>
              </a:rPr>
              <a:t>Language </a:t>
            </a:r>
            <a:r>
              <a:rPr lang="en-US" altLang="en-US" i="1" dirty="0">
                <a:latin typeface="Arial" charset="0"/>
                <a:cs typeface="Arial" charset="0"/>
              </a:rPr>
              <a:t>Processing Treatment Activities </a:t>
            </a:r>
            <a:r>
              <a:rPr lang="en-US" altLang="en-US" dirty="0">
                <a:latin typeface="Arial" charset="0"/>
                <a:cs typeface="Arial" charset="0"/>
              </a:rPr>
              <a:t>by Gail J. Richard and Mary Anne </a:t>
            </a:r>
            <a:r>
              <a:rPr lang="en-US" altLang="en-US" dirty="0" err="1">
                <a:latin typeface="Arial" charset="0"/>
                <a:cs typeface="Arial" charset="0"/>
              </a:rPr>
              <a:t>Hanner</a:t>
            </a:r>
            <a:r>
              <a:rPr lang="en-US" altLang="en-US" dirty="0">
                <a:latin typeface="Arial" charset="0"/>
                <a:cs typeface="Arial" charset="0"/>
              </a:rPr>
              <a:t> has a nice Recording Form (pp 24) that can assist in determining the most efficient </a:t>
            </a:r>
            <a:r>
              <a:rPr lang="en-US" altLang="en-US" dirty="0" smtClean="0">
                <a:latin typeface="Arial" charset="0"/>
                <a:cs typeface="Arial" charset="0"/>
              </a:rPr>
              <a:t>types </a:t>
            </a:r>
            <a:r>
              <a:rPr lang="en-US" altLang="en-US" dirty="0">
                <a:latin typeface="Arial" charset="0"/>
                <a:cs typeface="Arial" charset="0"/>
              </a:rPr>
              <a:t>of </a:t>
            </a:r>
            <a:r>
              <a:rPr lang="en-US" altLang="en-US" dirty="0" smtClean="0">
                <a:latin typeface="Arial" charset="0"/>
                <a:cs typeface="Arial" charset="0"/>
              </a:rPr>
              <a:t>cues </a:t>
            </a:r>
            <a:r>
              <a:rPr lang="en-US" altLang="en-US" dirty="0">
                <a:latin typeface="Arial" charset="0"/>
                <a:cs typeface="Arial" charset="0"/>
              </a:rPr>
              <a:t>for a student.</a:t>
            </a:r>
          </a:p>
          <a:p>
            <a:endParaRPr lang="en-US" dirty="0"/>
          </a:p>
        </p:txBody>
      </p:sp>
    </p:spTree>
    <p:extLst>
      <p:ext uri="{BB962C8B-B14F-4D97-AF65-F5344CB8AC3E}">
        <p14:creationId xmlns:p14="http://schemas.microsoft.com/office/powerpoint/2010/main" val="28594241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To identify prepositions, you must consider what the word is modifying.  Consider the difference in meaning between the verbs in these sentences.</a:t>
            </a:r>
            <a:r>
              <a:rPr lang="en-US" baseline="0" dirty="0" smtClean="0"/>
              <a:t>  </a:t>
            </a:r>
          </a:p>
          <a:p>
            <a:pPr defTabSz="931774">
              <a:defRPr/>
            </a:pPr>
            <a:endParaRPr lang="en-US" baseline="0" dirty="0" smtClean="0"/>
          </a:p>
          <a:p>
            <a:pPr defTabSz="931774">
              <a:defRPr/>
            </a:pPr>
            <a:r>
              <a:rPr lang="en-US" baseline="0" dirty="0" smtClean="0"/>
              <a:t>The first two contain prepositional verbs (</a:t>
            </a:r>
            <a:r>
              <a:rPr lang="en-US" i="1" baseline="0" dirty="0" smtClean="0"/>
              <a:t>ran into, waited </a:t>
            </a:r>
            <a:r>
              <a:rPr lang="en-US" i="0" baseline="0" dirty="0" smtClean="0"/>
              <a:t>on) with</a:t>
            </a:r>
            <a:r>
              <a:rPr lang="en-US" baseline="0" dirty="0" smtClean="0"/>
              <a:t> a direct object following it (</a:t>
            </a:r>
            <a:r>
              <a:rPr lang="en-US" i="1" baseline="0" dirty="0" smtClean="0"/>
              <a:t>snag, customer</a:t>
            </a:r>
            <a:r>
              <a:rPr lang="en-US" i="0" baseline="0" dirty="0" smtClean="0"/>
              <a:t>).</a:t>
            </a:r>
          </a:p>
          <a:p>
            <a:pPr defTabSz="931774">
              <a:defRPr/>
            </a:pPr>
            <a:endParaRPr lang="en-US" i="0" baseline="0" dirty="0" smtClean="0"/>
          </a:p>
          <a:p>
            <a:pPr defTabSz="931774">
              <a:defRPr/>
            </a:pPr>
            <a:r>
              <a:rPr lang="en-US" i="0" baseline="0" dirty="0" smtClean="0"/>
              <a:t>The second pair take the form of “verb + prepositional phrase” (</a:t>
            </a:r>
            <a:r>
              <a:rPr lang="en-US" i="1" baseline="0" dirty="0" smtClean="0"/>
              <a:t>ran</a:t>
            </a:r>
            <a:r>
              <a:rPr lang="en-US" i="0" baseline="0" dirty="0" smtClean="0"/>
              <a:t> + </a:t>
            </a:r>
            <a:r>
              <a:rPr lang="en-US" i="1" baseline="0" dirty="0" smtClean="0"/>
              <a:t>into the burning building</a:t>
            </a:r>
            <a:r>
              <a:rPr lang="en-US" i="0" baseline="0" dirty="0" smtClean="0"/>
              <a:t>, etc.)  </a:t>
            </a:r>
          </a:p>
          <a:p>
            <a:pPr defTabSz="931774">
              <a:defRPr/>
            </a:pPr>
            <a:endParaRPr lang="en-US" i="0" baseline="0" dirty="0" smtClean="0"/>
          </a:p>
          <a:p>
            <a:pPr defTabSz="931774">
              <a:defRPr/>
            </a:pPr>
            <a:r>
              <a:rPr lang="en-US" i="0" baseline="0" dirty="0" smtClean="0"/>
              <a:t>Note that in the first sentence </a:t>
            </a:r>
            <a:r>
              <a:rPr lang="en-US" i="1" baseline="0" dirty="0" smtClean="0"/>
              <a:t>ran into</a:t>
            </a:r>
            <a:r>
              <a:rPr lang="en-US" i="0" baseline="0" dirty="0" smtClean="0"/>
              <a:t> is used in a figurative sense to mean “encountered a problem,” but in the other sentence it means he literally went inside.</a:t>
            </a:r>
          </a:p>
          <a:p>
            <a:pPr defTabSz="931774">
              <a:defRPr/>
            </a:pPr>
            <a:endParaRPr lang="en-US" dirty="0"/>
          </a:p>
          <a:p>
            <a:pPr defTabSz="931774">
              <a:defRPr/>
            </a:pPr>
            <a:r>
              <a:rPr lang="en-US" dirty="0" smtClean="0"/>
              <a:t>Verb particles often appear immediately after the verb, but they also can be separated from it as well, and still retain their meaning.</a:t>
            </a:r>
          </a:p>
          <a:p>
            <a:pPr marL="174708" indent="-174708" defTabSz="931774">
              <a:buFont typeface="Arial" panose="020B0604020202020204" pitchFamily="34" charset="0"/>
              <a:buChar char="•"/>
              <a:defRPr/>
            </a:pPr>
            <a:r>
              <a:rPr lang="en-US" i="1" dirty="0" smtClean="0"/>
              <a:t>Sara </a:t>
            </a:r>
            <a:r>
              <a:rPr lang="en-US" i="1" u="sng" dirty="0" smtClean="0"/>
              <a:t>handed off </a:t>
            </a:r>
            <a:r>
              <a:rPr lang="en-US" i="1" dirty="0" smtClean="0"/>
              <a:t>the bill to her friend.  Sara </a:t>
            </a:r>
            <a:r>
              <a:rPr lang="en-US" i="1" u="sng" dirty="0" smtClean="0"/>
              <a:t>handed</a:t>
            </a:r>
            <a:r>
              <a:rPr lang="en-US" i="1" dirty="0" smtClean="0"/>
              <a:t> the bill </a:t>
            </a:r>
            <a:r>
              <a:rPr lang="en-US" i="1" u="sng" dirty="0" smtClean="0"/>
              <a:t>off</a:t>
            </a:r>
            <a:r>
              <a:rPr lang="en-US" i="1" dirty="0" smtClean="0"/>
              <a:t> to her friend.</a:t>
            </a:r>
          </a:p>
          <a:p>
            <a:pPr marL="174708" indent="-174708" defTabSz="931774">
              <a:buFont typeface="Arial" panose="020B0604020202020204" pitchFamily="34" charset="0"/>
              <a:buChar char="•"/>
              <a:defRPr/>
            </a:pPr>
            <a:r>
              <a:rPr lang="en-US" i="1" dirty="0" smtClean="0"/>
              <a:t>I’d like to </a:t>
            </a:r>
            <a:r>
              <a:rPr lang="en-US" i="1" u="sng" dirty="0" smtClean="0"/>
              <a:t>check out</a:t>
            </a:r>
            <a:r>
              <a:rPr lang="en-US" i="1" dirty="0" smtClean="0"/>
              <a:t> these books.   I’d like to </a:t>
            </a:r>
            <a:r>
              <a:rPr lang="en-US" i="1" u="sng" dirty="0" smtClean="0"/>
              <a:t>check</a:t>
            </a:r>
            <a:r>
              <a:rPr lang="en-US" i="1" dirty="0" smtClean="0"/>
              <a:t> these books </a:t>
            </a:r>
            <a:r>
              <a:rPr lang="en-US" i="1" u="sng" dirty="0" smtClean="0"/>
              <a:t>out</a:t>
            </a:r>
            <a:r>
              <a:rPr lang="en-US" i="1" dirty="0" smtClean="0"/>
              <a:t>.</a:t>
            </a:r>
          </a:p>
          <a:p>
            <a:pPr marL="174708" indent="-174708" defTabSz="931774">
              <a:buFont typeface="Arial" panose="020B0604020202020204" pitchFamily="34" charset="0"/>
              <a:buChar char="•"/>
              <a:defRPr/>
            </a:pPr>
            <a:endParaRPr lang="en-US" i="1" dirty="0"/>
          </a:p>
        </p:txBody>
      </p:sp>
    </p:spTree>
    <p:extLst>
      <p:ext uri="{BB962C8B-B14F-4D97-AF65-F5344CB8AC3E}">
        <p14:creationId xmlns:p14="http://schemas.microsoft.com/office/powerpoint/2010/main" val="33079966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Sometimes it is awkward to separate a particle from its verb.</a:t>
            </a:r>
          </a:p>
          <a:p>
            <a:endParaRPr lang="en-US" dirty="0" smtClean="0"/>
          </a:p>
          <a:p>
            <a:r>
              <a:rPr lang="en-US" dirty="0" smtClean="0"/>
              <a:t>The distinction between prepositional verbs</a:t>
            </a:r>
            <a:r>
              <a:rPr lang="en-US" baseline="0" dirty="0" smtClean="0"/>
              <a:t> and prepositions is an important one for SLPs, both when analyzing and when remediating language.  If terms are confused in analysis, assessment results may become unreliable (tainted).  If an intervention target is prepositions, be careful not to use prepositional verbs in the therapy context, which might be confusing for the student.  </a:t>
            </a:r>
            <a:endParaRPr lang="en-US" dirty="0"/>
          </a:p>
        </p:txBody>
      </p:sp>
    </p:spTree>
    <p:extLst>
      <p:ext uri="{BB962C8B-B14F-4D97-AF65-F5344CB8AC3E}">
        <p14:creationId xmlns:p14="http://schemas.microsoft.com/office/powerpoint/2010/main" val="30880186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557683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2479040"/>
            <a:ext cx="6465147" cy="6584950"/>
          </a:xfrm>
        </p:spPr>
        <p:txBody>
          <a:bodyPr/>
          <a:lstStyle/>
          <a:p>
            <a:r>
              <a:rPr lang="en-US" dirty="0" smtClean="0"/>
              <a:t>So . . . those were syntactic forms or “parts of speech,” the detached tools we use in association or relation with other words.  Now on to </a:t>
            </a:r>
            <a:r>
              <a:rPr lang="en-US" u="sng" dirty="0" smtClean="0"/>
              <a:t>syntactic function</a:t>
            </a:r>
            <a:r>
              <a:rPr lang="en-US" dirty="0" smtClean="0"/>
              <a:t> or the “parts of sentences,” the unit of expression.</a:t>
            </a:r>
          </a:p>
          <a:p>
            <a:endParaRPr lang="en-US" u="none" dirty="0" smtClean="0"/>
          </a:p>
          <a:p>
            <a:r>
              <a:rPr lang="en-US" u="none" dirty="0" smtClean="0"/>
              <a:t>Remember these? </a:t>
            </a:r>
            <a:r>
              <a:rPr lang="en-US" dirty="0"/>
              <a:t>[</a:t>
            </a:r>
            <a:r>
              <a:rPr lang="en-US" dirty="0" smtClean="0"/>
              <a:t>Refer them </a:t>
            </a:r>
            <a:r>
              <a:rPr lang="en-US" dirty="0"/>
              <a:t>to next slide also</a:t>
            </a:r>
            <a:r>
              <a:rPr lang="en-US" dirty="0" smtClean="0"/>
              <a:t>]</a:t>
            </a:r>
            <a:endParaRPr lang="en-US" u="none" dirty="0" smtClean="0"/>
          </a:p>
          <a:p>
            <a:endParaRPr lang="en-US" u="none" dirty="0" smtClean="0"/>
          </a:p>
          <a:p>
            <a:pPr defTabSz="931774">
              <a:defRPr/>
            </a:pPr>
            <a:r>
              <a:rPr lang="en-US" dirty="0" smtClean="0"/>
              <a:t>One way of thinking</a:t>
            </a:r>
            <a:r>
              <a:rPr lang="en-US" baseline="0" dirty="0" smtClean="0"/>
              <a:t> about sentence structure is by viewing a sentence as consisting of several slots . . . that are filled by nouns, verbs,</a:t>
            </a:r>
            <a:r>
              <a:rPr lang="en-US" dirty="0" smtClean="0"/>
              <a:t> </a:t>
            </a:r>
            <a:r>
              <a:rPr lang="en-US" baseline="0" dirty="0" smtClean="0"/>
              <a:t>adjectives, adverbs, etc.  The relationship between these slots is based on the different roles (functions) that words take . . . more than it is based on their part of speech (form).  </a:t>
            </a:r>
          </a:p>
          <a:p>
            <a:pPr defTabSz="931774">
              <a:defRPr/>
            </a:pPr>
            <a:endParaRPr lang="en-US" dirty="0"/>
          </a:p>
          <a:p>
            <a:pPr defTabSz="931774">
              <a:defRPr/>
            </a:pPr>
            <a:r>
              <a:rPr lang="en-US" baseline="0" dirty="0" smtClean="0"/>
              <a:t>Using words in different ways is part of what makes language generative and flexible . . . and is what children work toward as they learn to be mature language users.</a:t>
            </a:r>
          </a:p>
          <a:p>
            <a:pPr defTabSz="931774">
              <a:defRPr/>
            </a:pPr>
            <a:endParaRPr lang="en-US" baseline="0" dirty="0" smtClean="0"/>
          </a:p>
          <a:p>
            <a:endParaRPr lang="en-US" u="none" dirty="0" smtClean="0"/>
          </a:p>
          <a:p>
            <a:endParaRPr lang="en-US" dirty="0" smtClean="0"/>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2479040"/>
            <a:ext cx="6465147" cy="6584950"/>
          </a:xfrm>
        </p:spPr>
        <p:txBody>
          <a:bodyPr/>
          <a:lstStyle/>
          <a:p>
            <a:r>
              <a:rPr lang="en-US" dirty="0"/>
              <a:t>Sentences are typically characterized using one of two systems.  The first, and simplest, identifies two basic sentence slots:  a Subject area and a Predicate area.  The subject occurs first in the sentence and reflects the action/state of the verb; the predicate is everything else, including the verb.  </a:t>
            </a:r>
          </a:p>
          <a:p>
            <a:endParaRPr lang="en-US" dirty="0"/>
          </a:p>
          <a:p>
            <a:r>
              <a:rPr lang="en-US" dirty="0"/>
              <a:t>The subject slot is dominated by nouns and pronouns, as well as determiners providing further details about them.  But the predicate is defined as “the grammatical unit made up of the verb plus other constituents following it,” which makes it less straightforward. </a:t>
            </a:r>
          </a:p>
          <a:p>
            <a:endParaRPr lang="en-US" i="1" dirty="0"/>
          </a:p>
          <a:p>
            <a:r>
              <a:rPr lang="en-US" dirty="0"/>
              <a:t>Many scholars use a different system for characterizing sentences, which identifies three basic sentence slots:  Subject + Verb + Object.  The verb and object are both elements of the predicate.  This sentence structure is very common.</a:t>
            </a:r>
          </a:p>
          <a:p>
            <a:endParaRPr lang="en-US" dirty="0"/>
          </a:p>
          <a:p>
            <a:r>
              <a:rPr lang="en-US" dirty="0"/>
              <a:t>However, we know that not all sentences contain these three elements, which means. . . one of the three basic elements in this structure system is not obligatory.  Sometimes, instead of an Object, an adverb follows the Subject + Verb (S+V+A), or a subject complement follows the S+V (S+V+C).  </a:t>
            </a:r>
            <a:r>
              <a:rPr lang="en-US" strike="sngStrike" dirty="0"/>
              <a:t>We’ll get to that, but first let’s further define these three basic slots (S+V+O).</a:t>
            </a:r>
          </a:p>
          <a:p>
            <a:pPr>
              <a:defRPr/>
            </a:pPr>
            <a:endParaRPr lang="en-US" dirty="0" smtClean="0"/>
          </a:p>
          <a:p>
            <a:pPr>
              <a:defRPr/>
            </a:pPr>
            <a:endParaRPr lang="en-US" dirty="0"/>
          </a:p>
          <a:p>
            <a:pPr>
              <a:defRPr/>
            </a:pPr>
            <a:endParaRPr lang="en-US" dirty="0" smtClean="0"/>
          </a:p>
          <a:p>
            <a:pPr>
              <a:defRPr/>
            </a:pPr>
            <a:endParaRPr lang="en-US" dirty="0"/>
          </a:p>
          <a:p>
            <a:pPr>
              <a:defRPr/>
            </a:pPr>
            <a:r>
              <a:rPr lang="en-US" dirty="0"/>
              <a:t>Regardless of how you label the sentence elements, the slots are rarely filled by single words.  Usually they are composed of a series of phrases or </a:t>
            </a:r>
            <a:r>
              <a:rPr lang="en-US" dirty="0" smtClean="0"/>
              <a:t>clauses, so we’re going to run through this section quickly and get to that.</a:t>
            </a:r>
            <a:endParaRPr lang="en-US" dirty="0"/>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2479040"/>
            <a:ext cx="6465147" cy="6584950"/>
          </a:xfrm>
        </p:spPr>
        <p:txBody>
          <a:bodyPr/>
          <a:lstStyle/>
          <a:p>
            <a:r>
              <a:rPr lang="en-US" dirty="0" smtClean="0"/>
              <a:t>In English, the subject</a:t>
            </a:r>
            <a:r>
              <a:rPr lang="en-US" baseline="0" dirty="0" smtClean="0"/>
              <a:t> usually appears at the beginning of a sentence before the verb (or predicate).  It defines who or what is the instigator of the action or state reflected by the verb.  Of course, sometimes the subject is an abstract entity that cannot instigate action (</a:t>
            </a:r>
            <a:r>
              <a:rPr lang="en-US" i="1" baseline="0" dirty="0" smtClean="0"/>
              <a:t>Syntax is quite interesting!</a:t>
            </a:r>
            <a:r>
              <a:rPr lang="en-US" i="0" baseline="0" dirty="0" smtClean="0"/>
              <a:t>).  In such cases, consider the subject as depicting who or what the rest of the sentence is providing additional information about.</a:t>
            </a:r>
          </a:p>
          <a:p>
            <a:endParaRPr lang="en-US" i="0" baseline="0" dirty="0" smtClean="0"/>
          </a:p>
          <a:p>
            <a:r>
              <a:rPr lang="en-US" i="0" baseline="0" dirty="0" smtClean="0"/>
              <a:t>Subjects can be simple, complete, or compound. </a:t>
            </a:r>
          </a:p>
          <a:p>
            <a:pPr marL="174708" indent="-174708">
              <a:buFont typeface="Arial" panose="020B0604020202020204" pitchFamily="34" charset="0"/>
              <a:buChar char="•"/>
            </a:pPr>
            <a:r>
              <a:rPr lang="en-US" i="0" baseline="0" dirty="0" smtClean="0"/>
              <a:t>Simple:  typically nouns and pronouns</a:t>
            </a:r>
          </a:p>
          <a:p>
            <a:pPr marL="174708" indent="-174708">
              <a:buFont typeface="Arial" panose="020B0604020202020204" pitchFamily="34" charset="0"/>
              <a:buChar char="•"/>
            </a:pPr>
            <a:r>
              <a:rPr lang="en-US" i="0" baseline="0" dirty="0" smtClean="0"/>
              <a:t>Complete:  simple subjects plus their modifiers</a:t>
            </a:r>
          </a:p>
          <a:p>
            <a:pPr marL="174708" indent="-174708">
              <a:buFont typeface="Arial" panose="020B0604020202020204" pitchFamily="34" charset="0"/>
              <a:buChar char="•"/>
            </a:pPr>
            <a:r>
              <a:rPr lang="en-US" i="0" baseline="0" dirty="0" smtClean="0"/>
              <a:t>Compound:  subjects (simple or complete) conjoined by a conjunction</a:t>
            </a:r>
          </a:p>
          <a:p>
            <a:endParaRPr lang="en-US" dirty="0" smtClean="0"/>
          </a:p>
          <a:p>
            <a:r>
              <a:rPr lang="en-US" dirty="0" smtClean="0"/>
              <a:t>Regardless of which of these three types it is, the subject of a sentence is typically a noun, a pronoun, a noun phrase, or a clause.  We are most</a:t>
            </a:r>
            <a:r>
              <a:rPr lang="en-US" baseline="0" dirty="0" smtClean="0"/>
              <a:t> familiar with nouns and pronouns serving as the subject.  </a:t>
            </a:r>
          </a:p>
          <a:p>
            <a:endParaRPr lang="en-US" dirty="0"/>
          </a:p>
          <a:p>
            <a:r>
              <a:rPr lang="en-US" b="1" u="sng" dirty="0"/>
              <a:t>N</a:t>
            </a:r>
            <a:r>
              <a:rPr lang="en-US" b="1" u="sng" baseline="0" dirty="0" smtClean="0"/>
              <a:t>oun phrases</a:t>
            </a:r>
            <a:r>
              <a:rPr lang="en-US" baseline="0" dirty="0" smtClean="0"/>
              <a:t>, which we haven’t yet covered, are formed by adding modifiers (determiners, adjectives, adverbs) to nouns and pronouns (</a:t>
            </a:r>
            <a:r>
              <a:rPr lang="en-US" i="1" baseline="0" dirty="0" smtClean="0"/>
              <a:t>new pennies, wild and beautiful Alaska</a:t>
            </a:r>
            <a:r>
              <a:rPr lang="en-US" i="0" baseline="0" dirty="0" smtClean="0"/>
              <a:t>).</a:t>
            </a:r>
          </a:p>
          <a:p>
            <a:endParaRPr lang="en-US" dirty="0"/>
          </a:p>
          <a:p>
            <a:r>
              <a:rPr lang="en-US" b="1" u="sng" dirty="0" smtClean="0"/>
              <a:t>Clauses</a:t>
            </a:r>
            <a:r>
              <a:rPr lang="en-US" dirty="0" smtClean="0"/>
              <a:t>, which are also coming up, are more complex structures that can fill the subject slot.  Easy to recognize if you remember that the subject tends to fill the slot directly preceding the verb.</a:t>
            </a:r>
          </a:p>
          <a:p>
            <a:pPr marL="174708" indent="-174708">
              <a:buFont typeface="Arial" panose="020B0604020202020204" pitchFamily="34" charset="0"/>
              <a:buChar char="•"/>
            </a:pPr>
            <a:r>
              <a:rPr lang="en-US" i="1" u="sng" dirty="0" smtClean="0"/>
              <a:t>What I’d like</a:t>
            </a:r>
            <a:r>
              <a:rPr lang="en-US" i="1" dirty="0" smtClean="0"/>
              <a:t> is a sunny day.</a:t>
            </a:r>
          </a:p>
          <a:p>
            <a:pPr marL="174708" indent="-174708">
              <a:buFont typeface="Arial" panose="020B0604020202020204" pitchFamily="34" charset="0"/>
              <a:buChar char="•"/>
            </a:pPr>
            <a:r>
              <a:rPr lang="en-US" i="1" u="sng" dirty="0" smtClean="0"/>
              <a:t>That they will attend the party</a:t>
            </a:r>
            <a:r>
              <a:rPr lang="en-US" i="1" dirty="0" smtClean="0"/>
              <a:t> is uncertain.</a:t>
            </a:r>
          </a:p>
          <a:p>
            <a:pPr marL="174708" indent="-174708">
              <a:buFont typeface="Arial" panose="020B0604020202020204" pitchFamily="34" charset="0"/>
              <a:buChar char="•"/>
            </a:pPr>
            <a:endParaRPr lang="en-US" i="1" u="sng" dirty="0"/>
          </a:p>
          <a:p>
            <a:r>
              <a:rPr lang="en-US" dirty="0" smtClean="0"/>
              <a:t>Occasionally, the subject slot is filled by an adjective, an infinitive, or a gerund.</a:t>
            </a:r>
          </a:p>
          <a:p>
            <a:pPr marL="174708" indent="-174708">
              <a:buFont typeface="Arial" panose="020B0604020202020204" pitchFamily="34" charset="0"/>
              <a:buChar char="•"/>
            </a:pPr>
            <a:r>
              <a:rPr lang="en-US" i="1" u="sng" dirty="0" smtClean="0"/>
              <a:t>The</a:t>
            </a:r>
            <a:r>
              <a:rPr lang="en-US" i="1" u="sng" baseline="0" dirty="0" smtClean="0"/>
              <a:t> meek</a:t>
            </a:r>
            <a:r>
              <a:rPr lang="en-US" i="1" u="none" baseline="0" dirty="0" smtClean="0"/>
              <a:t> shall inherit the earth.</a:t>
            </a:r>
          </a:p>
          <a:p>
            <a:pPr marL="174708" indent="-174708">
              <a:buFont typeface="Arial" panose="020B0604020202020204" pitchFamily="34" charset="0"/>
              <a:buChar char="•"/>
            </a:pPr>
            <a:r>
              <a:rPr lang="en-US" i="1" u="sng" baseline="0" dirty="0" smtClean="0"/>
              <a:t>To err</a:t>
            </a:r>
            <a:r>
              <a:rPr lang="en-US" i="1" u="none" baseline="0" dirty="0" smtClean="0"/>
              <a:t> is human; </a:t>
            </a:r>
            <a:r>
              <a:rPr lang="en-US" i="1" u="sng" baseline="0" dirty="0" smtClean="0"/>
              <a:t>to forgive</a:t>
            </a:r>
            <a:r>
              <a:rPr lang="en-US" i="1" u="none" baseline="0" dirty="0" smtClean="0"/>
              <a:t>, divine.</a:t>
            </a:r>
          </a:p>
          <a:p>
            <a:pPr marL="174708" indent="-174708">
              <a:buFont typeface="Arial" panose="020B0604020202020204" pitchFamily="34" charset="0"/>
              <a:buChar char="•"/>
            </a:pPr>
            <a:r>
              <a:rPr lang="en-US" i="1" u="sng" baseline="0" dirty="0" smtClean="0"/>
              <a:t>Seeing</a:t>
            </a:r>
            <a:r>
              <a:rPr lang="en-US" i="1" u="none" baseline="0" dirty="0" smtClean="0"/>
              <a:t> is believing.</a:t>
            </a:r>
          </a:p>
          <a:p>
            <a:pPr marL="174708" indent="-174708">
              <a:buFont typeface="Arial" panose="020B0604020202020204" pitchFamily="34" charset="0"/>
              <a:buChar char="•"/>
            </a:pPr>
            <a:endParaRPr lang="en-US" i="1" dirty="0"/>
          </a:p>
          <a:p>
            <a:r>
              <a:rPr lang="en-US" dirty="0" smtClean="0"/>
              <a:t>Some subjects may be left unstated altogether (</a:t>
            </a:r>
            <a:r>
              <a:rPr lang="en-US" i="1" dirty="0" smtClean="0"/>
              <a:t>Get the door.  Call me.</a:t>
            </a:r>
            <a:r>
              <a:rPr lang="en-US" dirty="0" smtClean="0"/>
              <a:t>)  AKA “you-understood.”</a:t>
            </a:r>
          </a:p>
          <a:p>
            <a:endParaRPr lang="en-US" dirty="0"/>
          </a:p>
          <a:p>
            <a:r>
              <a:rPr lang="en-US" b="1" dirty="0" smtClean="0"/>
              <a:t>Don’t worry about complexity.  Just remember . . . the subject identifies the instigator of the action/state reflected by the verb.</a:t>
            </a:r>
            <a:endParaRPr lang="en-US" b="1" dirty="0"/>
          </a:p>
        </p:txBody>
      </p:sp>
    </p:spTree>
    <p:extLst>
      <p:ext uri="{BB962C8B-B14F-4D97-AF65-F5344CB8AC3E}">
        <p14:creationId xmlns:p14="http://schemas.microsoft.com/office/powerpoint/2010/main" val="31659997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556510"/>
            <a:ext cx="6231467" cy="6430010"/>
          </a:xfrm>
        </p:spPr>
        <p:txBody>
          <a:bodyPr/>
          <a:lstStyle/>
          <a:p>
            <a:r>
              <a:rPr lang="en-US" dirty="0" smtClean="0"/>
              <a:t>Many,</a:t>
            </a:r>
            <a:r>
              <a:rPr lang="en-US" baseline="0" dirty="0" smtClean="0"/>
              <a:t> but not all, sentences include an object.  Remember transitive and intransitive verbs?  Sentences that contain intransitive verbs as the main verb often do not contain an object </a:t>
            </a:r>
            <a:r>
              <a:rPr lang="en-US" i="1" baseline="0" dirty="0" smtClean="0"/>
              <a:t>(The tree fell</a:t>
            </a:r>
            <a:r>
              <a:rPr lang="en-US" i="0" baseline="0" dirty="0" smtClean="0"/>
              <a:t>  or  </a:t>
            </a:r>
            <a:r>
              <a:rPr lang="en-US" i="1" baseline="0" dirty="0" smtClean="0"/>
              <a:t>The tree fell loudly</a:t>
            </a:r>
            <a:r>
              <a:rPr lang="en-US" i="0" baseline="0" dirty="0" smtClean="0"/>
              <a:t>)</a:t>
            </a:r>
            <a:r>
              <a:rPr lang="en-US" i="1" baseline="0" dirty="0" smtClean="0"/>
              <a:t> . . . </a:t>
            </a:r>
            <a:r>
              <a:rPr lang="en-US" baseline="0" dirty="0" smtClean="0"/>
              <a:t>and so better fit a </a:t>
            </a:r>
            <a:r>
              <a:rPr lang="en-US" u="sng" baseline="0" dirty="0" smtClean="0"/>
              <a:t>Subject + (Intransitive) Verb</a:t>
            </a:r>
            <a:r>
              <a:rPr lang="en-US" baseline="0" dirty="0" smtClean="0"/>
              <a:t> structure or a </a:t>
            </a:r>
            <a:r>
              <a:rPr lang="en-US" u="sng" baseline="0" dirty="0" smtClean="0"/>
              <a:t>Subject + (</a:t>
            </a:r>
            <a:r>
              <a:rPr lang="en-US" u="sng" baseline="0" dirty="0" err="1" smtClean="0"/>
              <a:t>Int</a:t>
            </a:r>
            <a:r>
              <a:rPr lang="en-US" u="sng" baseline="0" dirty="0" smtClean="0"/>
              <a:t>) Verb + Adverb</a:t>
            </a:r>
            <a:r>
              <a:rPr lang="en-US" baseline="0" dirty="0" smtClean="0"/>
              <a:t> structure.</a:t>
            </a:r>
          </a:p>
          <a:p>
            <a:endParaRPr lang="en-US" baseline="0" dirty="0" smtClean="0"/>
          </a:p>
          <a:p>
            <a:r>
              <a:rPr lang="en-US" baseline="0" dirty="0" smtClean="0"/>
              <a:t>Many other sentences contain transitive verbs and so include an object.  In this case, the object is viewed as part of the predicate or a constituent of the verb, defining who or what receives the action reflected by the verb.</a:t>
            </a:r>
          </a:p>
          <a:p>
            <a:endParaRPr lang="en-US" baseline="0" dirty="0" smtClean="0"/>
          </a:p>
          <a:p>
            <a:r>
              <a:rPr lang="en-US" baseline="0" dirty="0" smtClean="0"/>
              <a:t>In terms of </a:t>
            </a:r>
            <a:r>
              <a:rPr lang="en-US" u="sng" baseline="0" dirty="0" smtClean="0"/>
              <a:t>function</a:t>
            </a:r>
            <a:r>
              <a:rPr lang="en-US" baseline="0" dirty="0" smtClean="0"/>
              <a:t>, the object is very different from the subject.  In terms of </a:t>
            </a:r>
            <a:r>
              <a:rPr lang="en-US" u="sng" baseline="0" dirty="0" smtClean="0"/>
              <a:t>form</a:t>
            </a:r>
            <a:r>
              <a:rPr lang="en-US" baseline="0" dirty="0" smtClean="0"/>
              <a:t>, the subject and object are similar in that they both typically consist of a noun or pronoun.</a:t>
            </a:r>
          </a:p>
          <a:p>
            <a:pPr marL="174708" indent="-174708">
              <a:buFont typeface="Arial" panose="020B0604020202020204" pitchFamily="34" charset="0"/>
              <a:buChar char="•"/>
            </a:pPr>
            <a:r>
              <a:rPr lang="en-US" i="1" baseline="0" dirty="0" smtClean="0"/>
              <a:t>Janie breeds </a:t>
            </a:r>
            <a:r>
              <a:rPr lang="en-US" i="1" u="sng" baseline="0" dirty="0" smtClean="0"/>
              <a:t>dogs</a:t>
            </a:r>
            <a:r>
              <a:rPr lang="en-US" i="1" u="none" baseline="0" dirty="0" smtClean="0"/>
              <a:t>.</a:t>
            </a:r>
          </a:p>
          <a:p>
            <a:pPr marL="174708" indent="-174708">
              <a:buFont typeface="Arial" panose="020B0604020202020204" pitchFamily="34" charset="0"/>
              <a:buChar char="•"/>
            </a:pPr>
            <a:r>
              <a:rPr lang="en-US" i="1" u="none" baseline="0" dirty="0" smtClean="0"/>
              <a:t>He paid </a:t>
            </a:r>
            <a:r>
              <a:rPr lang="en-US" i="1" u="sng" baseline="0" dirty="0" smtClean="0"/>
              <a:t>her</a:t>
            </a:r>
            <a:r>
              <a:rPr lang="en-US" i="1" u="none" baseline="0" dirty="0" smtClean="0"/>
              <a:t>.</a:t>
            </a:r>
            <a:endParaRPr lang="en-US" i="1" baseline="0" dirty="0" smtClean="0"/>
          </a:p>
          <a:p>
            <a:endParaRPr lang="en-US" baseline="0" dirty="0" smtClean="0"/>
          </a:p>
          <a:p>
            <a:r>
              <a:rPr lang="en-US" baseline="0" dirty="0" smtClean="0"/>
              <a:t>Often, the object fills the third slot in a sentence:  </a:t>
            </a:r>
            <a:r>
              <a:rPr lang="en-US" u="sng" baseline="0" dirty="0" smtClean="0"/>
              <a:t>Subject + (Transitive) Verb + Object</a:t>
            </a:r>
            <a:r>
              <a:rPr lang="en-US" baseline="0" dirty="0" smtClean="0"/>
              <a:t>.  The object slot may be followed by additional modification that provides further information about the action.</a:t>
            </a:r>
          </a:p>
          <a:p>
            <a:pPr marL="174708" indent="-174708">
              <a:buFont typeface="Arial" panose="020B0604020202020204" pitchFamily="34" charset="0"/>
              <a:buChar char="•"/>
            </a:pPr>
            <a:r>
              <a:rPr lang="en-US" i="1" baseline="0" dirty="0" smtClean="0"/>
              <a:t>Janie breeds dogs </a:t>
            </a:r>
            <a:r>
              <a:rPr lang="en-US" i="1" u="sng" baseline="0" dirty="0" smtClean="0"/>
              <a:t>annually</a:t>
            </a:r>
            <a:r>
              <a:rPr lang="en-US" i="1" u="none" baseline="0" dirty="0" smtClean="0"/>
              <a:t>.</a:t>
            </a:r>
          </a:p>
          <a:p>
            <a:pPr marL="174708" indent="-174708">
              <a:buFont typeface="Arial" panose="020B0604020202020204" pitchFamily="34" charset="0"/>
              <a:buChar char="•"/>
            </a:pPr>
            <a:r>
              <a:rPr lang="en-US" i="1" u="none" baseline="0" dirty="0" smtClean="0"/>
              <a:t>He paid her </a:t>
            </a:r>
            <a:r>
              <a:rPr lang="en-US" i="1" u="sng" baseline="0" dirty="0" smtClean="0"/>
              <a:t>yesterday</a:t>
            </a:r>
            <a:r>
              <a:rPr lang="en-US" i="1" u="none" baseline="0" dirty="0" smtClean="0"/>
              <a:t>.</a:t>
            </a:r>
          </a:p>
          <a:p>
            <a:pPr marL="174708" indent="-174708">
              <a:buFont typeface="Arial" panose="020B0604020202020204" pitchFamily="34" charset="0"/>
              <a:buChar char="•"/>
            </a:pPr>
            <a:endParaRPr lang="en-US" i="1" dirty="0"/>
          </a:p>
          <a:p>
            <a:r>
              <a:rPr lang="en-US" dirty="0" smtClean="0"/>
              <a:t>There are two types of objects:  direct and indirect.  Each takes a different role in a sentence.</a:t>
            </a:r>
          </a:p>
          <a:p>
            <a:pPr marL="174708" indent="-174708">
              <a:buFont typeface="Arial" panose="020B0604020202020204" pitchFamily="34" charset="0"/>
              <a:buChar char="•"/>
            </a:pPr>
            <a:r>
              <a:rPr lang="en-US" u="sng" dirty="0" smtClean="0"/>
              <a:t>Direct objects</a:t>
            </a:r>
            <a:r>
              <a:rPr lang="en-US" dirty="0" smtClean="0"/>
              <a:t> are what we’ve discussed so far – the recipient of the action.  They often answer the question of </a:t>
            </a:r>
            <a:r>
              <a:rPr lang="en-US" i="1" dirty="0" smtClean="0"/>
              <a:t>What?</a:t>
            </a:r>
            <a:r>
              <a:rPr lang="en-US" dirty="0" smtClean="0"/>
              <a:t> or </a:t>
            </a:r>
            <a:r>
              <a:rPr lang="en-US" i="1" dirty="0" smtClean="0"/>
              <a:t>Who/Whom?</a:t>
            </a:r>
            <a:r>
              <a:rPr lang="en-US" dirty="0" smtClean="0"/>
              <a:t> with respect to the verb.  (</a:t>
            </a:r>
            <a:r>
              <a:rPr lang="en-US" i="1" dirty="0" smtClean="0"/>
              <a:t>Jason wrote </a:t>
            </a:r>
            <a:r>
              <a:rPr lang="en-US" i="1" u="sng" dirty="0" smtClean="0"/>
              <a:t>a letter</a:t>
            </a:r>
            <a:r>
              <a:rPr lang="en-US" i="1" dirty="0" smtClean="0"/>
              <a:t>.  </a:t>
            </a:r>
            <a:r>
              <a:rPr lang="en-US" dirty="0" smtClean="0"/>
              <a:t>Jason wrote WHAT?  </a:t>
            </a:r>
            <a:r>
              <a:rPr lang="en-US" i="1" dirty="0" smtClean="0"/>
              <a:t>Jason hit</a:t>
            </a:r>
            <a:r>
              <a:rPr lang="en-US" i="1" dirty="0"/>
              <a:t> </a:t>
            </a:r>
            <a:r>
              <a:rPr lang="en-US" i="1" u="sng" dirty="0" smtClean="0"/>
              <a:t>her</a:t>
            </a:r>
            <a:r>
              <a:rPr lang="en-US" i="1" dirty="0" smtClean="0"/>
              <a:t>.  </a:t>
            </a:r>
            <a:r>
              <a:rPr lang="en-US" dirty="0" smtClean="0"/>
              <a:t>Jason hit WHOM?)</a:t>
            </a:r>
          </a:p>
          <a:p>
            <a:pPr marL="174708" indent="-174708">
              <a:buFont typeface="Arial" panose="020B0604020202020204" pitchFamily="34" charset="0"/>
              <a:buChar char="•"/>
            </a:pPr>
            <a:r>
              <a:rPr lang="en-US" dirty="0" smtClean="0"/>
              <a:t>While direct objects are the firsthand recipients of a verb’s action, </a:t>
            </a:r>
            <a:r>
              <a:rPr lang="en-US" u="sng" dirty="0" smtClean="0"/>
              <a:t>Indirect objects</a:t>
            </a:r>
            <a:r>
              <a:rPr lang="en-US" dirty="0" smtClean="0"/>
              <a:t> are the recipients of the direct object.  They answer the questions “</a:t>
            </a:r>
            <a:r>
              <a:rPr lang="en-US" i="1" dirty="0" smtClean="0"/>
              <a:t>To whom </a:t>
            </a:r>
            <a:r>
              <a:rPr lang="en-US" b="1" dirty="0" smtClean="0"/>
              <a:t>or</a:t>
            </a:r>
            <a:r>
              <a:rPr lang="en-US" i="1" dirty="0" smtClean="0"/>
              <a:t> For whom was the action done?</a:t>
            </a:r>
            <a:r>
              <a:rPr lang="en-US" dirty="0" smtClean="0"/>
              <a:t> “.  (</a:t>
            </a:r>
            <a:r>
              <a:rPr lang="en-US" i="1" dirty="0" smtClean="0"/>
              <a:t>Jason wrote a letter to </a:t>
            </a:r>
            <a:r>
              <a:rPr lang="en-US" i="1" u="sng" dirty="0" smtClean="0"/>
              <a:t>Sue</a:t>
            </a:r>
            <a:r>
              <a:rPr lang="en-US" i="1" dirty="0" smtClean="0"/>
              <a:t>.  </a:t>
            </a:r>
            <a:r>
              <a:rPr lang="en-US" dirty="0" smtClean="0"/>
              <a:t>Jason wrote a letter to WHOM?)  </a:t>
            </a:r>
          </a:p>
          <a:p>
            <a:endParaRPr lang="en-US" dirty="0" smtClean="0"/>
          </a:p>
          <a:p>
            <a:r>
              <a:rPr lang="en-US" dirty="0" smtClean="0"/>
              <a:t>So while there are actually two objects in this sentence (</a:t>
            </a:r>
            <a:r>
              <a:rPr lang="en-US" i="1" dirty="0" smtClean="0"/>
              <a:t>letter, Sue</a:t>
            </a:r>
            <a:r>
              <a:rPr lang="en-US" dirty="0" smtClean="0"/>
              <a:t>), </a:t>
            </a:r>
            <a:r>
              <a:rPr lang="en-US" i="1" dirty="0" smtClean="0"/>
              <a:t>letter</a:t>
            </a:r>
            <a:r>
              <a:rPr lang="en-US" dirty="0" smtClean="0"/>
              <a:t> is the direct object (recipient of verb’s action) and </a:t>
            </a:r>
            <a:r>
              <a:rPr lang="en-US" i="1" dirty="0" smtClean="0"/>
              <a:t>Sue</a:t>
            </a:r>
            <a:r>
              <a:rPr lang="en-US" dirty="0" smtClean="0"/>
              <a:t> is the indirect object (recipient of the direct object </a:t>
            </a:r>
            <a:r>
              <a:rPr lang="en-US" u="sng" dirty="0" smtClean="0"/>
              <a:t>or the beneficiary of the action</a:t>
            </a:r>
            <a:r>
              <a:rPr lang="en-US" dirty="0" smtClean="0"/>
              <a:t>).  </a:t>
            </a:r>
          </a:p>
        </p:txBody>
      </p:sp>
    </p:spTree>
    <p:extLst>
      <p:ext uri="{BB962C8B-B14F-4D97-AF65-F5344CB8AC3E}">
        <p14:creationId xmlns:p14="http://schemas.microsoft.com/office/powerpoint/2010/main" val="32362441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sometimes be difficult, though, to determine who or what is the recipient versus who or what is the beneficiary of the action/state.  </a:t>
            </a:r>
          </a:p>
          <a:p>
            <a:r>
              <a:rPr lang="en-US" dirty="0" smtClean="0"/>
              <a:t>For example . . . [read first two sentences]</a:t>
            </a:r>
          </a:p>
          <a:p>
            <a:endParaRPr lang="en-US" dirty="0" smtClean="0"/>
          </a:p>
          <a:p>
            <a:r>
              <a:rPr lang="en-US" dirty="0"/>
              <a:t>Ask yourself the </a:t>
            </a:r>
            <a:r>
              <a:rPr lang="en-US" i="1" dirty="0"/>
              <a:t>What? </a:t>
            </a:r>
            <a:r>
              <a:rPr lang="en-US" dirty="0"/>
              <a:t>and </a:t>
            </a:r>
            <a:r>
              <a:rPr lang="en-US" i="1" dirty="0"/>
              <a:t>Who/Whom?</a:t>
            </a:r>
            <a:r>
              <a:rPr lang="en-US" dirty="0"/>
              <a:t>  questions for each sentence</a:t>
            </a:r>
            <a:r>
              <a:rPr lang="en-US" dirty="0" smtClean="0"/>
              <a:t>. </a:t>
            </a:r>
            <a:r>
              <a:rPr lang="en-US" dirty="0"/>
              <a:t>(Hint:  </a:t>
            </a:r>
            <a:r>
              <a:rPr lang="en-US" i="1" dirty="0"/>
              <a:t>Clara </a:t>
            </a:r>
            <a:r>
              <a:rPr lang="en-US" dirty="0"/>
              <a:t> is the subject and </a:t>
            </a:r>
            <a:r>
              <a:rPr lang="en-US" i="1" dirty="0"/>
              <a:t>gave</a:t>
            </a:r>
            <a:r>
              <a:rPr lang="en-US" dirty="0"/>
              <a:t> is the verb in both sentences</a:t>
            </a:r>
            <a:r>
              <a:rPr lang="en-US" dirty="0" smtClean="0"/>
              <a:t>.) </a:t>
            </a:r>
            <a:r>
              <a:rPr lang="en-US" dirty="0"/>
              <a:t>[Pause]</a:t>
            </a:r>
          </a:p>
          <a:p>
            <a:pPr marL="174708" indent="-174708">
              <a:buFont typeface="Arial" panose="020B0604020202020204" pitchFamily="34" charset="0"/>
              <a:buChar char="•"/>
            </a:pPr>
            <a:r>
              <a:rPr lang="en-US" i="1" dirty="0" smtClean="0"/>
              <a:t>What did Clara give?</a:t>
            </a:r>
            <a:r>
              <a:rPr lang="en-US" dirty="0" smtClean="0"/>
              <a:t>  </a:t>
            </a:r>
            <a:r>
              <a:rPr lang="en-US" i="1" dirty="0" smtClean="0"/>
              <a:t>the test.</a:t>
            </a:r>
            <a:r>
              <a:rPr lang="en-US" dirty="0" smtClean="0"/>
              <a:t>  So that’s the direct object in both sentences.</a:t>
            </a:r>
          </a:p>
          <a:p>
            <a:pPr marL="174708" indent="-174708">
              <a:buFont typeface="Arial" panose="020B0604020202020204" pitchFamily="34" charset="0"/>
              <a:buChar char="•"/>
            </a:pPr>
            <a:r>
              <a:rPr lang="en-US" i="1" dirty="0" smtClean="0"/>
              <a:t>To whom did Clara give the test?</a:t>
            </a:r>
            <a:r>
              <a:rPr lang="en-US" dirty="0" smtClean="0"/>
              <a:t>  </a:t>
            </a:r>
            <a:r>
              <a:rPr lang="en-US" i="1" dirty="0" smtClean="0"/>
              <a:t>the child</a:t>
            </a:r>
            <a:r>
              <a:rPr lang="en-US" dirty="0" smtClean="0"/>
              <a:t> is the recipient of the direct object or the beneficiary of the action, so it is an indirect object (though it’s easier to spot in the first sentence).</a:t>
            </a:r>
          </a:p>
          <a:p>
            <a:endParaRPr lang="en-US" i="1" dirty="0"/>
          </a:p>
          <a:p>
            <a:r>
              <a:rPr lang="en-US" dirty="0" smtClean="0"/>
              <a:t>This shows how confusing it can be to tell if an object is direct or indirect when both appear in a single sentence.  So here’s a tip:  The indirect object typically precedes the direct object.  What are the indirect objects in the next two sentences?  (</a:t>
            </a:r>
            <a:r>
              <a:rPr lang="en-US" i="1" dirty="0" smtClean="0"/>
              <a:t>her, Teresa</a:t>
            </a:r>
            <a:r>
              <a:rPr lang="en-US" dirty="0" smtClean="0"/>
              <a:t>)  </a:t>
            </a:r>
            <a:r>
              <a:rPr lang="en-US" i="1" dirty="0" smtClean="0"/>
              <a:t>the papers</a:t>
            </a:r>
            <a:r>
              <a:rPr lang="en-US" dirty="0" smtClean="0"/>
              <a:t> serve as the direct object in both sentences.</a:t>
            </a:r>
          </a:p>
          <a:p>
            <a:endParaRPr lang="en-US" dirty="0"/>
          </a:p>
          <a:p>
            <a:r>
              <a:rPr lang="en-US" dirty="0" smtClean="0"/>
              <a:t>Because it is often possible to transform a sentence so that the direct and indirect objects are reversed in order, a useful strategy for identifying the indirect object is by checking to see if the words </a:t>
            </a:r>
            <a:r>
              <a:rPr lang="en-US" i="1" dirty="0" smtClean="0"/>
              <a:t>to</a:t>
            </a:r>
            <a:r>
              <a:rPr lang="en-US" dirty="0" smtClean="0"/>
              <a:t> or </a:t>
            </a:r>
            <a:r>
              <a:rPr lang="en-US" i="1" dirty="0" smtClean="0"/>
              <a:t>for</a:t>
            </a:r>
            <a:r>
              <a:rPr lang="en-US" dirty="0" smtClean="0"/>
              <a:t> may logically be inserted before one of the objects.</a:t>
            </a:r>
          </a:p>
          <a:p>
            <a:endParaRPr lang="en-US" dirty="0"/>
          </a:p>
          <a:p>
            <a:r>
              <a:rPr lang="en-US" dirty="0" smtClean="0"/>
              <a:t>Going back to the first example, second sentence, </a:t>
            </a:r>
            <a:r>
              <a:rPr lang="en-US" i="1" dirty="0" smtClean="0"/>
              <a:t>Clara gave the child the test</a:t>
            </a:r>
            <a:r>
              <a:rPr lang="en-US" dirty="0" smtClean="0"/>
              <a:t>.  If you were unsure whether </a:t>
            </a:r>
            <a:r>
              <a:rPr lang="en-US" i="1" dirty="0" smtClean="0"/>
              <a:t>the child</a:t>
            </a:r>
            <a:r>
              <a:rPr lang="en-US" dirty="0" smtClean="0"/>
              <a:t> or </a:t>
            </a:r>
            <a:r>
              <a:rPr lang="en-US" i="1" dirty="0" smtClean="0"/>
              <a:t>the test</a:t>
            </a:r>
            <a:r>
              <a:rPr lang="en-US" dirty="0" smtClean="0"/>
              <a:t> was the indirect object, you could use this strategy.  Add the word </a:t>
            </a:r>
            <a:r>
              <a:rPr lang="en-US" i="1" dirty="0" smtClean="0"/>
              <a:t>to</a:t>
            </a:r>
            <a:r>
              <a:rPr lang="en-US" dirty="0" smtClean="0"/>
              <a:t> in front of each object to see which could be used to help you reverse the order of the objects.</a:t>
            </a:r>
          </a:p>
          <a:p>
            <a:endParaRPr lang="en-US" dirty="0"/>
          </a:p>
          <a:p>
            <a:r>
              <a:rPr lang="en-US" dirty="0" smtClean="0"/>
              <a:t>As you see, </a:t>
            </a:r>
            <a:r>
              <a:rPr lang="en-US" i="1" dirty="0" smtClean="0"/>
              <a:t>to</a:t>
            </a:r>
            <a:r>
              <a:rPr lang="en-US" dirty="0" smtClean="0"/>
              <a:t> can only be inserted in front of </a:t>
            </a:r>
            <a:r>
              <a:rPr lang="en-US" i="1" dirty="0" smtClean="0"/>
              <a:t>the child</a:t>
            </a:r>
            <a:r>
              <a:rPr lang="en-US" dirty="0" smtClean="0"/>
              <a:t> .  </a:t>
            </a:r>
            <a:r>
              <a:rPr lang="en-US" i="1" dirty="0" smtClean="0"/>
              <a:t>Clara gave the child </a:t>
            </a:r>
            <a:r>
              <a:rPr lang="en-US" i="1" u="sng" dirty="0" smtClean="0"/>
              <a:t>to the test</a:t>
            </a:r>
            <a:r>
              <a:rPr lang="en-US" dirty="0" smtClean="0"/>
              <a:t> doesn’t make sense.  So </a:t>
            </a:r>
            <a:r>
              <a:rPr lang="en-US" i="1" dirty="0" smtClean="0"/>
              <a:t>the child</a:t>
            </a:r>
            <a:r>
              <a:rPr lang="en-US" dirty="0" smtClean="0"/>
              <a:t> must be the indirect object.</a:t>
            </a:r>
            <a:endParaRPr lang="en-US" u="sng" dirty="0" smtClean="0"/>
          </a:p>
          <a:p>
            <a:pPr marL="174708" indent="-174708">
              <a:buFont typeface="Arial" panose="020B0604020202020204" pitchFamily="34" charset="0"/>
              <a:buChar char="•"/>
            </a:pPr>
            <a:endParaRPr lang="en-US" dirty="0" smtClean="0"/>
          </a:p>
          <a:p>
            <a:endParaRPr lang="en-US" i="1" dirty="0"/>
          </a:p>
        </p:txBody>
      </p:sp>
    </p:spTree>
    <p:extLst>
      <p:ext uri="{BB962C8B-B14F-4D97-AF65-F5344CB8AC3E}">
        <p14:creationId xmlns:p14="http://schemas.microsoft.com/office/powerpoint/2010/main" val="33079966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sentences have subjects and verbs but no direct</a:t>
            </a:r>
            <a:r>
              <a:rPr lang="en-US" baseline="0" dirty="0" smtClean="0"/>
              <a:t> or indirect objects, and can appear complex, at least in terms of structural analysis.  Each of the following sentences contain a subject, a verb, and additional information about the subject.</a:t>
            </a:r>
          </a:p>
          <a:p>
            <a:pPr marL="174708" indent="-174708">
              <a:buFont typeface="Arial" panose="020B0604020202020204" pitchFamily="34" charset="0"/>
              <a:buChar char="•"/>
            </a:pPr>
            <a:r>
              <a:rPr lang="en-US" i="1" baseline="0" dirty="0" smtClean="0"/>
              <a:t>The famous linguist was </a:t>
            </a:r>
            <a:r>
              <a:rPr lang="en-US" i="1" u="sng" baseline="0" dirty="0" smtClean="0"/>
              <a:t>Noam Chomsky</a:t>
            </a:r>
            <a:r>
              <a:rPr lang="en-US" i="1" baseline="0" dirty="0" smtClean="0"/>
              <a:t>.</a:t>
            </a:r>
          </a:p>
          <a:p>
            <a:pPr marL="174708" indent="-174708">
              <a:buFont typeface="Arial" panose="020B0604020202020204" pitchFamily="34" charset="0"/>
              <a:buChar char="•"/>
            </a:pPr>
            <a:r>
              <a:rPr lang="en-US" i="1" baseline="0" dirty="0" smtClean="0"/>
              <a:t>It is </a:t>
            </a:r>
            <a:r>
              <a:rPr lang="en-US" i="1" u="sng" baseline="0" dirty="0" smtClean="0"/>
              <a:t>I</a:t>
            </a:r>
            <a:r>
              <a:rPr lang="en-US" i="1" baseline="0" dirty="0" smtClean="0"/>
              <a:t>.</a:t>
            </a:r>
          </a:p>
          <a:p>
            <a:pPr marL="174708" indent="-174708">
              <a:buFont typeface="Arial" panose="020B0604020202020204" pitchFamily="34" charset="0"/>
              <a:buChar char="•"/>
            </a:pPr>
            <a:r>
              <a:rPr lang="en-US" i="1" baseline="0" dirty="0" smtClean="0"/>
              <a:t>Ginger will be </a:t>
            </a:r>
            <a:r>
              <a:rPr lang="en-US" i="1" u="sng" baseline="0" dirty="0" smtClean="0"/>
              <a:t>famous</a:t>
            </a:r>
            <a:r>
              <a:rPr lang="en-US" i="1" baseline="0" dirty="0" smtClean="0"/>
              <a:t>.</a:t>
            </a:r>
          </a:p>
          <a:p>
            <a:endParaRPr lang="en-US" i="1" baseline="0" dirty="0" smtClean="0"/>
          </a:p>
          <a:p>
            <a:r>
              <a:rPr lang="en-US" i="0" dirty="0" smtClean="0"/>
              <a:t>Notice</a:t>
            </a:r>
            <a:r>
              <a:rPr lang="en-US" i="0" baseline="0" dirty="0" smtClean="0"/>
              <a:t> that the additional information doesn’t include a direct or an indirect object.  Instead, it includes a noun, a pronoun (called </a:t>
            </a:r>
            <a:r>
              <a:rPr lang="en-US" i="0" u="sng" baseline="0" dirty="0" smtClean="0"/>
              <a:t>predicate nominatives</a:t>
            </a:r>
            <a:r>
              <a:rPr lang="en-US" i="0" u="none" baseline="0" dirty="0" smtClean="0"/>
              <a:t>) and an adjective (called a </a:t>
            </a:r>
            <a:r>
              <a:rPr lang="en-US" i="0" u="sng" baseline="0" dirty="0" smtClean="0"/>
              <a:t>predicate adjective</a:t>
            </a:r>
            <a:r>
              <a:rPr lang="en-US" i="0" u="none" baseline="0" dirty="0" smtClean="0"/>
              <a:t>).  These are collectively known as </a:t>
            </a:r>
            <a:r>
              <a:rPr lang="en-US" i="0" u="sng" baseline="0" dirty="0" smtClean="0"/>
              <a:t>subject complements</a:t>
            </a:r>
            <a:r>
              <a:rPr lang="en-US" i="0" u="none" baseline="0" dirty="0" smtClean="0"/>
              <a:t>.</a:t>
            </a:r>
          </a:p>
          <a:p>
            <a:endParaRPr lang="en-US" i="0" u="none" baseline="0" dirty="0" smtClean="0"/>
          </a:p>
          <a:p>
            <a:r>
              <a:rPr lang="en-US" i="0" u="sng" baseline="0" dirty="0" smtClean="0"/>
              <a:t>Subject complements</a:t>
            </a:r>
            <a:r>
              <a:rPr lang="en-US" i="0" u="none" baseline="0" dirty="0" smtClean="0"/>
              <a:t> provide further information about a subject  AND follow </a:t>
            </a:r>
            <a:r>
              <a:rPr lang="en-US" i="0" u="sng" baseline="0" dirty="0" smtClean="0"/>
              <a:t>copular/linking</a:t>
            </a:r>
            <a:r>
              <a:rPr lang="en-US" i="0" u="none" baseline="0" dirty="0" smtClean="0"/>
              <a:t> verbs.  </a:t>
            </a:r>
          </a:p>
          <a:p>
            <a:endParaRPr lang="en-US" i="0" u="none" baseline="0" dirty="0" smtClean="0"/>
          </a:p>
          <a:p>
            <a:r>
              <a:rPr lang="en-US" i="0" u="none" baseline="0" dirty="0" smtClean="0"/>
              <a:t>Sentences that contain a predicate nominative or a predicate adjective following a copular verb have this sentence structure:  Subject + (Copular) Verb + Subject Complement.</a:t>
            </a:r>
          </a:p>
          <a:p>
            <a:endParaRPr lang="en-US" i="0" u="none" baseline="0" dirty="0" smtClean="0"/>
          </a:p>
          <a:p>
            <a:r>
              <a:rPr lang="en-US" i="0" u="none" baseline="0" dirty="0" smtClean="0"/>
              <a:t>While a subject and an object (following a transitive verb) refer to different entities, a subject and a subject complement (following a copular verb) refer to the same entity.</a:t>
            </a:r>
            <a:r>
              <a:rPr lang="en-US" dirty="0"/>
              <a:t> </a:t>
            </a:r>
            <a:r>
              <a:rPr lang="en-US" dirty="0" smtClean="0"/>
              <a:t> That is, the copular verb links the subject to the complement much like an equal sign.</a:t>
            </a:r>
          </a:p>
          <a:p>
            <a:endParaRPr lang="en-US" i="0" u="none" baseline="0" dirty="0"/>
          </a:p>
          <a:p>
            <a:endParaRPr lang="en-US" dirty="0" smtClean="0"/>
          </a:p>
          <a:p>
            <a:r>
              <a:rPr lang="en-US" dirty="0" smtClean="0"/>
              <a:t>Some scholars also describe object complements, but they are not as important to SLPs in terms of analysis, so the authors skipped it.</a:t>
            </a:r>
            <a:endParaRPr lang="en-US" i="0" u="none" baseline="0" dirty="0" smtClean="0"/>
          </a:p>
        </p:txBody>
      </p:sp>
    </p:spTree>
    <p:extLst>
      <p:ext uri="{BB962C8B-B14F-4D97-AF65-F5344CB8AC3E}">
        <p14:creationId xmlns:p14="http://schemas.microsoft.com/office/powerpoint/2010/main" val="106926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556510"/>
            <a:ext cx="6309360" cy="6430010"/>
          </a:xfrm>
        </p:spPr>
        <p:txBody>
          <a:bodyPr/>
          <a:lstStyle/>
          <a:p>
            <a:r>
              <a:rPr lang="en-US" b="1" dirty="0" smtClean="0"/>
              <a:t>Giving hints (additional info cues?).  </a:t>
            </a:r>
            <a:r>
              <a:rPr lang="en-US" dirty="0"/>
              <a:t>Is a phonemic hint more </a:t>
            </a:r>
            <a:r>
              <a:rPr lang="en-US" dirty="0" smtClean="0"/>
              <a:t>difficult, </a:t>
            </a:r>
            <a:r>
              <a:rPr lang="en-US" dirty="0"/>
              <a:t>cognitively, than a semantic hint</a:t>
            </a:r>
            <a:r>
              <a:rPr lang="en-US" dirty="0" smtClean="0"/>
              <a:t>?</a:t>
            </a:r>
          </a:p>
          <a:p>
            <a:endParaRPr lang="en-US" dirty="0" smtClean="0"/>
          </a:p>
          <a:p>
            <a:r>
              <a:rPr lang="en-US" dirty="0" smtClean="0"/>
              <a:t>Remember</a:t>
            </a:r>
            <a:r>
              <a:rPr lang="en-US" dirty="0"/>
              <a:t>:  The questions, prompts and cues </a:t>
            </a:r>
            <a:r>
              <a:rPr lang="en-US" dirty="0" smtClean="0"/>
              <a:t>that we </a:t>
            </a:r>
            <a:r>
              <a:rPr lang="en-US" dirty="0"/>
              <a:t>use </a:t>
            </a:r>
            <a:r>
              <a:rPr lang="en-US" dirty="0" smtClean="0"/>
              <a:t>shouldn’t be just </a:t>
            </a:r>
            <a:r>
              <a:rPr lang="en-US" dirty="0"/>
              <a:t>a “means to a correct answer.”  </a:t>
            </a:r>
            <a:endParaRPr lang="en-US" dirty="0" smtClean="0"/>
          </a:p>
          <a:p>
            <a:endParaRPr lang="en-US" dirty="0"/>
          </a:p>
          <a:p>
            <a:r>
              <a:rPr lang="en-US" b="1" dirty="0" smtClean="0"/>
              <a:t>In </a:t>
            </a:r>
            <a:r>
              <a:rPr lang="en-US" b="1" dirty="0"/>
              <a:t>order to contribute to rigor, </a:t>
            </a:r>
            <a:r>
              <a:rPr lang="en-US" b="1" dirty="0" smtClean="0"/>
              <a:t>questions, prompts, and cues should </a:t>
            </a:r>
            <a:r>
              <a:rPr lang="en-US" b="1" dirty="0"/>
              <a:t>stimulate and support the students’ “depth of knowledge.”  </a:t>
            </a:r>
            <a:endParaRPr lang="en-US" b="1" dirty="0" smtClean="0"/>
          </a:p>
          <a:p>
            <a:endParaRPr lang="en-US" dirty="0" smtClean="0"/>
          </a:p>
          <a:p>
            <a:r>
              <a:rPr lang="en-US" dirty="0" smtClean="0"/>
              <a:t>Remember </a:t>
            </a:r>
            <a:r>
              <a:rPr lang="en-US" dirty="0"/>
              <a:t>that </a:t>
            </a:r>
            <a:r>
              <a:rPr lang="en-US" dirty="0" smtClean="0"/>
              <a:t>phrase and these colors</a:t>
            </a:r>
            <a:r>
              <a:rPr lang="en-US" dirty="0"/>
              <a:t>. </a:t>
            </a:r>
            <a:r>
              <a:rPr lang="en-US" dirty="0" smtClean="0"/>
              <a:t> Think about </a:t>
            </a:r>
            <a:r>
              <a:rPr lang="en-US" dirty="0"/>
              <a:t>what you know about Bloom’s Taxonomy (revised) and Webb’s Depth of Knowledge, which are coming up, and how they might apply to scaffolding or contributing to rigor</a:t>
            </a:r>
            <a:r>
              <a:rPr lang="en-US" dirty="0" smtClean="0"/>
              <a:t>.  </a:t>
            </a:r>
            <a:endParaRPr lang="en-US" dirty="0"/>
          </a:p>
          <a:p>
            <a:endParaRPr lang="en-US" dirty="0"/>
          </a:p>
          <a:p>
            <a:r>
              <a:rPr lang="en-US" b="1" dirty="0" smtClean="0"/>
              <a:t>Easier materials and practice examples.  </a:t>
            </a:r>
            <a:r>
              <a:rPr lang="en-US" dirty="0" smtClean="0"/>
              <a:t>How do you develop these?  Again, is there a sequence we should follow?</a:t>
            </a:r>
            <a:endParaRPr lang="en-US" dirty="0"/>
          </a:p>
          <a:p>
            <a:endParaRPr lang="en-US" dirty="0"/>
          </a:p>
          <a:p>
            <a:r>
              <a:rPr lang="en-US" dirty="0" smtClean="0"/>
              <a:t>Where do Rubrics and Multi-dimensional scoring come into play?</a:t>
            </a:r>
          </a:p>
          <a:p>
            <a:endParaRPr lang="en-US" dirty="0" smtClean="0"/>
          </a:p>
          <a:p>
            <a:r>
              <a:rPr lang="en-US" dirty="0"/>
              <a:t>Resources:</a:t>
            </a:r>
          </a:p>
          <a:p>
            <a:r>
              <a:rPr lang="en-US" dirty="0" smtClean="0"/>
              <a:t>Handout</a:t>
            </a:r>
            <a:r>
              <a:rPr lang="en-US" dirty="0"/>
              <a:t>:  Asking the Right Questions</a:t>
            </a:r>
          </a:p>
          <a:p>
            <a:endParaRPr lang="en-US" dirty="0"/>
          </a:p>
          <a:p>
            <a:endParaRPr lang="en-US" b="1" dirty="0" smtClean="0"/>
          </a:p>
          <a:p>
            <a:endParaRPr lang="en-US" b="1" dirty="0"/>
          </a:p>
          <a:p>
            <a:r>
              <a:rPr lang="en-US" b="1" dirty="0" smtClean="0"/>
              <a:t>Language (Grammar), we know, as well as each of these techniques, </a:t>
            </a:r>
            <a:r>
              <a:rPr lang="en-US" b="1" i="1" dirty="0" smtClean="0"/>
              <a:t>I believe</a:t>
            </a:r>
            <a:r>
              <a:rPr lang="en-US" b="1" dirty="0" smtClean="0"/>
              <a:t>, has a hierarchy or structure that we must recognize, and use wisely, to stimulate and support the next higher level of thinking, and to help students build knowledge and develop skills and create strategies. </a:t>
            </a:r>
          </a:p>
          <a:p>
            <a:endParaRPr lang="en-US" dirty="0"/>
          </a:p>
          <a:p>
            <a:endParaRPr lang="en-US" dirty="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2903973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predicate is </a:t>
            </a:r>
            <a:r>
              <a:rPr lang="en-US" u="sng" baseline="0" dirty="0" smtClean="0"/>
              <a:t>not synonymous</a:t>
            </a:r>
            <a:r>
              <a:rPr lang="en-US" baseline="0" dirty="0" smtClean="0"/>
              <a:t> with the verb in a sentence.  It is actually everything in a sentence that is not the subject, that is, the verb and its constituents, including subject complements.  This being the case, it’s not difficult to identify the predicate once you identify the subject.</a:t>
            </a:r>
          </a:p>
          <a:p>
            <a:pPr marL="174708" indent="-174708">
              <a:buFont typeface="Arial" panose="020B0604020202020204" pitchFamily="34" charset="0"/>
              <a:buChar char="•"/>
            </a:pPr>
            <a:r>
              <a:rPr lang="en-US" i="1" baseline="0" dirty="0" smtClean="0"/>
              <a:t>I [always jog with my dog].</a:t>
            </a:r>
          </a:p>
          <a:p>
            <a:pPr marL="174708" indent="-174708">
              <a:buFont typeface="Arial" panose="020B0604020202020204" pitchFamily="34" charset="0"/>
              <a:buChar char="•"/>
            </a:pPr>
            <a:r>
              <a:rPr lang="en-US" i="1" baseline="0" dirty="0" smtClean="0"/>
              <a:t>He [was hit with the baseball bat].</a:t>
            </a:r>
          </a:p>
          <a:p>
            <a:pPr marL="174708" indent="-174708">
              <a:buFont typeface="Arial" panose="020B0604020202020204" pitchFamily="34" charset="0"/>
              <a:buChar char="•"/>
            </a:pPr>
            <a:r>
              <a:rPr lang="en-US" i="1" baseline="0" dirty="0" smtClean="0"/>
              <a:t>We [arrived by bus, but then took a cab to the hotel].</a:t>
            </a:r>
          </a:p>
          <a:p>
            <a:pPr marL="174708" indent="-174708">
              <a:buFont typeface="Arial" panose="020B0604020202020204" pitchFamily="34" charset="0"/>
              <a:buChar char="•"/>
            </a:pPr>
            <a:r>
              <a:rPr lang="en-US" i="1" baseline="0" dirty="0" smtClean="0"/>
              <a:t>Cora [is the author of the book].</a:t>
            </a:r>
          </a:p>
          <a:p>
            <a:endParaRPr lang="en-US" i="0" baseline="0" dirty="0" smtClean="0"/>
          </a:p>
          <a:p>
            <a:r>
              <a:rPr lang="en-US" i="0" baseline="0" dirty="0" smtClean="0"/>
              <a:t>The predicate needs to agree with the subject in terms of tense and number.</a:t>
            </a:r>
          </a:p>
          <a:p>
            <a:endParaRPr lang="en-US" i="0" baseline="0" dirty="0" smtClean="0"/>
          </a:p>
          <a:p>
            <a:r>
              <a:rPr lang="en-US" i="0" baseline="0" dirty="0" smtClean="0"/>
              <a:t>One way to characterize the information comprising the predicate slot is by distinguishing simple, complete, and compound predicates.</a:t>
            </a:r>
          </a:p>
          <a:p>
            <a:pPr marL="174708" indent="-174708">
              <a:buFont typeface="Arial" panose="020B0604020202020204" pitchFamily="34" charset="0"/>
              <a:buChar char="•"/>
            </a:pPr>
            <a:r>
              <a:rPr lang="en-US" i="0" baseline="0" dirty="0" smtClean="0"/>
              <a:t>Simple (AKA Essential):  the main verb in a sentence or clause, providing the principle information contained in the entire predicate (</a:t>
            </a:r>
            <a:r>
              <a:rPr lang="en-US" i="1" baseline="0" dirty="0" smtClean="0"/>
              <a:t>The mist </a:t>
            </a:r>
            <a:r>
              <a:rPr lang="en-US" i="1" u="sng" baseline="0" dirty="0" smtClean="0"/>
              <a:t>descended</a:t>
            </a:r>
            <a:r>
              <a:rPr lang="en-US" i="1" baseline="0" dirty="0" smtClean="0"/>
              <a:t> slowly.)</a:t>
            </a:r>
            <a:endParaRPr lang="en-US" i="0" baseline="0" dirty="0" smtClean="0"/>
          </a:p>
          <a:p>
            <a:pPr marL="174708" indent="-174708">
              <a:buFont typeface="Arial" panose="020B0604020202020204" pitchFamily="34" charset="0"/>
              <a:buChar char="•"/>
            </a:pPr>
            <a:r>
              <a:rPr lang="en-US" i="0" baseline="0" dirty="0" smtClean="0"/>
              <a:t>Complete:  simple predicate</a:t>
            </a:r>
            <a:r>
              <a:rPr lang="en-US" i="0" dirty="0" smtClean="0"/>
              <a:t> plus all the modifiers that provide information about it (</a:t>
            </a:r>
            <a:r>
              <a:rPr lang="en-US" i="1" dirty="0" smtClean="0"/>
              <a:t>The mist </a:t>
            </a:r>
            <a:r>
              <a:rPr lang="en-US" i="1" u="sng" dirty="0" smtClean="0"/>
              <a:t>descended slowly</a:t>
            </a:r>
            <a:r>
              <a:rPr lang="en-US" i="1" dirty="0" smtClean="0"/>
              <a:t>.</a:t>
            </a:r>
            <a:r>
              <a:rPr lang="en-US" dirty="0" smtClean="0"/>
              <a:t>)</a:t>
            </a:r>
            <a:endParaRPr lang="en-US" i="0" baseline="0" dirty="0" smtClean="0"/>
          </a:p>
          <a:p>
            <a:pPr marL="174708" indent="-174708">
              <a:buFont typeface="Arial" panose="020B0604020202020204" pitchFamily="34" charset="0"/>
              <a:buChar char="•"/>
            </a:pPr>
            <a:r>
              <a:rPr lang="en-US" i="0" baseline="0" dirty="0" smtClean="0"/>
              <a:t>Compound:  consist of two or more simple predicates (</a:t>
            </a:r>
            <a:r>
              <a:rPr lang="en-US" i="1" baseline="0" dirty="0" smtClean="0"/>
              <a:t>The mist </a:t>
            </a:r>
            <a:r>
              <a:rPr lang="en-US" i="1" u="sng" baseline="0" dirty="0" smtClean="0"/>
              <a:t>descended</a:t>
            </a:r>
            <a:r>
              <a:rPr lang="en-US" i="1" baseline="0" dirty="0" smtClean="0"/>
              <a:t> and </a:t>
            </a:r>
            <a:r>
              <a:rPr lang="en-US" i="1" u="sng" baseline="0" dirty="0" smtClean="0"/>
              <a:t>evaporated</a:t>
            </a:r>
            <a:r>
              <a:rPr lang="en-US" i="1" baseline="0" dirty="0" smtClean="0"/>
              <a:t>.</a:t>
            </a:r>
            <a:r>
              <a:rPr lang="en-US" dirty="0" smtClean="0"/>
              <a:t>)</a:t>
            </a:r>
          </a:p>
          <a:p>
            <a:pPr marL="174708" indent="-174708">
              <a:buFont typeface="Arial" panose="020B0604020202020204" pitchFamily="34" charset="0"/>
              <a:buChar char="•"/>
            </a:pPr>
            <a:endParaRPr lang="en-US" i="0" baseline="0" dirty="0"/>
          </a:p>
          <a:p>
            <a:r>
              <a:rPr lang="en-US" dirty="0" smtClean="0"/>
              <a:t>According to Palmer (1939), predicates, whether simple, complete, or compound, may be best classified into two main categories:  nominal predicates and verbal predicates.</a:t>
            </a:r>
            <a:endParaRPr lang="en-US" i="0" baseline="0" dirty="0" smtClean="0"/>
          </a:p>
          <a:p>
            <a:endParaRPr lang="en-US" i="0" dirty="0"/>
          </a:p>
        </p:txBody>
      </p:sp>
    </p:spTree>
    <p:extLst>
      <p:ext uri="{BB962C8B-B14F-4D97-AF65-F5344CB8AC3E}">
        <p14:creationId xmlns:p14="http://schemas.microsoft.com/office/powerpoint/2010/main" val="34725721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terms </a:t>
            </a:r>
            <a:r>
              <a:rPr lang="en-US" u="sng" dirty="0" smtClean="0"/>
              <a:t>nominal predicate</a:t>
            </a:r>
            <a:r>
              <a:rPr lang="en-US" dirty="0" smtClean="0"/>
              <a:t> and </a:t>
            </a:r>
            <a:r>
              <a:rPr lang="en-US" u="sng" dirty="0" smtClean="0"/>
              <a:t>subject complement</a:t>
            </a:r>
            <a:r>
              <a:rPr lang="en-US" dirty="0" smtClean="0"/>
              <a:t> are more or less synonymous.  They occur when the verb is copular or intransitive.  Differentiation is subtle and really a matter of terminology.  </a:t>
            </a:r>
            <a:r>
              <a:rPr lang="en-US" baseline="0" dirty="0" smtClean="0"/>
              <a:t> (Some scholars only use the term</a:t>
            </a:r>
            <a:r>
              <a:rPr lang="en-US" dirty="0" smtClean="0"/>
              <a:t> </a:t>
            </a:r>
            <a:r>
              <a:rPr lang="en-US" u="sng" dirty="0" smtClean="0"/>
              <a:t>predicate</a:t>
            </a:r>
            <a:r>
              <a:rPr lang="en-US" dirty="0" smtClean="0"/>
              <a:t> to refer to information following transitive verbs, and use the term </a:t>
            </a:r>
            <a:r>
              <a:rPr lang="en-US" u="sng" dirty="0" smtClean="0"/>
              <a:t>complement</a:t>
            </a:r>
            <a:r>
              <a:rPr lang="en-US" dirty="0" smtClean="0"/>
              <a:t> to refer to information following copular or intransitive verbs.)</a:t>
            </a:r>
          </a:p>
          <a:p>
            <a:endParaRPr lang="en-US" dirty="0"/>
          </a:p>
          <a:p>
            <a:r>
              <a:rPr lang="en-US" dirty="0" smtClean="0"/>
              <a:t>When the predicate slot is filled by a nominal predicate/subject complement, it primarily includes the copular or intransitive verb followed by a noun, a pronoun, a prepositional phrase, an adjective, or an adverb.  </a:t>
            </a:r>
          </a:p>
          <a:p>
            <a:endParaRPr lang="en-US" dirty="0"/>
          </a:p>
          <a:p>
            <a:r>
              <a:rPr lang="en-US" b="1" dirty="0" smtClean="0"/>
              <a:t>There are various categories of nominal predicates, which can provide even more specific levels of analysis</a:t>
            </a:r>
            <a:r>
              <a:rPr lang="en-US" dirty="0" smtClean="0"/>
              <a:t>.  A number of the more commonly seen types can be categorized along four primary dimensions:</a:t>
            </a:r>
          </a:p>
          <a:p>
            <a:pPr marL="174708" indent="-174708">
              <a:buFont typeface="Arial" panose="020B0604020202020204" pitchFamily="34" charset="0"/>
              <a:buChar char="•"/>
            </a:pPr>
            <a:r>
              <a:rPr lang="en-US" dirty="0" smtClean="0"/>
              <a:t>prepositional noun predicates</a:t>
            </a:r>
          </a:p>
          <a:p>
            <a:pPr marL="174708" indent="-174708">
              <a:buFont typeface="Arial" panose="020B0604020202020204" pitchFamily="34" charset="0"/>
              <a:buChar char="•"/>
            </a:pPr>
            <a:r>
              <a:rPr lang="en-US" dirty="0" smtClean="0"/>
              <a:t>prepositionless noun predicates</a:t>
            </a:r>
          </a:p>
          <a:p>
            <a:pPr marL="174708" indent="-174708">
              <a:buFont typeface="Arial" panose="020B0604020202020204" pitchFamily="34" charset="0"/>
              <a:buChar char="•"/>
            </a:pPr>
            <a:r>
              <a:rPr lang="en-US" dirty="0" smtClean="0"/>
              <a:t>qualitative predicates</a:t>
            </a:r>
          </a:p>
          <a:p>
            <a:pPr marL="174708" indent="-174708">
              <a:buFont typeface="Arial" panose="020B0604020202020204" pitchFamily="34" charset="0"/>
              <a:buChar char="•"/>
            </a:pPr>
            <a:r>
              <a:rPr lang="en-US" dirty="0" smtClean="0"/>
              <a:t>adverbial predicates</a:t>
            </a:r>
          </a:p>
          <a:p>
            <a:pPr marL="174708" indent="-174708">
              <a:buFont typeface="Arial" panose="020B0604020202020204" pitchFamily="34" charset="0"/>
              <a:buChar char="•"/>
            </a:pPr>
            <a:endParaRPr lang="en-US" dirty="0" smtClean="0"/>
          </a:p>
          <a:p>
            <a:r>
              <a:rPr lang="en-US" dirty="0" smtClean="0"/>
              <a:t>Refer to the handout:  “Palmer’s </a:t>
            </a:r>
            <a:r>
              <a:rPr lang="en-US" dirty="0"/>
              <a:t>(1939) Predicate Classification </a:t>
            </a:r>
            <a:r>
              <a:rPr lang="en-US" dirty="0" smtClean="0"/>
              <a:t>System”</a:t>
            </a:r>
            <a:endParaRPr lang="en-US" dirty="0"/>
          </a:p>
          <a:p>
            <a:endParaRPr lang="en-US" dirty="0"/>
          </a:p>
          <a:p>
            <a:endParaRPr lang="en-US" dirty="0"/>
          </a:p>
        </p:txBody>
      </p:sp>
    </p:spTree>
    <p:extLst>
      <p:ext uri="{BB962C8B-B14F-4D97-AF65-F5344CB8AC3E}">
        <p14:creationId xmlns:p14="http://schemas.microsoft.com/office/powerpoint/2010/main" val="5185957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Prepositional noun predicates:   prepositional phrase …follows a copular verb.</a:t>
            </a:r>
          </a:p>
          <a:p>
            <a:pPr marL="174708" indent="-174708">
              <a:buFont typeface="Arial" panose="020B0604020202020204" pitchFamily="34" charset="0"/>
              <a:buChar char="•"/>
            </a:pPr>
            <a:r>
              <a:rPr lang="en-US" i="1" dirty="0" smtClean="0"/>
              <a:t>The bananas </a:t>
            </a:r>
            <a:r>
              <a:rPr lang="en-US" i="1" u="sng" dirty="0" smtClean="0"/>
              <a:t>are</a:t>
            </a:r>
            <a:r>
              <a:rPr lang="en-US" i="1" u="sng" baseline="0" dirty="0" smtClean="0"/>
              <a:t> in the basket</a:t>
            </a:r>
            <a:r>
              <a:rPr lang="en-US" i="1" baseline="0" dirty="0" smtClean="0"/>
              <a:t>.</a:t>
            </a:r>
          </a:p>
          <a:p>
            <a:pPr marL="174708" indent="-174708">
              <a:buFont typeface="Arial" panose="020B0604020202020204" pitchFamily="34" charset="0"/>
              <a:buChar char="•"/>
            </a:pPr>
            <a:r>
              <a:rPr lang="en-US" i="1" baseline="0" dirty="0" smtClean="0"/>
              <a:t>The diagnosis </a:t>
            </a:r>
            <a:r>
              <a:rPr lang="en-US" i="1" u="sng" baseline="0" dirty="0" smtClean="0"/>
              <a:t>seems by the book</a:t>
            </a:r>
            <a:r>
              <a:rPr lang="en-US" i="1" u="none" baseline="0" dirty="0" smtClean="0"/>
              <a:t>.</a:t>
            </a:r>
            <a:endParaRPr lang="en-US" i="1" dirty="0" smtClean="0"/>
          </a:p>
          <a:p>
            <a:pPr defTabSz="931774">
              <a:defRPr/>
            </a:pPr>
            <a:endParaRPr lang="en-US" dirty="0" smtClean="0"/>
          </a:p>
          <a:p>
            <a:pPr defTabSz="931774">
              <a:defRPr/>
            </a:pPr>
            <a:r>
              <a:rPr lang="en-US" dirty="0" smtClean="0"/>
              <a:t>Prepositionless noun predicates:  noun or pronoun w/no prepositional phrase …follows a copular verb.</a:t>
            </a:r>
          </a:p>
          <a:p>
            <a:pPr marL="174708" indent="-174708" defTabSz="931774">
              <a:buFont typeface="Arial" panose="020B0604020202020204" pitchFamily="34" charset="0"/>
              <a:buChar char="•"/>
              <a:defRPr/>
            </a:pPr>
            <a:r>
              <a:rPr lang="en-US" i="1" dirty="0" smtClean="0"/>
              <a:t>Those</a:t>
            </a:r>
            <a:r>
              <a:rPr lang="en-US" i="1" baseline="0" dirty="0" smtClean="0"/>
              <a:t> </a:t>
            </a:r>
            <a:r>
              <a:rPr lang="en-US" i="1" u="sng" baseline="0" dirty="0" smtClean="0"/>
              <a:t>are not your black gloves</a:t>
            </a:r>
            <a:r>
              <a:rPr lang="en-US" i="1" u="none" baseline="0" dirty="0" smtClean="0"/>
              <a:t>.</a:t>
            </a:r>
          </a:p>
          <a:p>
            <a:pPr marL="174708" indent="-174708" defTabSz="931774">
              <a:buFont typeface="Arial" panose="020B0604020202020204" pitchFamily="34" charset="0"/>
              <a:buChar char="•"/>
              <a:defRPr/>
            </a:pPr>
            <a:r>
              <a:rPr lang="en-US" i="1" u="none" baseline="0" dirty="0" smtClean="0"/>
              <a:t>Money </a:t>
            </a:r>
            <a:r>
              <a:rPr lang="en-US" i="1" u="sng" baseline="0" dirty="0" smtClean="0"/>
              <a:t>isn’t everything</a:t>
            </a:r>
            <a:r>
              <a:rPr lang="en-US" i="1" u="none" baseline="0" dirty="0" smtClean="0"/>
              <a:t>.</a:t>
            </a:r>
            <a:endParaRPr lang="en-US" i="1" dirty="0" smtClean="0"/>
          </a:p>
          <a:p>
            <a:pPr defTabSz="931774">
              <a:defRPr/>
            </a:pPr>
            <a:endParaRPr lang="en-US" dirty="0" smtClean="0"/>
          </a:p>
          <a:p>
            <a:pPr defTabSz="931774">
              <a:defRPr/>
            </a:pPr>
            <a:r>
              <a:rPr lang="en-US" dirty="0" smtClean="0"/>
              <a:t>Qualitative predicates:  qualitative info,  like adjectives, adverbs …follows a copular verb.</a:t>
            </a:r>
          </a:p>
          <a:p>
            <a:pPr marL="174708" indent="-174708" defTabSz="931774">
              <a:buFont typeface="Arial" panose="020B0604020202020204" pitchFamily="34" charset="0"/>
              <a:buChar char="•"/>
              <a:defRPr/>
            </a:pPr>
            <a:r>
              <a:rPr lang="en-US" i="1" dirty="0" smtClean="0"/>
              <a:t>The fish </a:t>
            </a:r>
            <a:r>
              <a:rPr lang="en-US" i="1" u="sng" dirty="0" smtClean="0"/>
              <a:t>is</a:t>
            </a:r>
            <a:r>
              <a:rPr lang="en-US" i="1" u="sng" baseline="0" dirty="0" smtClean="0"/>
              <a:t> absolutely delicious</a:t>
            </a:r>
            <a:r>
              <a:rPr lang="en-US" i="1" u="none" baseline="0" dirty="0" smtClean="0"/>
              <a:t>.</a:t>
            </a:r>
          </a:p>
          <a:p>
            <a:pPr marL="174708" indent="-174708" defTabSz="931774">
              <a:buFont typeface="Arial" panose="020B0604020202020204" pitchFamily="34" charset="0"/>
              <a:buChar char="•"/>
              <a:defRPr/>
            </a:pPr>
            <a:r>
              <a:rPr lang="en-US" i="1" u="none" baseline="0" dirty="0" smtClean="0"/>
              <a:t>She </a:t>
            </a:r>
            <a:r>
              <a:rPr lang="en-US" i="1" u="sng" baseline="0" dirty="0" smtClean="0"/>
              <a:t>seems a little shy</a:t>
            </a:r>
            <a:r>
              <a:rPr lang="en-US" i="1" u="none" baseline="0" dirty="0" smtClean="0"/>
              <a:t>.</a:t>
            </a:r>
            <a:endParaRPr lang="en-US" i="1" dirty="0" smtClean="0"/>
          </a:p>
          <a:p>
            <a:pPr defTabSz="931774">
              <a:defRPr/>
            </a:pPr>
            <a:endParaRPr lang="en-US" dirty="0" smtClean="0"/>
          </a:p>
          <a:p>
            <a:pPr defTabSz="931774">
              <a:defRPr/>
            </a:pPr>
            <a:r>
              <a:rPr lang="en-US" dirty="0" smtClean="0"/>
              <a:t>Adverbial predicates:  an adverb …follows a copular verb.</a:t>
            </a:r>
          </a:p>
          <a:p>
            <a:pPr marL="174708" indent="-174708" defTabSz="931774">
              <a:buFont typeface="Arial" panose="020B0604020202020204" pitchFamily="34" charset="0"/>
              <a:buChar char="•"/>
              <a:defRPr/>
            </a:pPr>
            <a:r>
              <a:rPr lang="en-US" i="1" dirty="0" smtClean="0"/>
              <a:t>It </a:t>
            </a:r>
            <a:r>
              <a:rPr lang="en-US" i="1" u="sng" dirty="0" smtClean="0"/>
              <a:t>is not here</a:t>
            </a:r>
            <a:r>
              <a:rPr lang="en-US" i="1" u="none" dirty="0" smtClean="0"/>
              <a:t>.</a:t>
            </a:r>
          </a:p>
          <a:p>
            <a:pPr marL="174708" indent="-174708" defTabSz="931774">
              <a:buFont typeface="Arial" panose="020B0604020202020204" pitchFamily="34" charset="0"/>
              <a:buChar char="•"/>
              <a:defRPr/>
            </a:pPr>
            <a:r>
              <a:rPr lang="en-US" i="1" u="none" dirty="0" smtClean="0"/>
              <a:t>The airplane </a:t>
            </a:r>
            <a:r>
              <a:rPr lang="en-US" i="1" u="sng" dirty="0" smtClean="0"/>
              <a:t>appears</a:t>
            </a:r>
            <a:r>
              <a:rPr lang="en-US" i="1" u="sng" baseline="0" dirty="0" smtClean="0"/>
              <a:t> far away</a:t>
            </a:r>
            <a:r>
              <a:rPr lang="en-US" i="1" u="none" baseline="0" dirty="0" smtClean="0"/>
              <a:t>.</a:t>
            </a:r>
            <a:endParaRPr lang="en-US" i="1" dirty="0" smtClean="0"/>
          </a:p>
          <a:p>
            <a:endParaRPr lang="en-US" dirty="0"/>
          </a:p>
        </p:txBody>
      </p:sp>
    </p:spTree>
    <p:extLst>
      <p:ext uri="{BB962C8B-B14F-4D97-AF65-F5344CB8AC3E}">
        <p14:creationId xmlns:p14="http://schemas.microsoft.com/office/powerpoint/2010/main" val="38409032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Verbal</a:t>
            </a:r>
            <a:r>
              <a:rPr lang="en-US" baseline="0" dirty="0" smtClean="0"/>
              <a:t> predicates occur when the verb in the sentence is transitive, rather than a copula or intransitive.  These reflect the “action” of the subject, instead of mirroring it.  Examples are endless:  </a:t>
            </a:r>
            <a:r>
              <a:rPr lang="en-US" i="1" baseline="0" dirty="0" smtClean="0"/>
              <a:t>think, pull, know, give, hit, take.</a:t>
            </a:r>
            <a:r>
              <a:rPr lang="en-US" i="0" baseline="0" dirty="0" smtClean="0"/>
              <a:t>  </a:t>
            </a:r>
          </a:p>
          <a:p>
            <a:endParaRPr lang="en-US" i="0" baseline="0" dirty="0" smtClean="0"/>
          </a:p>
          <a:p>
            <a:r>
              <a:rPr lang="en-US" i="0" baseline="0" dirty="0" smtClean="0"/>
              <a:t>Verbal predicates can be categorized along five dimensions:</a:t>
            </a:r>
          </a:p>
          <a:p>
            <a:pPr marL="174708" indent="-174708">
              <a:buFont typeface="Arial" panose="020B0604020202020204" pitchFamily="34" charset="0"/>
              <a:buChar char="•"/>
            </a:pPr>
            <a:endParaRPr lang="en-US" i="0" baseline="0" dirty="0" smtClean="0"/>
          </a:p>
          <a:p>
            <a:pPr marL="174708" indent="-174708">
              <a:buFont typeface="Arial" panose="020B0604020202020204" pitchFamily="34" charset="0"/>
              <a:buChar char="•"/>
            </a:pPr>
            <a:r>
              <a:rPr lang="en-US" i="0" baseline="0" dirty="0" smtClean="0"/>
              <a:t>Verb standing alone – is seen when</a:t>
            </a:r>
            <a:r>
              <a:rPr lang="en-US" i="0" dirty="0" smtClean="0"/>
              <a:t> </a:t>
            </a:r>
            <a:r>
              <a:rPr lang="en-US" i="0" baseline="0" dirty="0" smtClean="0"/>
              <a:t>a subject is followed by a verb that stands alone.  The verbs may be modified for tense with auxiliaries.</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I </a:t>
            </a:r>
            <a:r>
              <a:rPr lang="en-US" i="1" u="sng" baseline="0" dirty="0" smtClean="0">
                <a:latin typeface="Arial" panose="020B0604020202020204" pitchFamily="34" charset="0"/>
                <a:cs typeface="Arial" panose="020B0604020202020204" pitchFamily="34" charset="0"/>
              </a:rPr>
              <a:t>understand</a:t>
            </a:r>
            <a:r>
              <a:rPr lang="en-US" i="1" baseline="0"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She </a:t>
            </a:r>
            <a:r>
              <a:rPr lang="en-US" i="1" u="sng" baseline="0" dirty="0" smtClean="0">
                <a:latin typeface="Arial" panose="020B0604020202020204" pitchFamily="34" charset="0"/>
                <a:cs typeface="Arial" panose="020B0604020202020204" pitchFamily="34" charset="0"/>
              </a:rPr>
              <a:t>does understand</a:t>
            </a:r>
            <a:r>
              <a:rPr lang="en-US" i="1" baseline="0" dirty="0" smtClean="0">
                <a:latin typeface="Arial" panose="020B0604020202020204" pitchFamily="34" charset="0"/>
                <a:cs typeface="Arial" panose="020B0604020202020204" pitchFamily="34" charset="0"/>
              </a:rPr>
              <a:t>.</a:t>
            </a:r>
          </a:p>
          <a:p>
            <a:pPr marL="174708" indent="-174708">
              <a:buFont typeface="Arial" panose="020B0604020202020204" pitchFamily="34" charset="0"/>
              <a:buChar char="•"/>
            </a:pPr>
            <a:endParaRPr lang="en-US" i="0" baseline="0" dirty="0" smtClean="0"/>
          </a:p>
          <a:p>
            <a:pPr marL="174708" indent="-174708">
              <a:buFont typeface="Arial" panose="020B0604020202020204" pitchFamily="34" charset="0"/>
              <a:buChar char="•"/>
            </a:pPr>
            <a:r>
              <a:rPr lang="en-US" i="0" baseline="0" dirty="0" smtClean="0"/>
              <a:t>Prepositional object – is seen in cases where the predicate contains indirect objects or modifying information about manner, place, or time.</a:t>
            </a:r>
          </a:p>
          <a:p>
            <a:pPr marL="640594" lvl="1" indent="-174708">
              <a:buFont typeface="Arial" panose="020B0604020202020204" pitchFamily="34" charset="0"/>
              <a:buChar char="•"/>
            </a:pPr>
            <a:r>
              <a:rPr lang="en-US" i="1" dirty="0">
                <a:latin typeface="Arial" panose="020B0604020202020204" pitchFamily="34" charset="0"/>
                <a:cs typeface="Arial" panose="020B0604020202020204" pitchFamily="34" charset="0"/>
              </a:rPr>
              <a:t>She called </a:t>
            </a:r>
            <a:r>
              <a:rPr lang="en-US" i="1" u="sng" dirty="0">
                <a:latin typeface="Arial" panose="020B0604020202020204" pitchFamily="34" charset="0"/>
                <a:cs typeface="Arial" panose="020B0604020202020204" pitchFamily="34" charset="0"/>
              </a:rPr>
              <a:t>with his calling card</a:t>
            </a:r>
            <a:r>
              <a:rPr lang="en-US" dirty="0">
                <a:latin typeface="Arial" panose="020B0604020202020204" pitchFamily="34" charset="0"/>
                <a:cs typeface="Arial" panose="020B0604020202020204" pitchFamily="34" charset="0"/>
              </a:rPr>
              <a:t>.  (manner)</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She </a:t>
            </a:r>
            <a:r>
              <a:rPr lang="en-US" i="1" u="none" baseline="0" dirty="0" smtClean="0">
                <a:latin typeface="Arial" panose="020B0604020202020204" pitchFamily="34" charset="0"/>
                <a:cs typeface="Arial" panose="020B0604020202020204" pitchFamily="34" charset="0"/>
              </a:rPr>
              <a:t>John called </a:t>
            </a:r>
            <a:r>
              <a:rPr lang="en-US" i="1" u="sng" baseline="0" dirty="0" smtClean="0">
                <a:latin typeface="Arial" panose="020B0604020202020204" pitchFamily="34" charset="0"/>
                <a:cs typeface="Arial" panose="020B0604020202020204" pitchFamily="34" charset="0"/>
              </a:rPr>
              <a:t>from Alaska</a:t>
            </a:r>
            <a:r>
              <a:rPr lang="en-US" i="1" u="none" baseline="0" dirty="0" smtClean="0">
                <a:latin typeface="Arial" panose="020B0604020202020204" pitchFamily="34" charset="0"/>
                <a:cs typeface="Arial" panose="020B0604020202020204" pitchFamily="34" charset="0"/>
              </a:rPr>
              <a:t>.  </a:t>
            </a:r>
            <a:r>
              <a:rPr lang="en-US" i="0" u="none" baseline="0" dirty="0" smtClean="0">
                <a:latin typeface="Arial" panose="020B0604020202020204" pitchFamily="34" charset="0"/>
                <a:cs typeface="Arial" panose="020B0604020202020204" pitchFamily="34" charset="0"/>
              </a:rPr>
              <a:t>(place)</a:t>
            </a:r>
          </a:p>
          <a:p>
            <a:pPr marL="640594" lvl="1" indent="-174708">
              <a:buFont typeface="Arial" panose="020B0604020202020204" pitchFamily="34" charset="0"/>
              <a:buChar char="•"/>
            </a:pPr>
            <a:r>
              <a:rPr lang="en-US" i="1" u="none" baseline="0" dirty="0" smtClean="0">
                <a:latin typeface="Arial" panose="020B0604020202020204" pitchFamily="34" charset="0"/>
                <a:cs typeface="Arial" panose="020B0604020202020204" pitchFamily="34" charset="0"/>
              </a:rPr>
              <a:t>Luke will come </a:t>
            </a:r>
            <a:r>
              <a:rPr lang="en-US" i="1" u="sng" baseline="0" dirty="0" smtClean="0">
                <a:latin typeface="Arial" panose="020B0604020202020204" pitchFamily="34" charset="0"/>
                <a:cs typeface="Arial" panose="020B0604020202020204" pitchFamily="34" charset="0"/>
              </a:rPr>
              <a:t>on Wednesday</a:t>
            </a:r>
            <a:r>
              <a:rPr lang="en-US" i="1" u="none" baseline="0" dirty="0" smtClean="0">
                <a:latin typeface="Arial" panose="020B0604020202020204" pitchFamily="34" charset="0"/>
                <a:cs typeface="Arial" panose="020B0604020202020204" pitchFamily="34" charset="0"/>
              </a:rPr>
              <a:t>.  </a:t>
            </a:r>
            <a:r>
              <a:rPr lang="en-US" i="0" u="none" baseline="0" dirty="0" smtClean="0">
                <a:latin typeface="Arial" panose="020B0604020202020204" pitchFamily="34" charset="0"/>
                <a:cs typeface="Arial" panose="020B0604020202020204" pitchFamily="34" charset="0"/>
              </a:rPr>
              <a:t>(time)</a:t>
            </a:r>
            <a:endParaRPr lang="en-US" i="1" baseline="0" dirty="0" smtClean="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endParaRPr lang="en-US" i="0" baseline="0" dirty="0" smtClean="0"/>
          </a:p>
          <a:p>
            <a:pPr marL="174708" indent="-174708">
              <a:buFont typeface="Arial" panose="020B0604020202020204" pitchFamily="34" charset="0"/>
              <a:buChar char="•"/>
            </a:pPr>
            <a:r>
              <a:rPr lang="en-US" i="0" baseline="0" dirty="0" smtClean="0"/>
              <a:t>Prepositionless object – The verb is followed by</a:t>
            </a:r>
            <a:r>
              <a:rPr lang="en-US" i="0" dirty="0" smtClean="0"/>
              <a:t> a direct or an indirect object with no modification by prepositional information</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The</a:t>
            </a:r>
            <a:r>
              <a:rPr lang="en-US" i="1" dirty="0" smtClean="0">
                <a:latin typeface="Arial" panose="020B0604020202020204" pitchFamily="34" charset="0"/>
                <a:cs typeface="Arial" panose="020B0604020202020204" pitchFamily="34" charset="0"/>
              </a:rPr>
              <a:t> pan </a:t>
            </a:r>
            <a:r>
              <a:rPr lang="en-US" i="1" u="sng" dirty="0" smtClean="0">
                <a:latin typeface="Arial" panose="020B0604020202020204" pitchFamily="34" charset="0"/>
                <a:cs typeface="Arial" panose="020B0604020202020204" pitchFamily="34" charset="0"/>
              </a:rPr>
              <a:t>hit the table</a:t>
            </a:r>
            <a:r>
              <a:rPr lang="en-US" i="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(direct object)</a:t>
            </a:r>
          </a:p>
          <a:p>
            <a:pPr marL="640594" lvl="1" indent="-174708">
              <a:buFont typeface="Arial" panose="020B0604020202020204" pitchFamily="34" charset="0"/>
              <a:buChar char="•"/>
            </a:pPr>
            <a:r>
              <a:rPr lang="en-US" i="1" dirty="0" smtClean="0">
                <a:latin typeface="Arial" panose="020B0604020202020204" pitchFamily="34" charset="0"/>
                <a:cs typeface="Arial" panose="020B0604020202020204" pitchFamily="34" charset="0"/>
              </a:rPr>
              <a:t>You </a:t>
            </a:r>
            <a:r>
              <a:rPr lang="en-US" i="1" u="sng" dirty="0" smtClean="0">
                <a:latin typeface="Arial" panose="020B0604020202020204" pitchFamily="34" charset="0"/>
                <a:cs typeface="Arial" panose="020B0604020202020204" pitchFamily="34" charset="0"/>
              </a:rPr>
              <a:t>give her the money</a:t>
            </a:r>
            <a:r>
              <a:rPr lang="en-US" i="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(indirect and direct objects)</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She</a:t>
            </a:r>
            <a:r>
              <a:rPr lang="en-US" i="1" dirty="0" smtClean="0">
                <a:latin typeface="Arial" panose="020B0604020202020204" pitchFamily="34" charset="0"/>
                <a:cs typeface="Arial" panose="020B0604020202020204" pitchFamily="34" charset="0"/>
              </a:rPr>
              <a:t> </a:t>
            </a:r>
            <a:r>
              <a:rPr lang="en-US" i="1" u="sng" dirty="0">
                <a:latin typeface="Arial" panose="020B0604020202020204" pitchFamily="34" charset="0"/>
                <a:cs typeface="Arial" panose="020B0604020202020204" pitchFamily="34" charset="0"/>
              </a:rPr>
              <a:t>called </a:t>
            </a:r>
            <a:r>
              <a:rPr lang="en-US" i="1" u="sng" dirty="0" smtClean="0">
                <a:latin typeface="Arial" panose="020B0604020202020204" pitchFamily="34" charset="0"/>
                <a:cs typeface="Arial" panose="020B0604020202020204" pitchFamily="34" charset="0"/>
              </a:rPr>
              <a:t>using his </a:t>
            </a:r>
            <a:r>
              <a:rPr lang="en-US" i="1" u="sng" dirty="0">
                <a:latin typeface="Arial" panose="020B0604020202020204" pitchFamily="34" charset="0"/>
                <a:cs typeface="Arial" panose="020B0604020202020204" pitchFamily="34" charset="0"/>
              </a:rPr>
              <a:t>calling card</a:t>
            </a:r>
            <a:r>
              <a:rPr lang="en-US" dirty="0">
                <a:latin typeface="Arial" panose="020B0604020202020204" pitchFamily="34" charset="0"/>
                <a:cs typeface="Arial" panose="020B0604020202020204" pitchFamily="34" charset="0"/>
              </a:rPr>
              <a:t>.  (manner</a:t>
            </a:r>
            <a:r>
              <a:rPr lang="en-US"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r>
              <a:rPr lang="en-US" i="1" dirty="0" smtClean="0">
                <a:latin typeface="Arial" panose="020B0604020202020204" pitchFamily="34" charset="0"/>
                <a:cs typeface="Arial" panose="020B0604020202020204" pitchFamily="34" charset="0"/>
              </a:rPr>
              <a:t>John </a:t>
            </a:r>
            <a:r>
              <a:rPr lang="en-US" i="1" u="sng" dirty="0" smtClean="0">
                <a:latin typeface="Arial" panose="020B0604020202020204" pitchFamily="34" charset="0"/>
                <a:cs typeface="Arial" panose="020B0604020202020204" pitchFamily="34" charset="0"/>
              </a:rPr>
              <a:t>called Alaska</a:t>
            </a:r>
            <a:r>
              <a:rPr lang="en-US" i="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(place)</a:t>
            </a:r>
          </a:p>
          <a:p>
            <a:pPr marL="640594" lvl="1" indent="-174708">
              <a:buFont typeface="Arial" panose="020B0604020202020204" pitchFamily="34" charset="0"/>
              <a:buChar char="•"/>
            </a:pPr>
            <a:r>
              <a:rPr lang="en-US" i="1" dirty="0" smtClean="0">
                <a:latin typeface="Arial" panose="020B0604020202020204" pitchFamily="34" charset="0"/>
                <a:cs typeface="Arial" panose="020B0604020202020204" pitchFamily="34" charset="0"/>
              </a:rPr>
              <a:t>Luke </a:t>
            </a:r>
            <a:r>
              <a:rPr lang="en-US" i="1" u="sng" dirty="0" smtClean="0">
                <a:latin typeface="Arial" panose="020B0604020202020204" pitchFamily="34" charset="0"/>
                <a:cs typeface="Arial" panose="020B0604020202020204" pitchFamily="34" charset="0"/>
              </a:rPr>
              <a:t>will come Wednesday</a:t>
            </a:r>
            <a:r>
              <a:rPr lang="en-US" i="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(time)</a:t>
            </a:r>
            <a:endParaRPr lang="en-US" i="1" dirty="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endParaRPr lang="en-US" i="1" baseline="0" dirty="0" smtClean="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dirty="0" smtClean="0"/>
              <a:t>A</a:t>
            </a:r>
            <a:r>
              <a:rPr lang="en-US" i="0" baseline="0" dirty="0" smtClean="0"/>
              <a:t>dverb – The verb is followed by an</a:t>
            </a:r>
            <a:r>
              <a:rPr lang="en-US" i="0" dirty="0" smtClean="0"/>
              <a:t> adverb, sometimes with an intervening direct object.</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We</a:t>
            </a:r>
            <a:r>
              <a:rPr lang="en-US" i="1" dirty="0" smtClean="0">
                <a:latin typeface="Arial" panose="020B0604020202020204" pitchFamily="34" charset="0"/>
                <a:cs typeface="Arial" panose="020B0604020202020204" pitchFamily="34" charset="0"/>
              </a:rPr>
              <a:t> </a:t>
            </a:r>
            <a:r>
              <a:rPr lang="en-US" i="1" u="sng" dirty="0" smtClean="0">
                <a:latin typeface="Arial" panose="020B0604020202020204" pitchFamily="34" charset="0"/>
                <a:cs typeface="Arial" panose="020B0604020202020204" pitchFamily="34" charset="0"/>
              </a:rPr>
              <a:t>teach here</a:t>
            </a:r>
            <a:r>
              <a:rPr lang="en-US" i="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p>
          <a:p>
            <a:pPr marL="640594" lvl="1" indent="-174708">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The</a:t>
            </a:r>
            <a:r>
              <a:rPr lang="en-US" i="1" dirty="0" smtClean="0">
                <a:latin typeface="Arial" panose="020B0604020202020204" pitchFamily="34" charset="0"/>
                <a:cs typeface="Arial" panose="020B0604020202020204" pitchFamily="34" charset="0"/>
              </a:rPr>
              <a:t> clinician </a:t>
            </a:r>
            <a:r>
              <a:rPr lang="en-US" i="1" u="sng" dirty="0" smtClean="0">
                <a:latin typeface="Arial" panose="020B0604020202020204" pitchFamily="34" charset="0"/>
                <a:cs typeface="Arial" panose="020B0604020202020204" pitchFamily="34" charset="0"/>
              </a:rPr>
              <a:t>conducted</a:t>
            </a:r>
            <a:r>
              <a:rPr lang="en-US" i="1" dirty="0" smtClean="0">
                <a:latin typeface="Arial" panose="020B0604020202020204" pitchFamily="34" charset="0"/>
                <a:cs typeface="Arial" panose="020B0604020202020204" pitchFamily="34" charset="0"/>
              </a:rPr>
              <a:t> the screening </a:t>
            </a:r>
            <a:r>
              <a:rPr lang="en-US" i="1" u="sng" dirty="0" smtClean="0">
                <a:latin typeface="Arial" panose="020B0604020202020204" pitchFamily="34" charset="0"/>
                <a:cs typeface="Arial" panose="020B0604020202020204" pitchFamily="34" charset="0"/>
              </a:rPr>
              <a:t>hastily</a:t>
            </a:r>
            <a:r>
              <a:rPr lang="en-US" i="1"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endParaRPr lang="en-US" i="1" baseline="0" dirty="0" smtClean="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i="0" baseline="0" dirty="0" smtClean="0"/>
              <a:t>Adverbial clause – Similar to above, but the adverbial information is </a:t>
            </a:r>
            <a:r>
              <a:rPr lang="en-US" dirty="0" smtClean="0"/>
              <a:t>presented in the form of a clause.</a:t>
            </a:r>
          </a:p>
          <a:p>
            <a:pPr marL="640594" lvl="1" indent="-174708">
              <a:buFont typeface="Arial" panose="020B0604020202020204" pitchFamily="34" charset="0"/>
              <a:buChar char="•"/>
            </a:pPr>
            <a:r>
              <a:rPr lang="en-US" i="1" dirty="0" smtClean="0">
                <a:latin typeface="Arial" panose="020B0604020202020204" pitchFamily="34" charset="0"/>
                <a:cs typeface="Arial" panose="020B0604020202020204" pitchFamily="34" charset="0"/>
              </a:rPr>
              <a:t>She </a:t>
            </a:r>
            <a:r>
              <a:rPr lang="en-US" i="1" u="sng" dirty="0" smtClean="0">
                <a:latin typeface="Arial" panose="020B0604020202020204" pitchFamily="34" charset="0"/>
                <a:cs typeface="Arial" panose="020B0604020202020204" pitchFamily="34" charset="0"/>
              </a:rPr>
              <a:t>addressed</a:t>
            </a:r>
            <a:r>
              <a:rPr lang="en-US" i="1" dirty="0" smtClean="0">
                <a:latin typeface="Arial" panose="020B0604020202020204" pitchFamily="34" charset="0"/>
                <a:cs typeface="Arial" panose="020B0604020202020204" pitchFamily="34" charset="0"/>
              </a:rPr>
              <a:t> them </a:t>
            </a:r>
            <a:r>
              <a:rPr lang="en-US" i="1" u="sng" dirty="0" smtClean="0">
                <a:latin typeface="Arial" panose="020B0604020202020204" pitchFamily="34" charset="0"/>
                <a:cs typeface="Arial" panose="020B0604020202020204" pitchFamily="34" charset="0"/>
              </a:rPr>
              <a:t>before the microphone was on</a:t>
            </a:r>
            <a:r>
              <a:rPr lang="en-US" i="1" dirty="0" smtClean="0">
                <a:latin typeface="Arial" panose="020B0604020202020204" pitchFamily="34" charset="0"/>
                <a:cs typeface="Arial" panose="020B0604020202020204" pitchFamily="34" charset="0"/>
              </a:rPr>
              <a:t>. </a:t>
            </a:r>
          </a:p>
          <a:p>
            <a:pPr marL="640594" lvl="1" indent="-174708">
              <a:buFont typeface="Arial" panose="020B0604020202020204" pitchFamily="34" charset="0"/>
              <a:buChar char="•"/>
            </a:pPr>
            <a:r>
              <a:rPr lang="en-US" i="1" dirty="0" smtClean="0">
                <a:latin typeface="Arial" panose="020B0604020202020204" pitchFamily="34" charset="0"/>
                <a:cs typeface="Arial" panose="020B0604020202020204" pitchFamily="34" charset="0"/>
              </a:rPr>
              <a:t>I </a:t>
            </a:r>
            <a:r>
              <a:rPr lang="en-US" i="1" u="sng" dirty="0" smtClean="0">
                <a:latin typeface="Arial" panose="020B0604020202020204" pitchFamily="34" charset="0"/>
                <a:cs typeface="Arial" panose="020B0604020202020204" pitchFamily="34" charset="0"/>
              </a:rPr>
              <a:t>will go when I’m ready</a:t>
            </a:r>
            <a:r>
              <a:rPr lang="en-US" i="1" dirty="0" smtClean="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85957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5576835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479040"/>
            <a:ext cx="6231467" cy="6662420"/>
          </a:xfrm>
        </p:spPr>
        <p:txBody>
          <a:bodyPr/>
          <a:lstStyle/>
          <a:p>
            <a:pPr defTabSz="931774">
              <a:defRPr/>
            </a:pPr>
            <a:r>
              <a:rPr lang="en-US" baseline="0" dirty="0" smtClean="0"/>
              <a:t>As I said before that quick run-through . . . Regardless of how you label the sentence elements, the slots are rarely filled by single words.  Usually they are filled by</a:t>
            </a:r>
            <a:r>
              <a:rPr lang="en-US" dirty="0" smtClean="0"/>
              <a:t> more elaborate structures that provide additional information:</a:t>
            </a:r>
          </a:p>
          <a:p>
            <a:pPr marL="174708" indent="-174708" defTabSz="931774">
              <a:buFont typeface="Arial" panose="020B0604020202020204" pitchFamily="34" charset="0"/>
              <a:buChar char="•"/>
              <a:defRPr/>
            </a:pPr>
            <a:r>
              <a:rPr lang="en-US" i="1" baseline="0" dirty="0" smtClean="0"/>
              <a:t>My brother Jack ate the leftovers</a:t>
            </a:r>
            <a:r>
              <a:rPr lang="en-US" i="1" dirty="0" smtClean="0"/>
              <a:t> after the party.</a:t>
            </a:r>
            <a:endParaRPr lang="en-US" dirty="0" smtClean="0"/>
          </a:p>
          <a:p>
            <a:pPr marL="174708" indent="-174708" defTabSz="931774">
              <a:buFont typeface="Arial" panose="020B0604020202020204" pitchFamily="34" charset="0"/>
              <a:buChar char="•"/>
              <a:defRPr/>
            </a:pPr>
            <a:r>
              <a:rPr lang="en-US" i="1" baseline="0" dirty="0" smtClean="0"/>
              <a:t>Leslie’s new kitten jumped when the ball rolled past her.</a:t>
            </a:r>
          </a:p>
          <a:p>
            <a:pPr defTabSz="931774">
              <a:defRPr/>
            </a:pPr>
            <a:endParaRPr lang="en-US" baseline="0" dirty="0" smtClean="0"/>
          </a:p>
          <a:p>
            <a:pPr defTabSz="931774">
              <a:defRPr/>
            </a:pPr>
            <a:r>
              <a:rPr lang="en-US" baseline="0" dirty="0" smtClean="0"/>
              <a:t>A phrase is a syntactic structure that includes one main word and usually one or more closely associated words grouped around it.  </a:t>
            </a:r>
            <a:r>
              <a:rPr lang="en-US" dirty="0" smtClean="0"/>
              <a:t>A phrase cannot stand alone because it does not have its own subject or predicate.  Phrases can, however, serve </a:t>
            </a:r>
            <a:r>
              <a:rPr lang="en-US" u="sng" dirty="0" smtClean="0"/>
              <a:t>in the role of</a:t>
            </a:r>
            <a:r>
              <a:rPr lang="en-US" dirty="0" smtClean="0"/>
              <a:t> subject or predicate within a sentence.  </a:t>
            </a:r>
          </a:p>
          <a:p>
            <a:pPr defTabSz="931774">
              <a:defRPr/>
            </a:pPr>
            <a:endParaRPr lang="en-US" dirty="0"/>
          </a:p>
          <a:p>
            <a:pPr defTabSz="931774">
              <a:defRPr/>
            </a:pPr>
            <a:r>
              <a:rPr lang="en-US" dirty="0" smtClean="0"/>
              <a:t>For example, that first sentence a minute ago is comprised of a series of phrases that fill the major sentence slots.</a:t>
            </a:r>
            <a:endParaRPr lang="en-US" baseline="0" dirty="0" smtClean="0"/>
          </a:p>
          <a:p>
            <a:pPr marL="174708" indent="-174708">
              <a:buFont typeface="Arial" panose="020B0604020202020204" pitchFamily="34" charset="0"/>
              <a:buChar char="•"/>
              <a:defRPr/>
            </a:pPr>
            <a:r>
              <a:rPr lang="en-US" i="1" dirty="0" smtClean="0"/>
              <a:t>My </a:t>
            </a:r>
            <a:r>
              <a:rPr lang="en-US" i="1" dirty="0"/>
              <a:t>brother Jack</a:t>
            </a:r>
            <a:r>
              <a:rPr lang="en-US" dirty="0"/>
              <a:t>  </a:t>
            </a:r>
            <a:r>
              <a:rPr lang="en-US" dirty="0" smtClean="0"/>
              <a:t>(in the subject slot is a </a:t>
            </a:r>
            <a:r>
              <a:rPr lang="en-US" dirty="0"/>
              <a:t>[noun phrase</a:t>
            </a:r>
            <a:r>
              <a:rPr lang="en-US" dirty="0" smtClean="0"/>
              <a:t>]) </a:t>
            </a:r>
          </a:p>
          <a:p>
            <a:pPr marL="174708" indent="-174708">
              <a:buFont typeface="Arial" panose="020B0604020202020204" pitchFamily="34" charset="0"/>
              <a:buChar char="•"/>
              <a:defRPr/>
            </a:pPr>
            <a:r>
              <a:rPr lang="en-US" i="1" dirty="0" smtClean="0"/>
              <a:t>ate</a:t>
            </a:r>
            <a:r>
              <a:rPr lang="en-US" dirty="0" smtClean="0"/>
              <a:t> (beginning the predicate slot is a </a:t>
            </a:r>
            <a:r>
              <a:rPr lang="en-US" dirty="0"/>
              <a:t>[verb phrase])</a:t>
            </a:r>
          </a:p>
          <a:p>
            <a:pPr marL="174708" indent="-174708">
              <a:buFont typeface="Arial" panose="020B0604020202020204" pitchFamily="34" charset="0"/>
              <a:buChar char="•"/>
              <a:defRPr/>
            </a:pPr>
            <a:r>
              <a:rPr lang="en-US" i="1" dirty="0"/>
              <a:t>the leftovers </a:t>
            </a:r>
            <a:r>
              <a:rPr lang="en-US" dirty="0" smtClean="0"/>
              <a:t>(part of the predicate slot is a  </a:t>
            </a:r>
            <a:r>
              <a:rPr lang="en-US" dirty="0"/>
              <a:t>[noun phrase])</a:t>
            </a:r>
          </a:p>
          <a:p>
            <a:pPr marL="174708" indent="-174708">
              <a:buFont typeface="Arial" panose="020B0604020202020204" pitchFamily="34" charset="0"/>
              <a:buChar char="•"/>
              <a:defRPr/>
            </a:pPr>
            <a:r>
              <a:rPr lang="en-US" i="1" dirty="0"/>
              <a:t>after the party</a:t>
            </a:r>
            <a:r>
              <a:rPr lang="en-US" dirty="0"/>
              <a:t> </a:t>
            </a:r>
            <a:r>
              <a:rPr lang="en-US" dirty="0" smtClean="0"/>
              <a:t>(finishing the predicate is a [prepositional </a:t>
            </a:r>
            <a:r>
              <a:rPr lang="en-US" dirty="0"/>
              <a:t>phrase</a:t>
            </a:r>
            <a:r>
              <a:rPr lang="en-US" dirty="0" smtClean="0"/>
              <a:t>])</a:t>
            </a:r>
          </a:p>
          <a:p>
            <a:pPr marL="174708" indent="-174708">
              <a:buFont typeface="Arial" panose="020B0604020202020204" pitchFamily="34" charset="0"/>
              <a:buChar char="•"/>
              <a:defRPr/>
            </a:pPr>
            <a:endParaRPr lang="en-US" i="1" dirty="0"/>
          </a:p>
          <a:p>
            <a:pPr>
              <a:defRPr/>
            </a:pPr>
            <a:r>
              <a:rPr lang="en-US" i="0" dirty="0" smtClean="0"/>
              <a:t>If</a:t>
            </a:r>
            <a:r>
              <a:rPr lang="en-US" i="0" baseline="0" dirty="0" smtClean="0"/>
              <a:t> we analyze these phrases, we notice that the building blocks are nouns, verbs, adjectives, adverbs, prepositions, and so on . . . all those parts of speech we just reviewed.</a:t>
            </a:r>
          </a:p>
          <a:p>
            <a:pPr marL="174708" indent="-174708">
              <a:buFont typeface="Arial" panose="020B0604020202020204" pitchFamily="34" charset="0"/>
              <a:buChar char="•"/>
              <a:defRPr/>
            </a:pPr>
            <a:r>
              <a:rPr lang="en-US" i="1" dirty="0"/>
              <a:t>My brother Jack</a:t>
            </a:r>
            <a:r>
              <a:rPr lang="en-US" dirty="0"/>
              <a:t>  </a:t>
            </a:r>
            <a:r>
              <a:rPr lang="en-US" dirty="0" smtClean="0"/>
              <a:t>[noun phrase] == </a:t>
            </a:r>
            <a:r>
              <a:rPr lang="en-US" dirty="0"/>
              <a:t>a determiner (possessive pronoun), a modifier (noun used as an adjective), and a noun (proper).</a:t>
            </a:r>
          </a:p>
          <a:p>
            <a:pPr>
              <a:defRPr/>
            </a:pPr>
            <a:endParaRPr lang="en-US" dirty="0" smtClean="0"/>
          </a:p>
          <a:p>
            <a:pPr>
              <a:defRPr/>
            </a:pPr>
            <a:r>
              <a:rPr lang="en-US" dirty="0" smtClean="0"/>
              <a:t>If we say the </a:t>
            </a:r>
            <a:r>
              <a:rPr lang="en-US" u="sng" dirty="0" smtClean="0"/>
              <a:t>building blocks of phrases</a:t>
            </a:r>
            <a:r>
              <a:rPr lang="en-US" dirty="0" smtClean="0"/>
              <a:t> are the parts of speech, then we might also say that phrases (and clauses) are the </a:t>
            </a:r>
            <a:r>
              <a:rPr lang="en-US" u="sng" dirty="0" smtClean="0"/>
              <a:t>building blocks of sentences</a:t>
            </a:r>
            <a:r>
              <a:rPr lang="en-US" dirty="0" smtClean="0"/>
              <a:t>.  </a:t>
            </a:r>
          </a:p>
          <a:p>
            <a:pPr>
              <a:defRPr/>
            </a:pPr>
            <a:endParaRPr lang="en-US" i="0" dirty="0"/>
          </a:p>
          <a:p>
            <a:pPr>
              <a:defRPr/>
            </a:pPr>
            <a:r>
              <a:rPr lang="en-US" dirty="0" smtClean="0"/>
              <a:t>Think of the structure of sentences, then as occurring in a hierarchy:</a:t>
            </a:r>
          </a:p>
          <a:p>
            <a:pPr algn="ctr">
              <a:defRPr/>
            </a:pPr>
            <a:r>
              <a:rPr lang="en-US" b="1" i="0" dirty="0" smtClean="0"/>
              <a:t>word </a:t>
            </a:r>
            <a:r>
              <a:rPr lang="en-US" b="1" i="0" dirty="0" smtClean="0">
                <a:sym typeface="Wingdings"/>
              </a:rPr>
              <a:t></a:t>
            </a:r>
            <a:r>
              <a:rPr lang="en-US" b="1" i="0" dirty="0" smtClean="0"/>
              <a:t> phrase </a:t>
            </a:r>
            <a:r>
              <a:rPr lang="en-US" b="1" dirty="0">
                <a:sym typeface="Wingdings"/>
              </a:rPr>
              <a:t></a:t>
            </a:r>
            <a:r>
              <a:rPr lang="en-US" b="1" i="0" dirty="0" smtClean="0"/>
              <a:t> clause </a:t>
            </a:r>
            <a:r>
              <a:rPr lang="en-US" b="1" dirty="0">
                <a:sym typeface="Wingdings"/>
              </a:rPr>
              <a:t></a:t>
            </a:r>
            <a:r>
              <a:rPr lang="en-US" b="1" i="0" dirty="0" smtClean="0"/>
              <a:t> sentence</a:t>
            </a:r>
          </a:p>
          <a:p>
            <a:pPr>
              <a:defRPr/>
            </a:pPr>
            <a:r>
              <a:rPr lang="en-US" dirty="0" smtClean="0"/>
              <a:t>This schema has the word as the basic building block of the phrase, the phrase as the basic building block of the clause, and the clause as the basic building block of the sentence.</a:t>
            </a:r>
          </a:p>
          <a:p>
            <a:pPr>
              <a:defRPr/>
            </a:pPr>
            <a:r>
              <a:rPr lang="en-US" dirty="0" smtClean="0"/>
              <a:t>Another way of looking at it is to say that a phrase includes one or more words, a clause includes one or more phrases, and a sentence includes one or more clauses.</a:t>
            </a:r>
            <a:endParaRPr lang="en-US" i="0" dirty="0"/>
          </a:p>
          <a:p>
            <a:endParaRPr lang="en-US" dirty="0"/>
          </a:p>
        </p:txBody>
      </p:sp>
    </p:spTree>
    <p:extLst>
      <p:ext uri="{BB962C8B-B14F-4D97-AF65-F5344CB8AC3E}">
        <p14:creationId xmlns:p14="http://schemas.microsoft.com/office/powerpoint/2010/main" val="41802906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phrase typically has one central</a:t>
            </a:r>
            <a:r>
              <a:rPr lang="en-US" baseline="0" dirty="0" smtClean="0"/>
              <a:t> element, referred to as the </a:t>
            </a:r>
            <a:r>
              <a:rPr lang="en-US" u="sng" baseline="0" dirty="0" smtClean="0"/>
              <a:t>head of the phrase</a:t>
            </a:r>
            <a:r>
              <a:rPr lang="en-US" u="none" baseline="0" dirty="0" smtClean="0"/>
              <a:t>.  Heads of phrases can be nouns, verbs, adjectives, adverbs, and prepositions.  A noun phrase has a noun (or pronoun) as its head; a verb phrase has a verb as its head, etc….  </a:t>
            </a:r>
          </a:p>
          <a:p>
            <a:endParaRPr lang="en-US" u="none" baseline="0" dirty="0" smtClean="0"/>
          </a:p>
          <a:p>
            <a:r>
              <a:rPr lang="en-US" dirty="0" smtClean="0"/>
              <a:t>These head words are then </a:t>
            </a:r>
            <a:r>
              <a:rPr lang="en-US" u="sng" dirty="0" smtClean="0"/>
              <a:t>appropriately modified</a:t>
            </a:r>
            <a:r>
              <a:rPr lang="en-US" dirty="0" smtClean="0"/>
              <a:t> by the different types of determiners, the different types of adjectives, the different types of quantifiers, right? … all those “specifics” within the different parts of speech that we’ve studied today.  </a:t>
            </a:r>
          </a:p>
          <a:p>
            <a:endParaRPr lang="en-US" u="none" baseline="0" dirty="0"/>
          </a:p>
          <a:p>
            <a:r>
              <a:rPr lang="en-US" dirty="0" smtClean="0"/>
              <a:t>That’s pretty much how the rest of this chapter breaks down:  what parts of speech are used in each of these different types of phrases, the different patterns they form, and the different functions they serve.  </a:t>
            </a:r>
          </a:p>
          <a:p>
            <a:endParaRPr lang="en-US" dirty="0"/>
          </a:p>
          <a:p>
            <a:r>
              <a:rPr lang="en-US" dirty="0" smtClean="0"/>
              <a:t>We’ve learned a lot already about syntactic function just by studying form so specifically, so I’m not going to “subject” you to a specific, “parts-of-speech” breakdown for each of these types of phrases. I think you can do that yourself now.</a:t>
            </a:r>
          </a:p>
          <a:p>
            <a:endParaRPr lang="en-US" dirty="0"/>
          </a:p>
          <a:p>
            <a:r>
              <a:rPr lang="en-US" dirty="0" smtClean="0"/>
              <a:t>Instead, </a:t>
            </a:r>
            <a:r>
              <a:rPr lang="en-US" dirty="0"/>
              <a:t>in a handout for you to review on your </a:t>
            </a:r>
            <a:r>
              <a:rPr lang="en-US" dirty="0" smtClean="0"/>
              <a:t>own, I have put some charts and examples which I think you will understand without further explanation from me.</a:t>
            </a:r>
          </a:p>
          <a:p>
            <a:endParaRPr lang="en-US" dirty="0"/>
          </a:p>
          <a:p>
            <a:r>
              <a:rPr lang="en-US" dirty="0" smtClean="0"/>
              <a:t>I </a:t>
            </a:r>
            <a:r>
              <a:rPr lang="en-US" i="1" dirty="0" smtClean="0"/>
              <a:t>would</a:t>
            </a:r>
            <a:r>
              <a:rPr lang="en-US" dirty="0" smtClean="0"/>
              <a:t> like to tell you one little thing about noun phrases before we look at the last three.  (Can’t you tell my slide is too empty?  Just not me.)</a:t>
            </a:r>
          </a:p>
          <a:p>
            <a:pPr marL="174708" indent="-174708">
              <a:buFont typeface="Arial" panose="020B0604020202020204" pitchFamily="34" charset="0"/>
              <a:buChar char="•"/>
            </a:pPr>
            <a:r>
              <a:rPr lang="en-US" u="none" baseline="0" dirty="0" smtClean="0"/>
              <a:t>On occasion, a noun phrase can </a:t>
            </a:r>
            <a:r>
              <a:rPr lang="en-US" u="sng" baseline="0" dirty="0" smtClean="0"/>
              <a:t>rename</a:t>
            </a:r>
            <a:r>
              <a:rPr lang="en-US" u="none" dirty="0" smtClean="0"/>
              <a:t> another noun phrase.  When one noun phrase adds new information to another one without modifying it, the two noun phrases are said to be in </a:t>
            </a:r>
            <a:r>
              <a:rPr lang="en-US" b="1" u="sng" dirty="0" smtClean="0"/>
              <a:t>apposition</a:t>
            </a:r>
            <a:r>
              <a:rPr lang="en-US" dirty="0" smtClean="0"/>
              <a:t>, and are called </a:t>
            </a:r>
            <a:r>
              <a:rPr lang="en-US" b="1" u="sng" dirty="0" smtClean="0"/>
              <a:t>appositive phrases</a:t>
            </a:r>
            <a:r>
              <a:rPr lang="en-US" dirty="0" smtClean="0"/>
              <a:t>.  For example, </a:t>
            </a:r>
            <a:r>
              <a:rPr lang="en-US" i="1" dirty="0" smtClean="0"/>
              <a:t>My consultant, </a:t>
            </a:r>
            <a:r>
              <a:rPr lang="en-US" i="1" u="sng" dirty="0" smtClean="0"/>
              <a:t>Shelly Wier</a:t>
            </a:r>
            <a:r>
              <a:rPr lang="en-US" i="1" dirty="0" smtClean="0"/>
              <a:t>, is just as sick of grammar as you are.</a:t>
            </a:r>
            <a:r>
              <a:rPr lang="en-US" dirty="0" smtClean="0"/>
              <a:t>  Or </a:t>
            </a:r>
            <a:r>
              <a:rPr lang="en-US" i="1" dirty="0" smtClean="0"/>
              <a:t>Casey, </a:t>
            </a:r>
            <a:r>
              <a:rPr lang="en-US" i="1" u="sng" dirty="0" smtClean="0"/>
              <a:t>her daughter</a:t>
            </a:r>
            <a:r>
              <a:rPr lang="en-US" i="1" dirty="0" smtClean="0"/>
              <a:t>, is tired of it too.</a:t>
            </a:r>
            <a:endParaRPr lang="en-US" b="1" u="sng" baseline="0" dirty="0"/>
          </a:p>
          <a:p>
            <a:endParaRPr lang="en-US" u="none" baseline="0" dirty="0" smtClean="0"/>
          </a:p>
          <a:p>
            <a:r>
              <a:rPr lang="en-US" u="none" baseline="0" dirty="0" smtClean="0"/>
              <a:t>[click]</a:t>
            </a:r>
          </a:p>
          <a:p>
            <a:r>
              <a:rPr lang="en-US" u="none" baseline="0" dirty="0" smtClean="0"/>
              <a:t>There are also three types of phrases that do not have heads, and are considered distinct or special  types of phrases:  the infinitive, the participle, and the gerund.</a:t>
            </a:r>
          </a:p>
          <a:p>
            <a:endParaRPr lang="en-US" u="none" baseline="0" dirty="0" smtClean="0"/>
          </a:p>
          <a:p>
            <a:endParaRPr lang="en-US" dirty="0"/>
          </a:p>
        </p:txBody>
      </p:sp>
    </p:spTree>
    <p:extLst>
      <p:ext uri="{BB962C8B-B14F-4D97-AF65-F5344CB8AC3E}">
        <p14:creationId xmlns:p14="http://schemas.microsoft.com/office/powerpoint/2010/main" val="37757881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infinitive phrase is a</a:t>
            </a:r>
            <a:r>
              <a:rPr lang="en-US" baseline="0" dirty="0" smtClean="0"/>
              <a:t> special type of phrase that uses the infinitive form of a verb to introduce the phrase.  Some scholars view infinitives as a special type of clause, but they really do not fit neatly into the clause category because infinitives contain a verb (predicate) but not a subject.  (Clauses are defined as containing their own subject and predicate.)</a:t>
            </a:r>
          </a:p>
          <a:p>
            <a:endParaRPr lang="en-US" dirty="0"/>
          </a:p>
          <a:p>
            <a:r>
              <a:rPr lang="en-US" baseline="0" dirty="0" smtClean="0"/>
              <a:t>These authors </a:t>
            </a:r>
            <a:r>
              <a:rPr lang="en-US" u="sng" baseline="0" dirty="0" smtClean="0"/>
              <a:t>choose not to</a:t>
            </a:r>
            <a:r>
              <a:rPr lang="en-US" baseline="0" dirty="0" smtClean="0"/>
              <a:t> consider infinitives to be clauses so as to be consistent with </a:t>
            </a:r>
            <a:r>
              <a:rPr lang="en-US" baseline="0" dirty="0" err="1" smtClean="0"/>
              <a:t>Loban’s</a:t>
            </a:r>
            <a:r>
              <a:rPr lang="en-US" baseline="0" dirty="0" smtClean="0"/>
              <a:t> (CU or communication unit, 1976) and Hunt’s (T-unit or minimal terminal unit, 1965) procedures for narrative language analysis, which are both based on a count of independent and dependent clauses.</a:t>
            </a:r>
          </a:p>
          <a:p>
            <a:endParaRPr lang="en-US" dirty="0"/>
          </a:p>
          <a:p>
            <a:r>
              <a:rPr lang="en-US" baseline="0" dirty="0" smtClean="0"/>
              <a:t>However, be aware that various procedures for syntactic analysis (</a:t>
            </a:r>
            <a:r>
              <a:rPr lang="en-US" baseline="0" dirty="0" err="1" smtClean="0"/>
              <a:t>Retherford</a:t>
            </a:r>
            <a:r>
              <a:rPr lang="en-US" baseline="0" dirty="0" smtClean="0"/>
              <a:t>, 2000) consider the infinitive phrase to be a dependent clause that contributes to sentence complexity.  </a:t>
            </a:r>
          </a:p>
          <a:p>
            <a:endParaRPr lang="en-US" b="1" dirty="0"/>
          </a:p>
          <a:p>
            <a:r>
              <a:rPr lang="en-US" b="1" baseline="0" dirty="0" smtClean="0"/>
              <a:t>The bottom line is that you’ll need to know and follow the rules of the procedures you choose to use.</a:t>
            </a:r>
          </a:p>
          <a:p>
            <a:endParaRPr lang="en-US" dirty="0"/>
          </a:p>
          <a:p>
            <a:r>
              <a:rPr lang="en-US" dirty="0" smtClean="0"/>
              <a:t>Infinitive phrases consist of the infinitive plus any objects or modifiers.</a:t>
            </a:r>
          </a:p>
          <a:p>
            <a:pPr marL="174708" indent="-174708">
              <a:buFont typeface="Arial" panose="020B0604020202020204" pitchFamily="34" charset="0"/>
              <a:buChar char="•"/>
            </a:pPr>
            <a:r>
              <a:rPr lang="en-US" i="1" dirty="0" smtClean="0"/>
              <a:t>To feel successful in your career, you must be able </a:t>
            </a:r>
            <a:r>
              <a:rPr lang="en-US" i="1" u="sng" dirty="0" smtClean="0"/>
              <a:t>to plan long-range goals</a:t>
            </a:r>
            <a:r>
              <a:rPr lang="en-US" i="1" dirty="0" smtClean="0"/>
              <a:t>.</a:t>
            </a:r>
            <a:endParaRPr lang="en-US" dirty="0" smtClean="0"/>
          </a:p>
          <a:p>
            <a:endParaRPr lang="en-US" dirty="0" smtClean="0"/>
          </a:p>
          <a:p>
            <a:r>
              <a:rPr lang="en-US" dirty="0" smtClean="0"/>
              <a:t>Infinitive phrases include </a:t>
            </a:r>
            <a:r>
              <a:rPr lang="en-US" u="sng" dirty="0" smtClean="0"/>
              <a:t>nonfinite</a:t>
            </a:r>
            <a:r>
              <a:rPr lang="en-US" dirty="0" smtClean="0"/>
              <a:t> verbs, in that the verb does not reflect tense and number.  In contrast, </a:t>
            </a:r>
            <a:r>
              <a:rPr lang="en-US" u="sng" dirty="0" smtClean="0"/>
              <a:t>finite</a:t>
            </a:r>
            <a:r>
              <a:rPr lang="en-US" dirty="0" smtClean="0"/>
              <a:t> verbs do (reflect tense and number).  Infinitive phrases typically do not contain a subject; occasionally, the subject of the infinitive phrase is the same as the main clause to which it refers.  [Refer them to next slide]</a:t>
            </a:r>
          </a:p>
          <a:p>
            <a:pPr marL="174708" indent="-174708">
              <a:buFont typeface="Arial" panose="020B0604020202020204" pitchFamily="34" charset="0"/>
              <a:buChar char="•"/>
            </a:pPr>
            <a:r>
              <a:rPr lang="en-US" i="1" dirty="0" smtClean="0"/>
              <a:t>She wants him </a:t>
            </a:r>
            <a:r>
              <a:rPr lang="en-US" i="1" u="sng" dirty="0" smtClean="0"/>
              <a:t>to go</a:t>
            </a:r>
            <a:r>
              <a:rPr lang="en-US" i="1" dirty="0" smtClean="0"/>
              <a:t>.</a:t>
            </a:r>
            <a:r>
              <a:rPr lang="en-US" dirty="0" smtClean="0"/>
              <a:t>  (</a:t>
            </a:r>
            <a:r>
              <a:rPr lang="en-US" i="1" dirty="0" smtClean="0"/>
              <a:t>She</a:t>
            </a:r>
            <a:r>
              <a:rPr lang="en-US" dirty="0" smtClean="0"/>
              <a:t> is the subject of </a:t>
            </a:r>
            <a:r>
              <a:rPr lang="en-US" i="1" dirty="0" smtClean="0"/>
              <a:t>wants</a:t>
            </a:r>
            <a:r>
              <a:rPr lang="en-US" dirty="0" smtClean="0"/>
              <a:t> and </a:t>
            </a:r>
            <a:r>
              <a:rPr lang="en-US" i="1" dirty="0" smtClean="0"/>
              <a:t>him</a:t>
            </a:r>
            <a:r>
              <a:rPr lang="en-US" dirty="0" smtClean="0"/>
              <a:t> is the subject of </a:t>
            </a:r>
            <a:r>
              <a:rPr lang="en-US" i="1" dirty="0" smtClean="0"/>
              <a:t>go</a:t>
            </a:r>
            <a:r>
              <a:rPr lang="en-US" dirty="0" smtClean="0"/>
              <a:t>.)</a:t>
            </a:r>
            <a:endParaRPr lang="en-US" i="1" dirty="0" smtClean="0"/>
          </a:p>
          <a:p>
            <a:pPr marL="174708" indent="-174708">
              <a:buFont typeface="Arial" panose="020B0604020202020204" pitchFamily="34" charset="0"/>
              <a:buChar char="•"/>
            </a:pPr>
            <a:r>
              <a:rPr lang="en-US" i="1" dirty="0" smtClean="0"/>
              <a:t>She wants </a:t>
            </a:r>
            <a:r>
              <a:rPr lang="en-US" i="1" u="sng" dirty="0" smtClean="0"/>
              <a:t>to go</a:t>
            </a:r>
            <a:r>
              <a:rPr lang="en-US" i="1" dirty="0" smtClean="0"/>
              <a:t>.</a:t>
            </a:r>
            <a:r>
              <a:rPr lang="en-US" dirty="0" smtClean="0"/>
              <a:t>  (</a:t>
            </a:r>
            <a:r>
              <a:rPr lang="en-US" i="1" dirty="0" smtClean="0"/>
              <a:t>She</a:t>
            </a:r>
            <a:r>
              <a:rPr lang="en-US" dirty="0" smtClean="0"/>
              <a:t> is the subject of both </a:t>
            </a:r>
            <a:r>
              <a:rPr lang="en-US" i="1" dirty="0" smtClean="0"/>
              <a:t>want</a:t>
            </a:r>
            <a:r>
              <a:rPr lang="en-US" dirty="0" smtClean="0"/>
              <a:t> and </a:t>
            </a:r>
            <a:r>
              <a:rPr lang="en-US" i="1" dirty="0" smtClean="0"/>
              <a:t>go</a:t>
            </a:r>
            <a:r>
              <a:rPr lang="en-US" dirty="0" smtClean="0"/>
              <a:t>.)</a:t>
            </a:r>
          </a:p>
          <a:p>
            <a:endParaRPr lang="en-US" dirty="0"/>
          </a:p>
          <a:p>
            <a:r>
              <a:rPr lang="en-US" dirty="0" smtClean="0"/>
              <a:t>In the rare instance that infinitive phrases do have subjects, the subjects are usually preceded by the word </a:t>
            </a:r>
            <a:r>
              <a:rPr lang="en-US" i="1" dirty="0" smtClean="0"/>
              <a:t>for</a:t>
            </a:r>
            <a:r>
              <a:rPr lang="en-US" dirty="0" smtClean="0"/>
              <a:t>.</a:t>
            </a:r>
          </a:p>
          <a:p>
            <a:pPr marL="174708" indent="-174708">
              <a:buFont typeface="Arial" panose="020B0604020202020204" pitchFamily="34" charset="0"/>
              <a:buChar char="•"/>
            </a:pPr>
            <a:r>
              <a:rPr lang="en-US" i="1" dirty="0" smtClean="0"/>
              <a:t>Ginger is waiting </a:t>
            </a:r>
            <a:r>
              <a:rPr lang="en-US" i="1" u="sng" dirty="0" smtClean="0"/>
              <a:t>for us to come</a:t>
            </a:r>
            <a:r>
              <a:rPr lang="en-US" i="1" dirty="0" smtClean="0"/>
              <a:t>.</a:t>
            </a:r>
          </a:p>
          <a:p>
            <a:pPr marL="174708" indent="-174708">
              <a:buFont typeface="Arial" panose="020B0604020202020204" pitchFamily="34" charset="0"/>
              <a:buChar char="•"/>
            </a:pPr>
            <a:r>
              <a:rPr lang="en-US" i="1" dirty="0" smtClean="0"/>
              <a:t>The pediatrician is waiting </a:t>
            </a:r>
            <a:r>
              <a:rPr lang="en-US" i="1" u="sng" dirty="0" smtClean="0"/>
              <a:t>for you to send the report</a:t>
            </a:r>
            <a:r>
              <a:rPr lang="en-US" i="1" dirty="0" smtClean="0"/>
              <a:t>.</a:t>
            </a:r>
            <a:endParaRPr lang="en-US" i="1" dirty="0"/>
          </a:p>
          <a:p>
            <a:endParaRPr lang="en-US" dirty="0" smtClean="0"/>
          </a:p>
        </p:txBody>
      </p:sp>
    </p:spTree>
    <p:extLst>
      <p:ext uri="{BB962C8B-B14F-4D97-AF65-F5344CB8AC3E}">
        <p14:creationId xmlns:p14="http://schemas.microsoft.com/office/powerpoint/2010/main" val="3195893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presence of an infinitive form of a verb can be a useful clue in recognizing the presence of an infinitive phrase, sometimes the word </a:t>
            </a:r>
            <a:r>
              <a:rPr lang="en-US" i="1" dirty="0" smtClean="0"/>
              <a:t>to</a:t>
            </a:r>
            <a:r>
              <a:rPr lang="en-US" dirty="0" smtClean="0"/>
              <a:t> is not present.  When this occurs, the phrase is referred to as a </a:t>
            </a:r>
            <a:r>
              <a:rPr lang="en-US" u="sng" dirty="0" smtClean="0"/>
              <a:t>bare infinitive</a:t>
            </a:r>
            <a:r>
              <a:rPr lang="en-US" dirty="0" smtClean="0"/>
              <a:t>.</a:t>
            </a:r>
          </a:p>
          <a:p>
            <a:pPr marL="174708" indent="-174708">
              <a:buFont typeface="Arial" panose="020B0604020202020204" pitchFamily="34" charset="0"/>
              <a:buChar char="•"/>
            </a:pPr>
            <a:r>
              <a:rPr lang="en-US" i="1" dirty="0" smtClean="0"/>
              <a:t>Help them </a:t>
            </a:r>
            <a:r>
              <a:rPr lang="en-US" i="1" u="sng" dirty="0" smtClean="0"/>
              <a:t>[to] get the room ready</a:t>
            </a:r>
            <a:r>
              <a:rPr lang="en-US" i="1" dirty="0" smtClean="0"/>
              <a:t>.  </a:t>
            </a:r>
          </a:p>
          <a:p>
            <a:pPr marL="174708" indent="-174708">
              <a:buFont typeface="Arial" panose="020B0604020202020204" pitchFamily="34" charset="0"/>
              <a:buChar char="•"/>
            </a:pPr>
            <a:r>
              <a:rPr lang="en-US" i="1" dirty="0" smtClean="0"/>
              <a:t>Nicole wouldn’t dare </a:t>
            </a:r>
            <a:r>
              <a:rPr lang="en-US" i="1" u="sng" dirty="0" smtClean="0"/>
              <a:t>[to] tell me</a:t>
            </a:r>
            <a:r>
              <a:rPr lang="en-US" i="1" dirty="0" smtClean="0"/>
              <a:t>.</a:t>
            </a:r>
          </a:p>
          <a:p>
            <a:endParaRPr lang="en-US" i="1" dirty="0"/>
          </a:p>
          <a:p>
            <a:r>
              <a:rPr lang="en-US" dirty="0" smtClean="0"/>
              <a:t>The next example </a:t>
            </a:r>
            <a:r>
              <a:rPr lang="en-US" dirty="0"/>
              <a:t>includes </a:t>
            </a:r>
            <a:r>
              <a:rPr lang="en-US" dirty="0" smtClean="0"/>
              <a:t>2 infinitive phrases, the first includes a traditional </a:t>
            </a:r>
            <a:r>
              <a:rPr lang="en-US" i="1" dirty="0" smtClean="0"/>
              <a:t>to-infinitive</a:t>
            </a:r>
            <a:r>
              <a:rPr lang="en-US" dirty="0" smtClean="0"/>
              <a:t>, and the second is a </a:t>
            </a:r>
            <a:r>
              <a:rPr lang="en-US" u="sng" dirty="0" smtClean="0"/>
              <a:t>bare infinitive</a:t>
            </a:r>
            <a:r>
              <a:rPr lang="en-US" dirty="0" smtClean="0"/>
              <a:t>.</a:t>
            </a:r>
          </a:p>
          <a:p>
            <a:pPr marL="174708" indent="-174708">
              <a:buFont typeface="Arial" panose="020B0604020202020204" pitchFamily="34" charset="0"/>
              <a:buChar char="•"/>
            </a:pPr>
            <a:r>
              <a:rPr lang="en-US" i="1" dirty="0" smtClean="0"/>
              <a:t>Susan wants </a:t>
            </a:r>
            <a:r>
              <a:rPr lang="en-US" i="1" u="sng" dirty="0" smtClean="0"/>
              <a:t>to loan the book</a:t>
            </a:r>
            <a:r>
              <a:rPr lang="en-US" i="1" dirty="0" smtClean="0"/>
              <a:t> rather than </a:t>
            </a:r>
            <a:r>
              <a:rPr lang="en-US" i="1" u="sng" dirty="0" smtClean="0"/>
              <a:t>give it</a:t>
            </a:r>
            <a:r>
              <a:rPr lang="en-US" i="1" dirty="0" smtClean="0"/>
              <a:t> to them</a:t>
            </a:r>
            <a:r>
              <a:rPr lang="en-US" dirty="0" smtClean="0"/>
              <a:t>.</a:t>
            </a:r>
          </a:p>
          <a:p>
            <a:endParaRPr lang="en-US" i="1" dirty="0"/>
          </a:p>
          <a:p>
            <a:r>
              <a:rPr lang="en-US" dirty="0" smtClean="0"/>
              <a:t>You can see that when sentences contain both traditional and bare infinitives, it may be difficult to accurately identify the phrasal structures making up the sentence.</a:t>
            </a:r>
          </a:p>
          <a:p>
            <a:endParaRPr lang="en-US" dirty="0"/>
          </a:p>
          <a:p>
            <a:r>
              <a:rPr lang="en-US" dirty="0" smtClean="0"/>
              <a:t>Also, an infinitive phrase can be confused with a prepositional phrase (</a:t>
            </a:r>
            <a:r>
              <a:rPr lang="en-US" i="1" dirty="0" smtClean="0"/>
              <a:t>to them</a:t>
            </a:r>
            <a:r>
              <a:rPr lang="en-US" dirty="0" smtClean="0"/>
              <a:t>, last sentence</a:t>
            </a:r>
            <a:r>
              <a:rPr lang="en-US" baseline="0" dirty="0" smtClean="0"/>
              <a:t> </a:t>
            </a:r>
            <a:r>
              <a:rPr lang="en-US" dirty="0" smtClean="0"/>
              <a:t>above), but remember that </a:t>
            </a:r>
            <a:r>
              <a:rPr lang="en-US" u="sng" dirty="0" smtClean="0"/>
              <a:t>in a prepositional phrase</a:t>
            </a:r>
            <a:r>
              <a:rPr lang="en-US" dirty="0" smtClean="0"/>
              <a:t>, </a:t>
            </a:r>
            <a:r>
              <a:rPr lang="en-US" i="1" dirty="0" smtClean="0"/>
              <a:t>to</a:t>
            </a:r>
            <a:r>
              <a:rPr lang="en-US" dirty="0" smtClean="0"/>
              <a:t> is followed by a noun or a pronoun, and </a:t>
            </a:r>
            <a:r>
              <a:rPr lang="en-US" u="sng" dirty="0" smtClean="0"/>
              <a:t>in an infinitive phrase</a:t>
            </a:r>
            <a:r>
              <a:rPr lang="en-US" dirty="0" smtClean="0"/>
              <a:t>, </a:t>
            </a:r>
            <a:r>
              <a:rPr lang="en-US" i="1" dirty="0" smtClean="0"/>
              <a:t>to</a:t>
            </a:r>
            <a:r>
              <a:rPr lang="en-US" dirty="0" smtClean="0"/>
              <a:t> is followed by a verb.</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1958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5363" y="231775"/>
            <a:ext cx="2479675" cy="1860550"/>
          </a:xfrm>
        </p:spPr>
      </p:sp>
      <p:sp>
        <p:nvSpPr>
          <p:cNvPr id="3" name="Notes Placeholder 2"/>
          <p:cNvSpPr>
            <a:spLocks noGrp="1"/>
          </p:cNvSpPr>
          <p:nvPr>
            <p:ph type="body" idx="1"/>
          </p:nvPr>
        </p:nvSpPr>
        <p:spPr>
          <a:xfrm>
            <a:off x="389467" y="2169160"/>
            <a:ext cx="6231467" cy="6972300"/>
          </a:xfrm>
        </p:spPr>
        <p:txBody>
          <a:bodyPr/>
          <a:lstStyle/>
          <a:p>
            <a:r>
              <a:rPr lang="en-US" b="1" dirty="0" smtClean="0"/>
              <a:t>So, Barbara . . .  </a:t>
            </a:r>
            <a:r>
              <a:rPr lang="en-US" dirty="0" smtClean="0"/>
              <a:t>(See . . . now I think I’m on first name terms because I think I’m connecting with her material) </a:t>
            </a:r>
            <a:r>
              <a:rPr lang="en-US" b="1" dirty="0" smtClean="0"/>
              <a:t>. . .</a:t>
            </a:r>
          </a:p>
          <a:p>
            <a:r>
              <a:rPr lang="en-US" b="1" dirty="0" smtClean="0"/>
              <a:t>Barbara </a:t>
            </a:r>
            <a:r>
              <a:rPr lang="en-US" b="1" dirty="0"/>
              <a:t>begins </a:t>
            </a:r>
            <a:r>
              <a:rPr lang="en-US" b="1" dirty="0" smtClean="0"/>
              <a:t>to describe the things that SLPs have to know and do to be able to scaffold in a way that contributes to rigor</a:t>
            </a:r>
            <a:r>
              <a:rPr lang="en-US" dirty="0" smtClean="0"/>
              <a:t>.  The first of five is . . .</a:t>
            </a:r>
          </a:p>
          <a:p>
            <a:endParaRPr lang="en-US" b="1" dirty="0" smtClean="0"/>
          </a:p>
          <a:p>
            <a:pPr marL="232943" indent="-232943">
              <a:buAutoNum type="arabicPeriod"/>
            </a:pPr>
            <a:r>
              <a:rPr lang="en-US" b="1" dirty="0" smtClean="0"/>
              <a:t>Know the components . . . [read #1].  </a:t>
            </a:r>
          </a:p>
          <a:p>
            <a:endParaRPr lang="en-US" sz="800" b="1" dirty="0"/>
          </a:p>
          <a:p>
            <a:r>
              <a:rPr lang="en-US" b="1" dirty="0" smtClean="0"/>
              <a:t>Apply our “language lens” to . . . [bullets]</a:t>
            </a:r>
          </a:p>
          <a:p>
            <a:endParaRPr lang="en-US" sz="1100" b="1" dirty="0"/>
          </a:p>
          <a:p>
            <a:pPr marL="174708" indent="-174708">
              <a:buFont typeface="Arial" panose="020B0604020202020204" pitchFamily="34" charset="0"/>
              <a:buChar char="•"/>
            </a:pPr>
            <a:r>
              <a:rPr lang="en-US" sz="1100" b="1" dirty="0"/>
              <a:t>Standard:  </a:t>
            </a:r>
            <a:r>
              <a:rPr lang="en-US" sz="1100" dirty="0"/>
              <a:t>CCSS.ELA-LITERACY.WRITING.5.2</a:t>
            </a:r>
            <a:r>
              <a:rPr lang="en-US" sz="1100" dirty="0"/>
              <a:t> </a:t>
            </a:r>
            <a:r>
              <a:rPr lang="en-US" sz="1100" dirty="0"/>
              <a:t> Write informative/explanatory texts to examine a topic and convey ideas and information clearly.</a:t>
            </a:r>
          </a:p>
          <a:p>
            <a:pPr marL="640594" lvl="1" indent="-174708">
              <a:buFont typeface="Arial" panose="020B0604020202020204" pitchFamily="34" charset="0"/>
              <a:buChar char="•"/>
            </a:pPr>
            <a:r>
              <a:rPr lang="en-US" sz="1100" dirty="0">
                <a:latin typeface="Arial" panose="020B0604020202020204" pitchFamily="34" charset="0"/>
                <a:cs typeface="Arial" panose="020B0604020202020204" pitchFamily="34" charset="0"/>
              </a:rPr>
              <a:t>W.5.2.A - Introduce a topic clearly, provide a general observation and focus, and group related information logically; include formatting (e.g., headings), illustrations, and multimedia when useful to aiding comprehension.</a:t>
            </a:r>
          </a:p>
          <a:p>
            <a:pPr marL="640594" lvl="1" indent="-174708">
              <a:buFont typeface="Arial" panose="020B0604020202020204" pitchFamily="34" charset="0"/>
              <a:buChar char="•"/>
            </a:pPr>
            <a:r>
              <a:rPr lang="en-US" sz="1100" dirty="0">
                <a:latin typeface="Arial" panose="020B0604020202020204" pitchFamily="34" charset="0"/>
                <a:cs typeface="Arial" panose="020B0604020202020204" pitchFamily="34" charset="0"/>
              </a:rPr>
              <a:t>W.5.2.B - Develop the topic with facts, definitions, concrete details, quotations, or other information and examples related to the topic.</a:t>
            </a:r>
          </a:p>
          <a:p>
            <a:pPr marL="640594" lvl="1" indent="-174708">
              <a:buFont typeface="Arial" panose="020B0604020202020204" pitchFamily="34" charset="0"/>
              <a:buChar char="•"/>
            </a:pPr>
            <a:r>
              <a:rPr lang="en-US" sz="1100" dirty="0">
                <a:latin typeface="Arial" panose="020B0604020202020204" pitchFamily="34" charset="0"/>
                <a:cs typeface="Arial" panose="020B0604020202020204" pitchFamily="34" charset="0"/>
              </a:rPr>
              <a:t>W.5.2.C - Link ideas within and across categories of information using words, phrases, and clauses (e.g., in contrast, especially).</a:t>
            </a:r>
          </a:p>
          <a:p>
            <a:pPr marL="640594" lvl="1" indent="-174708">
              <a:buFont typeface="Arial" panose="020B0604020202020204" pitchFamily="34" charset="0"/>
              <a:buChar char="•"/>
            </a:pPr>
            <a:r>
              <a:rPr lang="en-US" sz="1100" dirty="0">
                <a:latin typeface="Arial" panose="020B0604020202020204" pitchFamily="34" charset="0"/>
                <a:cs typeface="Arial" panose="020B0604020202020204" pitchFamily="34" charset="0"/>
              </a:rPr>
              <a:t>W.5.2.D - Use precise language and domain-specific vocabulary to inform about or explain the topic.</a:t>
            </a:r>
          </a:p>
          <a:p>
            <a:pPr marL="640594" lvl="1" indent="-174708">
              <a:buFont typeface="Arial" panose="020B0604020202020204" pitchFamily="34" charset="0"/>
              <a:buChar char="•"/>
            </a:pPr>
            <a:r>
              <a:rPr lang="en-US" sz="1100" dirty="0">
                <a:latin typeface="Arial" panose="020B0604020202020204" pitchFamily="34" charset="0"/>
                <a:cs typeface="Arial" panose="020B0604020202020204" pitchFamily="34" charset="0"/>
              </a:rPr>
              <a:t>W.5.2.E - Provide a concluding statement or section related to the information or explanation presented.</a:t>
            </a:r>
          </a:p>
          <a:p>
            <a:pPr marL="174708" indent="-174708">
              <a:buFont typeface="Arial" panose="020B0604020202020204" pitchFamily="34" charset="0"/>
              <a:buChar char="•"/>
            </a:pPr>
            <a:r>
              <a:rPr lang="en-US" sz="1100" b="1" dirty="0"/>
              <a:t>Curriculum:  </a:t>
            </a:r>
            <a:r>
              <a:rPr lang="en-US" sz="1100" dirty="0"/>
              <a:t>Write lab reports of experiments conducted in science.  (or e.g. book report)</a:t>
            </a:r>
            <a:endParaRPr lang="en-US" sz="1100" dirty="0"/>
          </a:p>
          <a:p>
            <a:pPr marL="174708" indent="-174708">
              <a:buFont typeface="Arial" panose="020B0604020202020204" pitchFamily="34" charset="0"/>
              <a:buChar char="•"/>
            </a:pPr>
            <a:r>
              <a:rPr lang="en-US" sz="1100" b="1" dirty="0"/>
              <a:t>Instruction:</a:t>
            </a:r>
            <a:r>
              <a:rPr lang="en-US" sz="1100" dirty="0"/>
              <a:t>  Teacher models use of lab report template.</a:t>
            </a:r>
            <a:endParaRPr lang="en-US" sz="1100" b="1" dirty="0"/>
          </a:p>
          <a:p>
            <a:pPr marL="174708" indent="-174708">
              <a:buFont typeface="Arial" panose="020B0604020202020204" pitchFamily="34" charset="0"/>
              <a:buChar char="•"/>
            </a:pPr>
            <a:r>
              <a:rPr lang="en-US" sz="1100" b="1" dirty="0"/>
              <a:t>Assessment: </a:t>
            </a:r>
            <a:r>
              <a:rPr lang="en-US" sz="1100" dirty="0"/>
              <a:t> Work product and a rubric on which the report is graded.</a:t>
            </a:r>
          </a:p>
          <a:p>
            <a:pPr marL="174708" indent="-174708">
              <a:buFont typeface="Arial" panose="020B0604020202020204" pitchFamily="34" charset="0"/>
              <a:buChar char="•"/>
            </a:pPr>
            <a:endParaRPr lang="en-US" dirty="0" smtClean="0"/>
          </a:p>
          <a:p>
            <a:r>
              <a:rPr lang="en-US" dirty="0" smtClean="0"/>
              <a:t>Immediately following her discussion of this example, Barbara said “</a:t>
            </a:r>
            <a:r>
              <a:rPr lang="en-US" i="1" dirty="0" smtClean="0"/>
              <a:t>Ask teachers for a scope and sequence or a syllabus or grading rubrics that will be used in the curriculum for instruction and assessment.  </a:t>
            </a:r>
            <a:r>
              <a:rPr lang="en-US" i="1" dirty="0" smtClean="0">
                <a:effectLst>
                  <a:outerShdw blurRad="38100" dist="38100" dir="2700000" algn="tl">
                    <a:srgbClr val="000000">
                      <a:alpha val="43137"/>
                    </a:srgbClr>
                  </a:outerShdw>
                </a:effectLst>
              </a:rPr>
              <a:t>I provide a Grammar </a:t>
            </a:r>
            <a:r>
              <a:rPr lang="en-US" i="1" dirty="0" err="1" smtClean="0">
                <a:effectLst>
                  <a:outerShdw blurRad="38100" dist="38100" dir="2700000" algn="tl">
                    <a:srgbClr val="000000">
                      <a:alpha val="43137"/>
                    </a:srgbClr>
                  </a:outerShdw>
                </a:effectLst>
              </a:rPr>
              <a:t>Bootcamp</a:t>
            </a:r>
            <a:r>
              <a:rPr lang="en-US" i="1" dirty="0" smtClean="0">
                <a:effectLst>
                  <a:outerShdw blurRad="38100" dist="38100" dir="2700000" algn="tl">
                    <a:srgbClr val="000000">
                      <a:alpha val="43137"/>
                    </a:srgbClr>
                  </a:outerShdw>
                </a:effectLst>
              </a:rPr>
              <a:t> for my students using Laura Justice’s syntax book and resources for second language learners.  </a:t>
            </a:r>
            <a:endParaRPr lang="en-US" b="1" dirty="0" smtClean="0"/>
          </a:p>
        </p:txBody>
      </p:sp>
    </p:spTree>
    <p:extLst>
      <p:ext uri="{BB962C8B-B14F-4D97-AF65-F5344CB8AC3E}">
        <p14:creationId xmlns:p14="http://schemas.microsoft.com/office/powerpoint/2010/main" val="40294623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Participle phrases are another special type of phrase.  Remember . . .?</a:t>
            </a:r>
          </a:p>
          <a:p>
            <a:pPr marL="174708" indent="-174708">
              <a:buFont typeface="Arial" panose="020B0604020202020204" pitchFamily="34" charset="0"/>
              <a:buChar char="•"/>
            </a:pPr>
            <a:r>
              <a:rPr lang="en-US" dirty="0" smtClean="0"/>
              <a:t>past participle:</a:t>
            </a:r>
            <a:r>
              <a:rPr lang="en-US" baseline="0" dirty="0" smtClean="0"/>
              <a:t>  </a:t>
            </a:r>
            <a:r>
              <a:rPr lang="en-US" i="1" baseline="0" dirty="0" smtClean="0"/>
              <a:t>slept, walked, called, met</a:t>
            </a:r>
            <a:endParaRPr lang="en-US" baseline="0" dirty="0" smtClean="0"/>
          </a:p>
          <a:p>
            <a:pPr marL="174708" indent="-174708">
              <a:buFont typeface="Arial" panose="020B0604020202020204" pitchFamily="34" charset="0"/>
              <a:buChar char="•"/>
            </a:pPr>
            <a:r>
              <a:rPr lang="en-US" baseline="0" dirty="0" smtClean="0"/>
              <a:t>present participle:  </a:t>
            </a:r>
            <a:r>
              <a:rPr lang="en-US" i="1" baseline="0" dirty="0" smtClean="0"/>
              <a:t>sleeping, walking, calling, meeting</a:t>
            </a:r>
            <a:endParaRPr lang="en-US" i="0" baseline="0" dirty="0" smtClean="0"/>
          </a:p>
          <a:p>
            <a:pPr marL="174708" indent="-174708">
              <a:buFont typeface="Arial" panose="020B0604020202020204" pitchFamily="34" charset="0"/>
              <a:buChar char="•"/>
            </a:pPr>
            <a:endParaRPr lang="en-US" i="0" baseline="0" dirty="0" smtClean="0"/>
          </a:p>
          <a:p>
            <a:r>
              <a:rPr lang="en-US" dirty="0" smtClean="0"/>
              <a:t>In a participle</a:t>
            </a:r>
            <a:r>
              <a:rPr lang="en-US" baseline="0" dirty="0" smtClean="0"/>
              <a:t> phrase, either the past participle or the present participle of a verb is the main word in the phrase.  They may serve adjectival and adverbial functions.</a:t>
            </a:r>
          </a:p>
          <a:p>
            <a:pPr marL="174708" indent="-174708">
              <a:buFont typeface="Arial" panose="020B0604020202020204" pitchFamily="34" charset="0"/>
              <a:buChar char="•"/>
            </a:pPr>
            <a:r>
              <a:rPr lang="en-US" i="1" u="sng" dirty="0" smtClean="0"/>
              <a:t>Born with a severe hearing loss</a:t>
            </a:r>
            <a:r>
              <a:rPr lang="en-US" i="1" dirty="0" smtClean="0"/>
              <a:t>, Lisa is learning to sign</a:t>
            </a:r>
            <a:r>
              <a:rPr lang="en-US" dirty="0" smtClean="0"/>
              <a:t>. (past participle, adjectival function</a:t>
            </a:r>
          </a:p>
          <a:p>
            <a:pPr marL="174708" indent="-174708">
              <a:buFont typeface="Arial" panose="020B0604020202020204" pitchFamily="34" charset="0"/>
              <a:buChar char="•"/>
            </a:pPr>
            <a:r>
              <a:rPr lang="en-US" i="1" u="sng" dirty="0" smtClean="0"/>
              <a:t>Arriving late</a:t>
            </a:r>
            <a:r>
              <a:rPr lang="en-US" i="1" dirty="0" smtClean="0"/>
              <a:t>, Jake sneaked in the back door</a:t>
            </a:r>
            <a:r>
              <a:rPr lang="en-US" dirty="0" smtClean="0"/>
              <a:t>. (present participle, adverbial function)</a:t>
            </a:r>
          </a:p>
          <a:p>
            <a:pPr marL="174708" indent="-174708">
              <a:buFont typeface="Arial" panose="020B0604020202020204" pitchFamily="34" charset="0"/>
              <a:buChar char="•"/>
            </a:pPr>
            <a:endParaRPr lang="en-US" dirty="0" smtClean="0"/>
          </a:p>
          <a:p>
            <a:r>
              <a:rPr lang="en-US" dirty="0" smtClean="0"/>
              <a:t>Participle phrases may also be introduced by subordinating conjunctions.  The first word in each of the following phrases is a subordinating</a:t>
            </a:r>
            <a:r>
              <a:rPr lang="en-US" baseline="0" dirty="0" smtClean="0"/>
              <a:t> conjunction.</a:t>
            </a:r>
          </a:p>
          <a:p>
            <a:pPr marL="174708" indent="-174708">
              <a:buFont typeface="Arial" panose="020B0604020202020204" pitchFamily="34" charset="0"/>
              <a:buChar char="•"/>
            </a:pPr>
            <a:r>
              <a:rPr lang="en-US" i="1" u="sng" baseline="0" dirty="0" smtClean="0"/>
              <a:t>Before arriving at the lab</a:t>
            </a:r>
            <a:r>
              <a:rPr lang="en-US" i="1" baseline="0" dirty="0" smtClean="0"/>
              <a:t>, I stopped off for a sandwich.</a:t>
            </a:r>
          </a:p>
          <a:p>
            <a:pPr marL="174708" indent="-174708">
              <a:buFont typeface="Arial" panose="020B0604020202020204" pitchFamily="34" charset="0"/>
              <a:buChar char="•"/>
            </a:pPr>
            <a:r>
              <a:rPr lang="en-US" i="1" u="sng" baseline="0" dirty="0" smtClean="0"/>
              <a:t>When working in the clinic</a:t>
            </a:r>
            <a:r>
              <a:rPr lang="en-US" i="1" baseline="0" dirty="0" smtClean="0"/>
              <a:t>, you cannot wear open-toed shoes.</a:t>
            </a:r>
          </a:p>
          <a:p>
            <a:endParaRPr lang="en-US" i="1" baseline="0" dirty="0" smtClean="0"/>
          </a:p>
          <a:p>
            <a:r>
              <a:rPr lang="en-US" i="0" dirty="0" smtClean="0"/>
              <a:t>Like</a:t>
            </a:r>
            <a:r>
              <a:rPr lang="en-US" i="0" baseline="0" dirty="0" smtClean="0"/>
              <a:t> the infinitive phrase, participle phrases are sometimes viewed as a type of dependent clause, but, as before, the authors choose to consider them as a special type of phrase for the purposes of the narrative language analysis procedures they prefer.</a:t>
            </a:r>
            <a:endParaRPr lang="en-US" i="0" dirty="0" smtClean="0"/>
          </a:p>
        </p:txBody>
      </p:sp>
    </p:spTree>
    <p:extLst>
      <p:ext uri="{BB962C8B-B14F-4D97-AF65-F5344CB8AC3E}">
        <p14:creationId xmlns:p14="http://schemas.microsoft.com/office/powerpoint/2010/main" val="3195893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 third controversial</a:t>
            </a:r>
            <a:r>
              <a:rPr lang="en-US" i="0" baseline="0" dirty="0" smtClean="0"/>
              <a:t> structure is the gerund phrase.  Again, there are some who view the gerund phrase as a special type of dependent clause, but the authors’ views are as previously mentioned.</a:t>
            </a:r>
          </a:p>
          <a:p>
            <a:endParaRPr lang="en-US" i="0" baseline="0" dirty="0" smtClean="0"/>
          </a:p>
          <a:p>
            <a:r>
              <a:rPr lang="en-US" i="0" baseline="0" dirty="0" smtClean="0"/>
              <a:t>A gerund phrase includes a gerund plus any objects or modifiers.  A gerund phrase always functions as a noun in the sentence.</a:t>
            </a:r>
          </a:p>
          <a:p>
            <a:pPr marL="174708" indent="-174708">
              <a:buFont typeface="Arial" panose="020B0604020202020204" pitchFamily="34" charset="0"/>
              <a:buChar char="•"/>
            </a:pPr>
            <a:r>
              <a:rPr lang="en-US" i="0" baseline="0" dirty="0" smtClean="0"/>
              <a:t>[read examples from slide]</a:t>
            </a:r>
            <a:endParaRPr lang="en-US" i="0" dirty="0" smtClean="0"/>
          </a:p>
        </p:txBody>
      </p:sp>
    </p:spTree>
    <p:extLst>
      <p:ext uri="{BB962C8B-B14F-4D97-AF65-F5344CB8AC3E}">
        <p14:creationId xmlns:p14="http://schemas.microsoft.com/office/powerpoint/2010/main" val="31958935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557683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479040"/>
            <a:ext cx="6231467" cy="6662420"/>
          </a:xfrm>
        </p:spPr>
        <p:txBody>
          <a:bodyPr/>
          <a:lstStyle/>
          <a:p>
            <a:pPr>
              <a:defRPr/>
            </a:pPr>
            <a:r>
              <a:rPr lang="en-US" dirty="0" smtClean="0"/>
              <a:t>Think, again, of the structure of sentences</a:t>
            </a:r>
            <a:r>
              <a:rPr lang="en-US" baseline="0" dirty="0" smtClean="0"/>
              <a:t> </a:t>
            </a:r>
            <a:r>
              <a:rPr lang="en-US" dirty="0" smtClean="0"/>
              <a:t>as occurring in a hierarchy:</a:t>
            </a:r>
            <a:r>
              <a:rPr lang="en-US" baseline="0" dirty="0" smtClean="0"/>
              <a:t>  </a:t>
            </a:r>
            <a:r>
              <a:rPr lang="en-US" b="1" i="0" dirty="0" smtClean="0"/>
              <a:t>word </a:t>
            </a:r>
            <a:r>
              <a:rPr lang="en-US" b="1" i="0" dirty="0" smtClean="0">
                <a:sym typeface="Wingdings"/>
              </a:rPr>
              <a:t></a:t>
            </a:r>
            <a:r>
              <a:rPr lang="en-US" b="1" i="0" dirty="0" smtClean="0"/>
              <a:t> phrase </a:t>
            </a:r>
            <a:r>
              <a:rPr lang="en-US" b="1" dirty="0">
                <a:sym typeface="Wingdings"/>
              </a:rPr>
              <a:t></a:t>
            </a:r>
            <a:r>
              <a:rPr lang="en-US" b="1" i="0" dirty="0" smtClean="0"/>
              <a:t> clause </a:t>
            </a:r>
            <a:r>
              <a:rPr lang="en-US" b="1" dirty="0">
                <a:sym typeface="Wingdings"/>
              </a:rPr>
              <a:t></a:t>
            </a:r>
            <a:r>
              <a:rPr lang="en-US" b="1" i="0" dirty="0" smtClean="0"/>
              <a:t> sentence</a:t>
            </a:r>
            <a:r>
              <a:rPr lang="en-US" b="0" i="0" dirty="0" smtClean="0"/>
              <a:t>.  An understanding of clause structure is critical for SLPs.  Many tools used for analyzing</a:t>
            </a:r>
            <a:r>
              <a:rPr lang="en-US" b="0" i="0" baseline="0" dirty="0" smtClean="0"/>
              <a:t> language use clause structure as a key for documenting linguistic skill.</a:t>
            </a:r>
          </a:p>
          <a:p>
            <a:pPr>
              <a:defRPr/>
            </a:pPr>
            <a:endParaRPr lang="en-US" b="0" i="0" baseline="0" dirty="0" smtClean="0"/>
          </a:p>
          <a:p>
            <a:pPr>
              <a:defRPr/>
            </a:pPr>
            <a:r>
              <a:rPr lang="en-US" b="0" i="0" baseline="0" dirty="0" smtClean="0"/>
              <a:t>Previously mentioned, two frequently used procedures for assessment of narrative skills is analysis of Hunt’s T-unit (minimal terminal unit) and </a:t>
            </a:r>
            <a:r>
              <a:rPr lang="en-US" b="0" i="0" baseline="0" dirty="0" err="1" smtClean="0"/>
              <a:t>Loban’s</a:t>
            </a:r>
            <a:r>
              <a:rPr lang="en-US" b="0" i="0" baseline="0" dirty="0" smtClean="0"/>
              <a:t> CU (communication unit).</a:t>
            </a:r>
          </a:p>
          <a:p>
            <a:pPr marL="174708" indent="-174708">
              <a:buFont typeface="Arial" panose="020B0604020202020204" pitchFamily="34" charset="0"/>
              <a:buChar char="•"/>
              <a:defRPr/>
            </a:pPr>
            <a:r>
              <a:rPr lang="en-US" b="0" i="0" baseline="0" dirty="0" smtClean="0"/>
              <a:t>A T-unit consists of an independent clause and any attached dependent clauses.</a:t>
            </a:r>
          </a:p>
          <a:p>
            <a:pPr marL="174708" indent="-174708">
              <a:buFont typeface="Arial" panose="020B0604020202020204" pitchFamily="34" charset="0"/>
              <a:buChar char="•"/>
              <a:defRPr/>
            </a:pPr>
            <a:r>
              <a:rPr lang="en-US" b="0" i="0" baseline="0" dirty="0" smtClean="0"/>
              <a:t>A CU consists of an independent clause with its modifiers.</a:t>
            </a:r>
          </a:p>
          <a:p>
            <a:pPr>
              <a:defRPr/>
            </a:pPr>
            <a:endParaRPr lang="en-US" b="0" i="0" baseline="0" dirty="0" smtClean="0"/>
          </a:p>
          <a:p>
            <a:pPr>
              <a:defRPr/>
            </a:pPr>
            <a:r>
              <a:rPr lang="en-US" b="0" i="0" baseline="0" dirty="0" smtClean="0"/>
              <a:t>To be able to use these procedures effectively, SLPs must be able to differentiate dependent from independent clauses,</a:t>
            </a:r>
            <a:r>
              <a:rPr lang="en-US" b="0" i="0" dirty="0" smtClean="0"/>
              <a:t> as well as tell clauses from phrases.  Since clause structure mirrors the complexity of the English language, clausal analysis can tell us much about the complexity of a student’s language skills, and can tell how much complexity he/she can handle before errors occur.  </a:t>
            </a:r>
          </a:p>
          <a:p>
            <a:pPr>
              <a:defRPr/>
            </a:pPr>
            <a:endParaRPr lang="en-US" dirty="0"/>
          </a:p>
          <a:p>
            <a:pPr>
              <a:defRPr/>
            </a:pPr>
            <a:r>
              <a:rPr lang="en-US" dirty="0" smtClean="0"/>
              <a:t>A clause is a central syntactic structure, which, like phrases, consists of a group of words that are unified by meaning.  Clauses are more complex than phrases because they have their own subject and predicate.  </a:t>
            </a:r>
          </a:p>
          <a:p>
            <a:pPr>
              <a:defRPr/>
            </a:pPr>
            <a:endParaRPr lang="en-US" dirty="0"/>
          </a:p>
          <a:p>
            <a:pPr>
              <a:defRPr/>
            </a:pPr>
            <a:r>
              <a:rPr lang="en-US" dirty="0" smtClean="0"/>
              <a:t>In this way, they appear similar to sentences, since sentences too, must contain both a subject and a predicate.  In fact, a sentence may be made up of a single clause, in which case the clause is the same thing as the sentence.  For example,  </a:t>
            </a:r>
            <a:r>
              <a:rPr lang="en-US" i="1" dirty="0" smtClean="0"/>
              <a:t>Tommy basted the turkey</a:t>
            </a:r>
            <a:r>
              <a:rPr lang="en-US" dirty="0" smtClean="0"/>
              <a:t> is a sentence consisting of a single clause, so sentence and clause are synonymous.  Clauses that stand alone are referred to as </a:t>
            </a:r>
            <a:r>
              <a:rPr lang="en-US" u="sng" dirty="0" smtClean="0"/>
              <a:t>independent or main clauses</a:t>
            </a:r>
            <a:r>
              <a:rPr lang="en-US" dirty="0" smtClean="0"/>
              <a:t>.</a:t>
            </a:r>
          </a:p>
          <a:p>
            <a:pPr>
              <a:defRPr/>
            </a:pPr>
            <a:endParaRPr lang="en-US" i="0" dirty="0"/>
          </a:p>
          <a:p>
            <a:pPr>
              <a:defRPr/>
            </a:pPr>
            <a:r>
              <a:rPr lang="en-US" dirty="0" smtClean="0"/>
              <a:t>Other clauses, known as </a:t>
            </a:r>
            <a:r>
              <a:rPr lang="en-US" u="sng" dirty="0" smtClean="0"/>
              <a:t>dependent or subordinate clauses</a:t>
            </a:r>
            <a:r>
              <a:rPr lang="en-US" dirty="0" smtClean="0"/>
              <a:t>, do not form a complete sentence on their own, so they must be combined with another clause to form a sentence.  So . . . sentences always include an independent clause, but they can also include one or more dependent/subordinate clauses.</a:t>
            </a:r>
            <a:endParaRPr lang="en-US" i="0" dirty="0" smtClean="0"/>
          </a:p>
          <a:p>
            <a:pPr>
              <a:defRPr/>
            </a:pPr>
            <a:endParaRPr lang="en-US" dirty="0" smtClean="0"/>
          </a:p>
          <a:p>
            <a:pPr>
              <a:defRPr/>
            </a:pPr>
            <a:r>
              <a:rPr lang="en-US" dirty="0" smtClean="0"/>
              <a:t>The key to understanding sentences that consist of more than one clause is recognizing that they include more than one verb (or predicate).  For example, </a:t>
            </a:r>
            <a:r>
              <a:rPr lang="en-US" i="1" dirty="0" smtClean="0"/>
              <a:t>Ken, that boy I </a:t>
            </a:r>
            <a:r>
              <a:rPr lang="en-US" i="1" u="sng" dirty="0" smtClean="0"/>
              <a:t>like</a:t>
            </a:r>
            <a:r>
              <a:rPr lang="en-US" i="1" dirty="0" smtClean="0"/>
              <a:t>, </a:t>
            </a:r>
            <a:r>
              <a:rPr lang="en-US" i="1" u="sng" dirty="0" smtClean="0"/>
              <a:t>called</a:t>
            </a:r>
            <a:r>
              <a:rPr lang="en-US" i="1" dirty="0" smtClean="0"/>
              <a:t> me</a:t>
            </a:r>
            <a:r>
              <a:rPr lang="en-US" dirty="0" smtClean="0"/>
              <a:t>  contains two verbs, which suggest the presence of two clauses.</a:t>
            </a:r>
          </a:p>
        </p:txBody>
      </p:sp>
    </p:spTree>
    <p:extLst>
      <p:ext uri="{BB962C8B-B14F-4D97-AF65-F5344CB8AC3E}">
        <p14:creationId xmlns:p14="http://schemas.microsoft.com/office/powerpoint/2010/main" val="41802906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Clauses, like sentences, have 2 basic slots that must be filled:  subject and predicate.  Of course, clause elements can be more specifically classified, just like sentences. </a:t>
            </a:r>
            <a:r>
              <a:rPr lang="en-US" dirty="0"/>
              <a:t>Please refer to the handout “Key Clause Elements.”  </a:t>
            </a:r>
          </a:p>
          <a:p>
            <a:endParaRPr lang="en-US" baseline="0" dirty="0" smtClean="0"/>
          </a:p>
          <a:p>
            <a:r>
              <a:rPr lang="en-US" baseline="0" dirty="0" smtClean="0"/>
              <a:t>The subject and verb are always obligatory, but the object, complement, and adverbial slots are not always filled.  </a:t>
            </a:r>
          </a:p>
          <a:p>
            <a:endParaRPr lang="en-US" dirty="0"/>
          </a:p>
          <a:p>
            <a:r>
              <a:rPr lang="en-US" baseline="0" dirty="0" smtClean="0"/>
              <a:t>So a clause will always have at least two slots filled and may have as many as four slots filled at a time.  Note, though, that is it not possible to have all five slots filled in a single clause.</a:t>
            </a:r>
          </a:p>
          <a:p>
            <a:endParaRPr lang="en-US" baseline="0" dirty="0" smtClean="0"/>
          </a:p>
          <a:p>
            <a:r>
              <a:rPr lang="en-US" baseline="0" dirty="0" smtClean="0"/>
              <a:t>Refer to the bottom of the same handout for “Examples of Independent Clauses with Two, Three, and Four Slots.”</a:t>
            </a:r>
            <a:endParaRPr lang="en-US" dirty="0"/>
          </a:p>
        </p:txBody>
      </p:sp>
    </p:spTree>
    <p:extLst>
      <p:ext uri="{BB962C8B-B14F-4D97-AF65-F5344CB8AC3E}">
        <p14:creationId xmlns:p14="http://schemas.microsoft.com/office/powerpoint/2010/main" val="303299170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sentences must have</a:t>
            </a:r>
            <a:r>
              <a:rPr lang="en-US" baseline="0" dirty="0" smtClean="0"/>
              <a:t> at least one independent (main) clause, which can stand alone.  The next page in your handout shows some “Common Clause Patterns” of active and passive independent clauses.</a:t>
            </a:r>
          </a:p>
          <a:p>
            <a:endParaRPr lang="en-US" baseline="0" dirty="0" smtClean="0"/>
          </a:p>
          <a:p>
            <a:r>
              <a:rPr lang="en-US" baseline="0" dirty="0" smtClean="0"/>
              <a:t>When two or more independent clauses are conjoined with a coordinating conjunction (</a:t>
            </a:r>
            <a:r>
              <a:rPr lang="en-US" u="none" baseline="0" dirty="0" smtClean="0"/>
              <a:t>Remember FANBOYS</a:t>
            </a:r>
            <a:r>
              <a:rPr lang="en-US" i="0" u="none" baseline="0" dirty="0" smtClean="0"/>
              <a:t>+ </a:t>
            </a:r>
            <a:r>
              <a:rPr lang="en-US" i="1" u="none" baseline="0" dirty="0" smtClean="0"/>
              <a:t>so then, and then</a:t>
            </a:r>
            <a:r>
              <a:rPr lang="en-US" i="0" u="none" baseline="0" dirty="0" smtClean="0"/>
              <a:t>)</a:t>
            </a:r>
            <a:r>
              <a:rPr lang="en-US" i="1" baseline="0" dirty="0" smtClean="0"/>
              <a:t>,</a:t>
            </a:r>
            <a:r>
              <a:rPr lang="en-US" baseline="0" dirty="0" smtClean="0"/>
              <a:t> the two clauses are referred to as </a:t>
            </a:r>
            <a:r>
              <a:rPr lang="en-US" u="sng" baseline="0" dirty="0" smtClean="0"/>
              <a:t>coordinate clauses</a:t>
            </a:r>
            <a:r>
              <a:rPr lang="en-US" u="none" baseline="0" dirty="0" smtClean="0"/>
              <a:t>.  In such cases, the clause that appears on one side of the coordinating conjunction carries equal weight with the clause that appears on the other side.  </a:t>
            </a:r>
          </a:p>
          <a:p>
            <a:pPr marL="174708" indent="-174708">
              <a:buFont typeface="Arial" panose="020B0604020202020204" pitchFamily="34" charset="0"/>
              <a:buChar char="•"/>
            </a:pPr>
            <a:r>
              <a:rPr lang="en-US" i="1" u="sng" baseline="0" dirty="0" smtClean="0"/>
              <a:t>Nancy left Mike a message</a:t>
            </a:r>
            <a:r>
              <a:rPr lang="en-US" i="1" u="none" baseline="0" dirty="0" smtClean="0"/>
              <a:t>, and </a:t>
            </a:r>
            <a:r>
              <a:rPr lang="en-US" i="1" u="sng" baseline="0" dirty="0" smtClean="0"/>
              <a:t>he returned her call</a:t>
            </a:r>
            <a:r>
              <a:rPr lang="en-US" i="1" u="none" baseline="0" dirty="0" smtClean="0"/>
              <a:t>.</a:t>
            </a:r>
          </a:p>
          <a:p>
            <a:pPr marL="174708" indent="-174708">
              <a:buFont typeface="Arial" panose="020B0604020202020204" pitchFamily="34" charset="0"/>
              <a:buChar char="•"/>
            </a:pPr>
            <a:r>
              <a:rPr lang="en-US" i="1" u="sng" baseline="0" dirty="0" smtClean="0"/>
              <a:t>Nancy left Mike a message</a:t>
            </a:r>
            <a:r>
              <a:rPr lang="en-US" i="1" u="none" baseline="0" dirty="0" smtClean="0"/>
              <a:t> and then </a:t>
            </a:r>
            <a:r>
              <a:rPr lang="en-US" i="1" u="sng" baseline="0" dirty="0" smtClean="0"/>
              <a:t>she left</a:t>
            </a:r>
            <a:r>
              <a:rPr lang="en-US" i="1" u="none" baseline="0" dirty="0" smtClean="0"/>
              <a:t>.</a:t>
            </a:r>
          </a:p>
          <a:p>
            <a:pPr marL="174708" indent="-174708">
              <a:buFont typeface="Arial" panose="020B0604020202020204" pitchFamily="34" charset="0"/>
              <a:buChar char="•"/>
            </a:pPr>
            <a:endParaRPr lang="en-US" i="1" u="none" baseline="0" dirty="0" smtClean="0"/>
          </a:p>
          <a:p>
            <a:r>
              <a:rPr lang="en-US" i="0" u="none" baseline="0" dirty="0" smtClean="0"/>
              <a:t>Independent clauses can also be joined together with a conjunctive adverb/adverb conjunct.</a:t>
            </a:r>
          </a:p>
          <a:p>
            <a:pPr marL="174708" indent="-174708">
              <a:buFont typeface="Arial" panose="020B0604020202020204" pitchFamily="34" charset="0"/>
              <a:buChar char="•"/>
            </a:pPr>
            <a:r>
              <a:rPr lang="en-US" i="1" u="none" baseline="0" dirty="0" smtClean="0"/>
              <a:t>We were tired; </a:t>
            </a:r>
            <a:r>
              <a:rPr lang="en-US" i="1" u="sng" baseline="0" dirty="0" smtClean="0"/>
              <a:t>nevertheless</a:t>
            </a:r>
            <a:r>
              <a:rPr lang="en-US" i="1" u="none" baseline="0" dirty="0" smtClean="0"/>
              <a:t>, we plodded on.</a:t>
            </a:r>
          </a:p>
          <a:p>
            <a:endParaRPr lang="en-US" i="0" u="none" baseline="0" dirty="0" smtClean="0"/>
          </a:p>
          <a:p>
            <a:endParaRPr lang="en-US" i="0" dirty="0"/>
          </a:p>
        </p:txBody>
      </p:sp>
    </p:spTree>
    <p:extLst>
      <p:ext uri="{BB962C8B-B14F-4D97-AF65-F5344CB8AC3E}">
        <p14:creationId xmlns:p14="http://schemas.microsoft.com/office/powerpoint/2010/main" val="33893474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Like their independent</a:t>
            </a:r>
            <a:r>
              <a:rPr lang="en-US" i="0" baseline="0" dirty="0" smtClean="0"/>
              <a:t> clause counterparts, dependent clauses must </a:t>
            </a:r>
            <a:r>
              <a:rPr lang="en-US" dirty="0"/>
              <a:t>also </a:t>
            </a:r>
            <a:r>
              <a:rPr lang="en-US" i="0" baseline="0" dirty="0" smtClean="0"/>
              <a:t>contain both a subject and a predicate, but they are different in that they cannot stand alone.  They must be attached to an independent clause because they begin with either a subordinating conjunction or a relative pronoun.  </a:t>
            </a:r>
          </a:p>
          <a:p>
            <a:endParaRPr lang="en-US" dirty="0"/>
          </a:p>
          <a:p>
            <a:r>
              <a:rPr lang="en-US" i="0" baseline="0" dirty="0" smtClean="0"/>
              <a:t>The attachment of a subordinating conjunction or a relative pronoun to a clause causes it to be dependent.  Dependent clauses add information, but they can be deleted without changing the meaning of the main clause to which they are attached.</a:t>
            </a:r>
          </a:p>
          <a:p>
            <a:pPr marL="174708" indent="-174708">
              <a:buFont typeface="Arial" panose="020B0604020202020204" pitchFamily="34" charset="0"/>
              <a:buChar char="•"/>
            </a:pPr>
            <a:r>
              <a:rPr lang="en-US" i="1" baseline="0" dirty="0" smtClean="0"/>
              <a:t>I can go out </a:t>
            </a:r>
            <a:r>
              <a:rPr lang="en-US" i="1" u="sng" baseline="0" dirty="0" smtClean="0"/>
              <a:t>because</a:t>
            </a:r>
            <a:r>
              <a:rPr lang="en-US" i="1" baseline="0" dirty="0" smtClean="0"/>
              <a:t> I don’t have any homework.</a:t>
            </a:r>
          </a:p>
          <a:p>
            <a:pPr marL="174708" indent="-174708">
              <a:buFont typeface="Arial" panose="020B0604020202020204" pitchFamily="34" charset="0"/>
              <a:buChar char="•"/>
            </a:pPr>
            <a:r>
              <a:rPr lang="en-US" i="1" baseline="0" dirty="0" smtClean="0"/>
              <a:t>Chad brought me roses, </a:t>
            </a:r>
            <a:r>
              <a:rPr lang="en-US" i="1" u="sng" baseline="0" dirty="0" smtClean="0"/>
              <a:t>which</a:t>
            </a:r>
            <a:r>
              <a:rPr lang="en-US" i="1" baseline="0" dirty="0" smtClean="0"/>
              <a:t> I thought was sweet.</a:t>
            </a:r>
          </a:p>
          <a:p>
            <a:pPr marL="174708" indent="-174708">
              <a:buFont typeface="Arial" panose="020B0604020202020204" pitchFamily="34" charset="0"/>
              <a:buChar char="•"/>
            </a:pPr>
            <a:endParaRPr lang="en-US" i="1" baseline="0" dirty="0" smtClean="0"/>
          </a:p>
          <a:p>
            <a:r>
              <a:rPr lang="en-US" i="0" baseline="0" dirty="0" smtClean="0"/>
              <a:t>Like independent clauses, two or more dependent clauses can also be conjoined with a coordinating conjunction.  Again, the two clauses on either side of the conjunction are referred to as </a:t>
            </a:r>
            <a:r>
              <a:rPr lang="en-US" i="0" u="sng" baseline="0" dirty="0" smtClean="0"/>
              <a:t>coordinate clauses</a:t>
            </a:r>
            <a:r>
              <a:rPr lang="en-US" i="0" u="none" baseline="0" dirty="0" smtClean="0"/>
              <a:t> because each clause carries equal weight.  </a:t>
            </a:r>
          </a:p>
          <a:p>
            <a:pPr marL="174708" indent="-174708">
              <a:buFont typeface="Arial" panose="020B0604020202020204" pitchFamily="34" charset="0"/>
              <a:buChar char="•"/>
            </a:pPr>
            <a:r>
              <a:rPr lang="en-US" i="1" u="sng" dirty="0" smtClean="0"/>
              <a:t>Until you tell me what he did</a:t>
            </a:r>
            <a:r>
              <a:rPr lang="en-US" i="1" dirty="0" smtClean="0"/>
              <a:t> or </a:t>
            </a:r>
            <a:r>
              <a:rPr lang="en-US" i="1" u="sng" dirty="0" smtClean="0"/>
              <a:t>until he confesses</a:t>
            </a:r>
            <a:r>
              <a:rPr lang="en-US" i="1" dirty="0" smtClean="0"/>
              <a:t>, I don’t want to see you.</a:t>
            </a:r>
          </a:p>
          <a:p>
            <a:pPr marL="174708" indent="-174708">
              <a:buFont typeface="Arial" panose="020B0604020202020204" pitchFamily="34" charset="0"/>
              <a:buChar char="•"/>
            </a:pPr>
            <a:endParaRPr lang="en-US" i="1" dirty="0"/>
          </a:p>
          <a:p>
            <a:r>
              <a:rPr lang="en-US" dirty="0" smtClean="0"/>
              <a:t>We will review the more common structures that may be seen in the analysis of language transcripts.  They include four types of dependent clauses:  noun, adjective (relative), adverb, and comparative.</a:t>
            </a:r>
            <a:endParaRPr lang="en-US" dirty="0"/>
          </a:p>
        </p:txBody>
      </p:sp>
    </p:spTree>
    <p:extLst>
      <p:ext uri="{BB962C8B-B14F-4D97-AF65-F5344CB8AC3E}">
        <p14:creationId xmlns:p14="http://schemas.microsoft.com/office/powerpoint/2010/main" val="33893474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Noun clauses</a:t>
            </a:r>
            <a:r>
              <a:rPr lang="en-US" baseline="0" dirty="0" smtClean="0"/>
              <a:t> are sometimes referred to as </a:t>
            </a:r>
            <a:r>
              <a:rPr lang="en-US" u="sng" baseline="0" dirty="0" smtClean="0"/>
              <a:t>nominal clauses</a:t>
            </a:r>
            <a:r>
              <a:rPr lang="en-US" u="none" baseline="0" dirty="0" smtClean="0"/>
              <a:t> or </a:t>
            </a:r>
            <a:r>
              <a:rPr lang="en-US" u="sng" baseline="0" dirty="0" smtClean="0"/>
              <a:t>finite clauses</a:t>
            </a:r>
            <a:r>
              <a:rPr lang="en-US" u="none" baseline="0" dirty="0" smtClean="0"/>
              <a:t>.  Noun clauses always contain a subject and are always connected to an independent clause.  </a:t>
            </a:r>
          </a:p>
          <a:p>
            <a:endParaRPr lang="en-US" dirty="0"/>
          </a:p>
          <a:p>
            <a:r>
              <a:rPr lang="en-US" u="none" baseline="0" dirty="0" smtClean="0"/>
              <a:t>They function as nouns and thus may serve in the roles of subject, object, or complement.  </a:t>
            </a:r>
          </a:p>
          <a:p>
            <a:pPr marL="174708" indent="-174708">
              <a:buFont typeface="Arial" panose="020B0604020202020204" pitchFamily="34" charset="0"/>
              <a:buChar char="•"/>
            </a:pPr>
            <a:r>
              <a:rPr lang="en-US" i="1" u="sng" dirty="0"/>
              <a:t>What I believe </a:t>
            </a:r>
            <a:r>
              <a:rPr lang="en-US" i="1" dirty="0"/>
              <a:t>is not important.</a:t>
            </a:r>
            <a:r>
              <a:rPr lang="en-US" dirty="0"/>
              <a:t>  (noun clause as subject)</a:t>
            </a:r>
          </a:p>
          <a:p>
            <a:r>
              <a:rPr lang="en-US" i="1" dirty="0"/>
              <a:t>This is </a:t>
            </a:r>
            <a:r>
              <a:rPr lang="en-US" i="1" u="sng" dirty="0"/>
              <a:t>who I am</a:t>
            </a:r>
            <a:r>
              <a:rPr lang="en-US" i="1" dirty="0"/>
              <a:t>. </a:t>
            </a:r>
            <a:r>
              <a:rPr lang="en-US" dirty="0"/>
              <a:t>(noun clause as complement)</a:t>
            </a:r>
          </a:p>
          <a:p>
            <a:endParaRPr lang="en-US" dirty="0"/>
          </a:p>
          <a:p>
            <a:r>
              <a:rPr lang="en-US" u="none" baseline="0" dirty="0" smtClean="0"/>
              <a:t>Oftentimes, noun clauses are introduced by a relative pronoun, but be aware that the connective word </a:t>
            </a:r>
            <a:r>
              <a:rPr lang="en-US" i="1" u="none" baseline="0" dirty="0" smtClean="0"/>
              <a:t>that</a:t>
            </a:r>
            <a:r>
              <a:rPr lang="en-US" i="0" u="none" baseline="0" dirty="0" smtClean="0"/>
              <a:t> can be deleted making it difficult to identify the noun clause.</a:t>
            </a:r>
          </a:p>
          <a:p>
            <a:pPr marL="174708" indent="-174708">
              <a:buFont typeface="Arial" panose="020B0604020202020204" pitchFamily="34" charset="0"/>
              <a:buChar char="•"/>
            </a:pPr>
            <a:r>
              <a:rPr lang="en-US" i="1" dirty="0" smtClean="0"/>
              <a:t>I </a:t>
            </a:r>
            <a:r>
              <a:rPr lang="en-US" i="1" dirty="0"/>
              <a:t>don’t believe </a:t>
            </a:r>
            <a:r>
              <a:rPr lang="en-US" i="1" u="sng" dirty="0"/>
              <a:t>[that] he told her</a:t>
            </a:r>
            <a:r>
              <a:rPr lang="en-US" i="1" dirty="0"/>
              <a:t>.  </a:t>
            </a:r>
            <a:r>
              <a:rPr lang="en-US" dirty="0"/>
              <a:t>(noun clause as object)</a:t>
            </a:r>
          </a:p>
          <a:p>
            <a:endParaRPr lang="en-US" b="1" i="0" u="none" baseline="0" dirty="0" smtClean="0"/>
          </a:p>
          <a:p>
            <a:endParaRPr lang="en-US" b="1" i="1" dirty="0"/>
          </a:p>
        </p:txBody>
      </p:sp>
    </p:spTree>
    <p:extLst>
      <p:ext uri="{BB962C8B-B14F-4D97-AF65-F5344CB8AC3E}">
        <p14:creationId xmlns:p14="http://schemas.microsoft.com/office/powerpoint/2010/main" val="33893474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Adjective clauses immediately follow the</a:t>
            </a:r>
            <a:r>
              <a:rPr lang="en-US" b="0" i="0" baseline="0" dirty="0" smtClean="0"/>
              <a:t> noun or pronoun that they modify in an independent clause.  They are typically introduced by relative pronouns, which is why they are often called </a:t>
            </a:r>
            <a:r>
              <a:rPr lang="en-US" b="0" i="0" u="sng" baseline="0" dirty="0" smtClean="0"/>
              <a:t>relative</a:t>
            </a:r>
            <a:r>
              <a:rPr lang="en-US" b="0" i="0" u="none" baseline="0" dirty="0" smtClean="0"/>
              <a:t> clauses.  </a:t>
            </a:r>
          </a:p>
          <a:p>
            <a:pPr marL="174708" indent="-174708">
              <a:buFont typeface="Arial" panose="020B0604020202020204" pitchFamily="34" charset="0"/>
              <a:buChar char="•"/>
            </a:pPr>
            <a:r>
              <a:rPr lang="en-US" b="0" i="1" u="none" baseline="0" dirty="0" smtClean="0"/>
              <a:t>The boy </a:t>
            </a:r>
            <a:r>
              <a:rPr lang="en-US" b="0" i="1" u="sng" baseline="0" dirty="0" smtClean="0"/>
              <a:t>who keeps calling</a:t>
            </a:r>
            <a:r>
              <a:rPr lang="en-US" b="0" i="1" u="none" baseline="0" dirty="0" smtClean="0"/>
              <a:t> is driving me crazy.</a:t>
            </a:r>
          </a:p>
          <a:p>
            <a:pPr marL="174708" indent="-174708">
              <a:buFont typeface="Arial" panose="020B0604020202020204" pitchFamily="34" charset="0"/>
              <a:buChar char="•"/>
            </a:pPr>
            <a:r>
              <a:rPr lang="en-US" b="0" i="1" u="none" baseline="0" dirty="0" smtClean="0"/>
              <a:t>Here’s the book </a:t>
            </a:r>
            <a:r>
              <a:rPr lang="en-US" b="0" i="1" u="sng" baseline="0" dirty="0" smtClean="0"/>
              <a:t>that I told you about</a:t>
            </a:r>
            <a:r>
              <a:rPr lang="en-US" b="0" i="1" u="none" baseline="0" dirty="0" smtClean="0"/>
              <a:t>.</a:t>
            </a:r>
          </a:p>
          <a:p>
            <a:endParaRPr lang="en-US" b="0" i="0" dirty="0" smtClean="0"/>
          </a:p>
          <a:p>
            <a:r>
              <a:rPr lang="en-US" b="0" i="0" dirty="0" smtClean="0"/>
              <a:t>On occasion,</a:t>
            </a:r>
            <a:r>
              <a:rPr lang="en-US" b="0" i="0" baseline="0" dirty="0" smtClean="0"/>
              <a:t> the relative pronoun may be omitted, making it tricky for you to identify the presence of an adjective clause.</a:t>
            </a:r>
          </a:p>
          <a:p>
            <a:pPr marL="174708" indent="-174708">
              <a:buFont typeface="Arial" panose="020B0604020202020204" pitchFamily="34" charset="0"/>
              <a:buChar char="•"/>
            </a:pPr>
            <a:r>
              <a:rPr lang="en-US" b="0" i="1" baseline="0" dirty="0" smtClean="0"/>
              <a:t>Here’s the book </a:t>
            </a:r>
            <a:r>
              <a:rPr lang="en-US" b="0" i="1" u="sng" baseline="0" dirty="0" smtClean="0"/>
              <a:t>I told you about</a:t>
            </a:r>
            <a:r>
              <a:rPr lang="en-US" b="0" i="1" baseline="0" dirty="0" smtClean="0"/>
              <a:t>.</a:t>
            </a:r>
          </a:p>
          <a:p>
            <a:endParaRPr lang="en-US" b="0" i="0" baseline="0" dirty="0" smtClean="0"/>
          </a:p>
          <a:p>
            <a:r>
              <a:rPr lang="en-US" b="0" i="0" baseline="0" dirty="0" smtClean="0"/>
              <a:t>Adjective clauses are not always introduced by a relative pronoun, though.  In some instances, they are introduced by a preposition and then would NOT fall into the category of relative clause. </a:t>
            </a:r>
          </a:p>
          <a:p>
            <a:pPr marL="174708" indent="-174708">
              <a:buFont typeface="Arial" panose="020B0604020202020204" pitchFamily="34" charset="0"/>
              <a:buChar char="•"/>
            </a:pPr>
            <a:r>
              <a:rPr lang="en-US" b="0" i="1" baseline="0" dirty="0" smtClean="0"/>
              <a:t>The tests </a:t>
            </a:r>
            <a:r>
              <a:rPr lang="en-US" b="0" i="1" u="sng" baseline="0" dirty="0" smtClean="0"/>
              <a:t>with which we demonstrated </a:t>
            </a:r>
            <a:r>
              <a:rPr lang="en-US" b="0" i="1" baseline="0" dirty="0" smtClean="0"/>
              <a:t>are in the clinic.</a:t>
            </a:r>
          </a:p>
          <a:p>
            <a:r>
              <a:rPr lang="en-US" b="0" i="0" baseline="0" dirty="0" smtClean="0"/>
              <a:t>Of course, in more casual situations, it’s appropriate for you to move the preposition to the end of the clause.</a:t>
            </a:r>
          </a:p>
          <a:p>
            <a:pPr marL="174708" indent="-174708">
              <a:buFont typeface="Arial" panose="020B0604020202020204" pitchFamily="34" charset="0"/>
              <a:buChar char="•"/>
            </a:pPr>
            <a:r>
              <a:rPr lang="en-US" b="0" i="1" baseline="0" dirty="0" smtClean="0"/>
              <a:t>The tests </a:t>
            </a:r>
            <a:r>
              <a:rPr lang="en-US" b="0" i="1" u="sng" baseline="0" dirty="0" smtClean="0"/>
              <a:t>which we demonstrated with </a:t>
            </a:r>
            <a:r>
              <a:rPr lang="en-US" b="0" i="1" baseline="0" dirty="0" smtClean="0"/>
              <a:t>are in the clinic.</a:t>
            </a:r>
          </a:p>
          <a:p>
            <a:pPr defTabSz="931774">
              <a:defRPr/>
            </a:pPr>
            <a:endParaRPr lang="en-US" b="0" i="0" baseline="0" dirty="0" smtClean="0"/>
          </a:p>
          <a:p>
            <a:r>
              <a:rPr lang="en-US" b="0" i="0" baseline="0" dirty="0" smtClean="0"/>
              <a:t>Adjective clauses can be characterized as being either </a:t>
            </a:r>
            <a:r>
              <a:rPr lang="en-US" b="0" i="0" u="sng" baseline="0" dirty="0" smtClean="0"/>
              <a:t>restrictive</a:t>
            </a:r>
            <a:r>
              <a:rPr lang="en-US" b="0" i="0" baseline="0" dirty="0" smtClean="0"/>
              <a:t> or </a:t>
            </a:r>
            <a:r>
              <a:rPr lang="en-US" b="0" i="0" u="sng" baseline="0" dirty="0" smtClean="0"/>
              <a:t>nonrestrictive</a:t>
            </a:r>
            <a:r>
              <a:rPr lang="en-US" b="0" i="0" baseline="0" dirty="0" smtClean="0"/>
              <a:t>. </a:t>
            </a:r>
          </a:p>
          <a:p>
            <a:r>
              <a:rPr lang="en-US" b="0" i="0" baseline="0" dirty="0" smtClean="0"/>
              <a:t> </a:t>
            </a:r>
          </a:p>
          <a:p>
            <a:r>
              <a:rPr lang="en-US" b="0" i="0" u="sng" baseline="0" dirty="0" smtClean="0"/>
              <a:t>Restrictive</a:t>
            </a:r>
            <a:r>
              <a:rPr lang="en-US" b="0" i="0" baseline="0" dirty="0" smtClean="0"/>
              <a:t> clauses provide further information about the noun phrases they are modifying, and this information serves to narrow down the reference and is necessary for clarification.  For example, </a:t>
            </a:r>
          </a:p>
          <a:p>
            <a:pPr marL="174708" indent="-174708">
              <a:buFont typeface="Arial" panose="020B0604020202020204" pitchFamily="34" charset="0"/>
              <a:buChar char="•"/>
            </a:pPr>
            <a:r>
              <a:rPr lang="en-US" b="0" i="1" baseline="0" dirty="0" smtClean="0"/>
              <a:t>The boy </a:t>
            </a:r>
            <a:r>
              <a:rPr lang="en-US" b="0" i="1" u="sng" baseline="0" dirty="0" smtClean="0"/>
              <a:t>who you called </a:t>
            </a:r>
            <a:r>
              <a:rPr lang="en-US" b="0" i="1" baseline="0" dirty="0" smtClean="0"/>
              <a:t>won’t speak to us.</a:t>
            </a:r>
            <a:r>
              <a:rPr lang="en-US" b="0" i="0" baseline="0" dirty="0" smtClean="0"/>
              <a:t>  </a:t>
            </a:r>
            <a:r>
              <a:rPr lang="en-US" b="0" i="1" baseline="0" dirty="0" smtClean="0"/>
              <a:t>who you called</a:t>
            </a:r>
            <a:r>
              <a:rPr lang="en-US" b="0" i="0" baseline="0" dirty="0" smtClean="0"/>
              <a:t>  modifies the noun phrase </a:t>
            </a:r>
            <a:r>
              <a:rPr lang="en-US" b="0" i="1" baseline="0" dirty="0" smtClean="0"/>
              <a:t>the boy</a:t>
            </a:r>
            <a:r>
              <a:rPr lang="en-US" b="0" i="0" baseline="0" dirty="0" smtClean="0"/>
              <a:t> and helps you understand which, of all the boys in the world, is the one who won’t speak to us.</a:t>
            </a:r>
            <a:endParaRPr lang="en-US" b="0" i="1" baseline="0" dirty="0" smtClean="0"/>
          </a:p>
          <a:p>
            <a:endParaRPr lang="en-US" b="0" i="0" u="sng" dirty="0" smtClean="0"/>
          </a:p>
          <a:p>
            <a:r>
              <a:rPr lang="en-US" b="0" i="0" u="sng" dirty="0" smtClean="0"/>
              <a:t>Nonrestrictive</a:t>
            </a:r>
            <a:r>
              <a:rPr lang="en-US" b="0" i="0" u="none" baseline="0" dirty="0" smtClean="0"/>
              <a:t> clauses provide additional information about a particular referent, but this information is not necessary for recognizing the referent.  In other words, nonrestrictive clauses can be omitted without changing the meaning of the independent clause.</a:t>
            </a:r>
          </a:p>
          <a:p>
            <a:pPr marL="174708" indent="-174708">
              <a:buFont typeface="Arial" panose="020B0604020202020204" pitchFamily="34" charset="0"/>
              <a:buChar char="•"/>
            </a:pPr>
            <a:r>
              <a:rPr lang="en-US" b="0" i="1" u="none" dirty="0" smtClean="0"/>
              <a:t>Johnny called the lady, </a:t>
            </a:r>
            <a:r>
              <a:rPr lang="en-US" b="0" i="1" u="sng" dirty="0" smtClean="0"/>
              <a:t>who invited him to dinner</a:t>
            </a:r>
            <a:r>
              <a:rPr lang="en-US" b="0" i="1" u="none" dirty="0" smtClean="0"/>
              <a:t>.</a:t>
            </a:r>
            <a:r>
              <a:rPr lang="en-US" b="0" i="0" u="none" dirty="0" smtClean="0"/>
              <a:t>  (nonrestrictive adjective clause) as opposed to . . .</a:t>
            </a:r>
          </a:p>
          <a:p>
            <a:pPr marL="174708" indent="-174708">
              <a:buFont typeface="Arial" panose="020B0604020202020204" pitchFamily="34" charset="0"/>
              <a:buChar char="•"/>
            </a:pPr>
            <a:r>
              <a:rPr lang="en-US" b="0" i="1" u="none" dirty="0" smtClean="0"/>
              <a:t>Johnny</a:t>
            </a:r>
            <a:r>
              <a:rPr lang="en-US" b="0" i="1" u="none" baseline="0" dirty="0" smtClean="0"/>
              <a:t> called the lady </a:t>
            </a:r>
            <a:r>
              <a:rPr lang="en-US" b="0" i="1" u="sng" baseline="0" dirty="0" smtClean="0"/>
              <a:t>who had invited him to dinner</a:t>
            </a:r>
            <a:r>
              <a:rPr lang="en-US" b="0" i="1" u="none" baseline="0" dirty="0" smtClean="0"/>
              <a:t>.</a:t>
            </a:r>
            <a:r>
              <a:rPr lang="en-US" b="0" i="0" u="none" baseline="0" dirty="0" smtClean="0"/>
              <a:t>  (restrictive adjective clause)</a:t>
            </a:r>
          </a:p>
        </p:txBody>
      </p:sp>
    </p:spTree>
    <p:extLst>
      <p:ext uri="{BB962C8B-B14F-4D97-AF65-F5344CB8AC3E}">
        <p14:creationId xmlns:p14="http://schemas.microsoft.com/office/powerpoint/2010/main" val="338934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effectLst>
                  <a:outerShdw blurRad="38100" dist="38100" dir="2700000" algn="tl">
                    <a:srgbClr val="000000">
                      <a:alpha val="43137"/>
                    </a:srgbClr>
                  </a:outerShdw>
                </a:effectLst>
              </a:rPr>
              <a:t>BONE UP!!</a:t>
            </a:r>
            <a:r>
              <a:rPr lang="en-US" dirty="0" smtClean="0">
                <a:effectLst>
                  <a:outerShdw blurRad="38100" dist="38100" dir="2700000" algn="tl">
                    <a:srgbClr val="000000">
                      <a:alpha val="43137"/>
                    </a:srgbClr>
                  </a:outerShdw>
                </a:effectLst>
              </a:rPr>
              <a:t>”</a:t>
            </a:r>
            <a:r>
              <a:rPr lang="en-US" dirty="0" smtClean="0"/>
              <a:t> she said, and I </a:t>
            </a:r>
            <a:r>
              <a:rPr lang="en-US" dirty="0" err="1" smtClean="0"/>
              <a:t>kinda</a:t>
            </a:r>
            <a:r>
              <a:rPr lang="en-US" dirty="0" smtClean="0"/>
              <a:t> felt like she stared us all down.  [Glare]</a:t>
            </a:r>
            <a:r>
              <a:rPr lang="en-US" dirty="0" smtClean="0">
                <a:effectLst>
                  <a:outerShdw blurRad="38100" dist="38100" dir="2700000" algn="tl">
                    <a:srgbClr val="000000">
                      <a:alpha val="43137"/>
                    </a:srgbClr>
                  </a:outerShdw>
                </a:effectLst>
              </a:rPr>
              <a:t>  </a:t>
            </a:r>
          </a:p>
          <a:p>
            <a:endParaRPr lang="en-US" sz="1100" b="1" u="sng" dirty="0"/>
          </a:p>
          <a:p>
            <a:r>
              <a:rPr lang="en-US" b="1" dirty="0" smtClean="0"/>
              <a:t>Here is where my attention got side-tracked.  </a:t>
            </a:r>
          </a:p>
          <a:p>
            <a:endParaRPr lang="en-US" dirty="0" smtClean="0"/>
          </a:p>
          <a:p>
            <a:r>
              <a:rPr lang="en-US" b="1" dirty="0" smtClean="0"/>
              <a:t>BONE UP!?!  GRAMMAR BOOTCAMP!?!  What did she mean?  That particular writing</a:t>
            </a:r>
            <a:r>
              <a:rPr lang="en-US" b="1" baseline="0" dirty="0" smtClean="0"/>
              <a:t> </a:t>
            </a:r>
            <a:r>
              <a:rPr lang="en-US" b="1" dirty="0" smtClean="0"/>
              <a:t>standard certainly involves rigorous content and many language processes we could address.  SCOPE AND SEQUENCE, GRADING RUBRICS I understand in reference to scaffolding, but why is she saying “bone up” on grammar? </a:t>
            </a:r>
            <a:endParaRPr lang="en-US" dirty="0"/>
          </a:p>
        </p:txBody>
      </p:sp>
    </p:spTree>
    <p:extLst>
      <p:ext uri="{BB962C8B-B14F-4D97-AF65-F5344CB8AC3E}">
        <p14:creationId xmlns:p14="http://schemas.microsoft.com/office/powerpoint/2010/main" val="30880186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baseline="0" dirty="0" smtClean="0"/>
              <a:t>Adverb clauses serve an adverbial function in that they provide information about time, place, manner, condition, and reason.  In other words, adverb clauses answer questions about when, where, how, and why and begin with a subordinating conjunction.</a:t>
            </a:r>
          </a:p>
          <a:p>
            <a:endParaRPr lang="en-US" b="0" i="0" u="none" baseline="0" dirty="0" smtClean="0"/>
          </a:p>
          <a:p>
            <a:r>
              <a:rPr lang="en-US" b="0" i="0" u="none" baseline="0" dirty="0" smtClean="0"/>
              <a:t>Adverb clauses that answer </a:t>
            </a:r>
            <a:r>
              <a:rPr lang="en-US" b="0" i="1" u="none" baseline="0" dirty="0" smtClean="0"/>
              <a:t>when</a:t>
            </a:r>
            <a:r>
              <a:rPr lang="en-US" b="0" i="0" u="none" baseline="0" dirty="0" smtClean="0"/>
              <a:t> questions often begin with subordinating conjunctions like </a:t>
            </a:r>
            <a:r>
              <a:rPr lang="en-US" b="0" i="1" u="none" baseline="0" dirty="0" smtClean="0"/>
              <a:t>after, before, since, when, </a:t>
            </a:r>
            <a:r>
              <a:rPr lang="en-US" b="0" i="0" u="none" baseline="0" dirty="0" smtClean="0"/>
              <a:t>and </a:t>
            </a:r>
            <a:r>
              <a:rPr lang="en-US" b="0" i="1" u="none" baseline="0" dirty="0" smtClean="0"/>
              <a:t>while</a:t>
            </a:r>
            <a:r>
              <a:rPr lang="en-US" b="0" i="0" u="none" baseline="0" dirty="0" smtClean="0"/>
              <a:t>.  </a:t>
            </a:r>
          </a:p>
          <a:p>
            <a:r>
              <a:rPr lang="en-US" b="0" i="0" u="none" baseline="0" dirty="0" smtClean="0"/>
              <a:t>Adverb clauses that answer </a:t>
            </a:r>
            <a:r>
              <a:rPr lang="en-US" b="0" i="1" u="none" baseline="0" dirty="0" smtClean="0"/>
              <a:t>where</a:t>
            </a:r>
            <a:r>
              <a:rPr lang="en-US" b="0" i="0" u="none" baseline="0" dirty="0" smtClean="0"/>
              <a:t> questions often begin with subordinating conjunctions </a:t>
            </a:r>
            <a:r>
              <a:rPr lang="en-US" b="0" i="1" u="none" baseline="0" dirty="0" smtClean="0"/>
              <a:t>where</a:t>
            </a:r>
            <a:r>
              <a:rPr lang="en-US" b="0" i="0" u="none" baseline="0" dirty="0" smtClean="0"/>
              <a:t> or </a:t>
            </a:r>
            <a:r>
              <a:rPr lang="en-US" b="0" i="1" u="none" baseline="0" dirty="0" smtClean="0"/>
              <a:t>wherever</a:t>
            </a:r>
            <a:r>
              <a:rPr lang="en-US" b="0" i="0" u="none" baseline="0" dirty="0" smtClean="0"/>
              <a:t>.</a:t>
            </a:r>
          </a:p>
          <a:p>
            <a:r>
              <a:rPr lang="en-US" b="0" i="0" u="none" baseline="0" dirty="0" smtClean="0"/>
              <a:t>Adverb clauses that answer </a:t>
            </a:r>
            <a:r>
              <a:rPr lang="en-US" b="0" i="1" u="none" baseline="0" dirty="0" smtClean="0"/>
              <a:t>how</a:t>
            </a:r>
            <a:r>
              <a:rPr lang="en-US" b="0" i="0" u="none" baseline="0" dirty="0" smtClean="0"/>
              <a:t> questions often begin with subordinating conjunction </a:t>
            </a:r>
            <a:r>
              <a:rPr lang="en-US" b="0" i="1" u="none" baseline="0" dirty="0" smtClean="0"/>
              <a:t>if</a:t>
            </a:r>
            <a:r>
              <a:rPr lang="en-US" b="0" i="0" u="none" baseline="0" dirty="0" smtClean="0"/>
              <a:t>.</a:t>
            </a:r>
          </a:p>
          <a:p>
            <a:r>
              <a:rPr lang="en-US" b="0" i="0" u="none" baseline="0" dirty="0" smtClean="0"/>
              <a:t>Adverb clauses that answer </a:t>
            </a:r>
            <a:r>
              <a:rPr lang="en-US" b="0" i="1" u="none" baseline="0" dirty="0" smtClean="0"/>
              <a:t>why</a:t>
            </a:r>
            <a:r>
              <a:rPr lang="en-US" b="0" i="0" u="none" baseline="0" dirty="0" smtClean="0"/>
              <a:t> questions often begin with subordinating conjunctions </a:t>
            </a:r>
            <a:r>
              <a:rPr lang="en-US" b="0" i="1" u="none" baseline="0" dirty="0" smtClean="0"/>
              <a:t>because</a:t>
            </a:r>
            <a:r>
              <a:rPr lang="en-US" b="0" i="0" u="none" baseline="0" dirty="0" smtClean="0"/>
              <a:t> or </a:t>
            </a:r>
            <a:r>
              <a:rPr lang="en-US" b="0" i="1" u="none" baseline="0" dirty="0" smtClean="0"/>
              <a:t>so that</a:t>
            </a:r>
            <a:r>
              <a:rPr lang="en-US" b="0" i="0" u="none" baseline="0" dirty="0" smtClean="0"/>
              <a:t>.</a:t>
            </a:r>
          </a:p>
        </p:txBody>
      </p:sp>
    </p:spTree>
    <p:extLst>
      <p:ext uri="{BB962C8B-B14F-4D97-AF65-F5344CB8AC3E}">
        <p14:creationId xmlns:p14="http://schemas.microsoft.com/office/powerpoint/2010/main" val="33893474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baseline="0" dirty="0" smtClean="0"/>
              <a:t>Comparative clauses are a type of dependent (subordinate) clause that serves to compare the information in the dependent clause with information presented in the independent clause.  Comparative clauses </a:t>
            </a:r>
            <a:r>
              <a:rPr lang="en-US" b="0" i="0" u="none" cap="all" dirty="0" smtClean="0"/>
              <a:t>always</a:t>
            </a:r>
            <a:r>
              <a:rPr lang="en-US" b="0" i="0" u="none" baseline="0" dirty="0" smtClean="0"/>
              <a:t> begin with the words </a:t>
            </a:r>
            <a:r>
              <a:rPr lang="en-US" b="0" i="1" u="none" baseline="0" dirty="0" smtClean="0"/>
              <a:t>than</a:t>
            </a:r>
            <a:r>
              <a:rPr lang="en-US" b="0" i="0" u="none" baseline="0" dirty="0" smtClean="0"/>
              <a:t> or </a:t>
            </a:r>
            <a:r>
              <a:rPr lang="en-US" b="0" i="1" u="none" baseline="0" dirty="0" smtClean="0"/>
              <a:t>as</a:t>
            </a:r>
            <a:r>
              <a:rPr lang="en-US" b="0" i="0" u="none" baseline="0" dirty="0" smtClean="0"/>
              <a:t>.</a:t>
            </a:r>
          </a:p>
          <a:p>
            <a:pPr marL="174708" indent="-174708">
              <a:buFont typeface="Arial" panose="020B0604020202020204" pitchFamily="34" charset="0"/>
              <a:buChar char="•"/>
            </a:pPr>
            <a:r>
              <a:rPr lang="en-US" b="0" i="1" u="none" baseline="0" dirty="0" smtClean="0"/>
              <a:t>John has more experience </a:t>
            </a:r>
            <a:r>
              <a:rPr lang="en-US" b="0" i="1" u="sng" baseline="0" dirty="0" smtClean="0"/>
              <a:t>than Rick has</a:t>
            </a:r>
            <a:r>
              <a:rPr lang="en-US" b="0" i="1" u="none" baseline="0" dirty="0" smtClean="0"/>
              <a:t>.</a:t>
            </a:r>
          </a:p>
          <a:p>
            <a:pPr marL="174708" indent="-174708">
              <a:buFont typeface="Arial" panose="020B0604020202020204" pitchFamily="34" charset="0"/>
              <a:buChar char="•"/>
            </a:pPr>
            <a:r>
              <a:rPr lang="en-US" b="0" i="1" u="none" baseline="0" dirty="0" smtClean="0"/>
              <a:t>They bought as many Beanie Babies </a:t>
            </a:r>
            <a:r>
              <a:rPr lang="en-US" b="0" i="1" u="sng" baseline="0" dirty="0" smtClean="0"/>
              <a:t>as they could afford</a:t>
            </a:r>
            <a:r>
              <a:rPr lang="en-US" b="0" i="1" u="none" baseline="0" dirty="0" smtClean="0"/>
              <a:t>.</a:t>
            </a:r>
          </a:p>
        </p:txBody>
      </p:sp>
    </p:spTree>
    <p:extLst>
      <p:ext uri="{BB962C8B-B14F-4D97-AF65-F5344CB8AC3E}">
        <p14:creationId xmlns:p14="http://schemas.microsoft.com/office/powerpoint/2010/main" val="33893474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557683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54242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450266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7972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perspective that syntactic structures can be viewed along a continuum, or hierarchy, sentences would be viewed as the most complex structural unit.  Certainly we combine them into larger segments, such as paragraphs, narratives, stories, conversations and so on, but analysis of such large segments is less about syntax and more about discourse.  That’s NOT what we’ll be reviewing here.  The authors suggest </a:t>
            </a:r>
            <a:r>
              <a:rPr lang="en-US" dirty="0" err="1"/>
              <a:t>Naremore</a:t>
            </a:r>
            <a:r>
              <a:rPr lang="en-US" dirty="0"/>
              <a:t>, </a:t>
            </a:r>
            <a:r>
              <a:rPr lang="en-US" dirty="0" err="1"/>
              <a:t>Densmore</a:t>
            </a:r>
            <a:r>
              <a:rPr lang="en-US" dirty="0"/>
              <a:t>, and Harman’s (1995) text, </a:t>
            </a:r>
            <a:r>
              <a:rPr lang="en-US" i="1" dirty="0"/>
              <a:t>Language Intervention with School-Aged Children:  Conversation, Narrative, and Text</a:t>
            </a:r>
            <a:r>
              <a:rPr lang="en-US" dirty="0"/>
              <a:t>,  if you are interested in reviewing discourse analysis.  </a:t>
            </a:r>
          </a:p>
          <a:p>
            <a:endParaRPr lang="en-US" dirty="0"/>
          </a:p>
          <a:p>
            <a:r>
              <a:rPr lang="en-US" dirty="0"/>
              <a:t>A sentence is defined as [slide].  Key elements in this definition include:  Sentences must . . </a:t>
            </a:r>
          </a:p>
          <a:p>
            <a:r>
              <a:rPr lang="en-US" dirty="0"/>
              <a:t>1) include at least one independent clause, 2) present a complete thought, and 3) be grammatically acceptable.</a:t>
            </a:r>
          </a:p>
          <a:p>
            <a:endParaRPr lang="en-US" dirty="0"/>
          </a:p>
          <a:p>
            <a:r>
              <a:rPr lang="en-US" dirty="0"/>
              <a:t>With that in mind, would </a:t>
            </a:r>
            <a:r>
              <a:rPr lang="en-US" i="1" dirty="0"/>
              <a:t>Come in</a:t>
            </a:r>
            <a:r>
              <a:rPr lang="en-US" dirty="0"/>
              <a:t> be classified as a sentence?  Yes.</a:t>
            </a:r>
          </a:p>
          <a:p>
            <a:pPr marL="232943" indent="-232943">
              <a:buFont typeface="+mj-lt"/>
              <a:buAutoNum type="arabicPeriod"/>
            </a:pPr>
            <a:r>
              <a:rPr lang="en-US" dirty="0"/>
              <a:t>It consists of an independent clause:  a covert or </a:t>
            </a:r>
            <a:r>
              <a:rPr lang="en-US" i="1" dirty="0"/>
              <a:t>you</a:t>
            </a:r>
            <a:r>
              <a:rPr lang="en-US" dirty="0"/>
              <a:t>-understood subject, and the predicate </a:t>
            </a:r>
            <a:r>
              <a:rPr lang="en-US" i="1" dirty="0"/>
              <a:t>come in.</a:t>
            </a:r>
            <a:endParaRPr lang="en-US" dirty="0"/>
          </a:p>
          <a:p>
            <a:pPr marL="232943" indent="-232943">
              <a:buFont typeface="+mj-lt"/>
              <a:buAutoNum type="arabicPeriod"/>
            </a:pPr>
            <a:r>
              <a:rPr lang="en-US" dirty="0"/>
              <a:t>It appears to present a complete thought.</a:t>
            </a:r>
          </a:p>
          <a:p>
            <a:pPr marL="232943" indent="-232943">
              <a:buFont typeface="+mj-lt"/>
              <a:buAutoNum type="arabicPeriod"/>
            </a:pPr>
            <a:r>
              <a:rPr lang="en-US" dirty="0"/>
              <a:t>It seems to be grammatically acceptable.</a:t>
            </a:r>
          </a:p>
          <a:p>
            <a:endParaRPr lang="en-US" dirty="0"/>
          </a:p>
          <a:p>
            <a:r>
              <a:rPr lang="en-US" dirty="0"/>
              <a:t>How about </a:t>
            </a:r>
            <a:r>
              <a:rPr lang="en-US" i="1" dirty="0"/>
              <a:t>Oh my!</a:t>
            </a:r>
            <a:r>
              <a:rPr lang="en-US" dirty="0"/>
              <a:t>  or </a:t>
            </a:r>
            <a:r>
              <a:rPr lang="en-US" i="1" dirty="0"/>
              <a:t>Really?</a:t>
            </a:r>
            <a:r>
              <a:rPr lang="en-US" dirty="0"/>
              <a:t>  Would these be classified as sentences?  No, (although the capital letter at the beginning and the punctuation at the end make is look like one.)  Neither structure contains one or more independent clauses.  It could be argued that they present complete thoughts.  One could even assert that they are grammatically acceptable (just not as sentences).  It could not, however, be asserted that either contains a subject, and clearly neither contains a predicate.  So they cannot be considered sentences.  In fact, it is not really clear how to structurally define </a:t>
            </a:r>
            <a:r>
              <a:rPr lang="en-US" i="1" dirty="0"/>
              <a:t>Oh my!</a:t>
            </a:r>
            <a:r>
              <a:rPr lang="en-US" dirty="0"/>
              <a:t>  or  </a:t>
            </a:r>
            <a:r>
              <a:rPr lang="en-US" i="1" dirty="0"/>
              <a:t>Really?</a:t>
            </a:r>
            <a:r>
              <a:rPr lang="en-US" dirty="0"/>
              <a:t>  although the function of each would be referred to as </a:t>
            </a:r>
            <a:r>
              <a:rPr lang="en-US" u="sng" dirty="0"/>
              <a:t>exclamatory</a:t>
            </a:r>
            <a:r>
              <a:rPr lang="en-US" dirty="0"/>
              <a:t>.</a:t>
            </a:r>
          </a:p>
          <a:p>
            <a:endParaRPr lang="en-US" dirty="0"/>
          </a:p>
          <a:p>
            <a:r>
              <a:rPr lang="en-US" dirty="0"/>
              <a:t>[Refer </a:t>
            </a:r>
            <a:r>
              <a:rPr lang="en-US" dirty="0"/>
              <a:t>to </a:t>
            </a:r>
            <a:r>
              <a:rPr lang="en-US" dirty="0"/>
              <a:t>chart in handout </a:t>
            </a:r>
            <a:r>
              <a:rPr lang="en-US" dirty="0"/>
              <a:t>“Classification of Sentences</a:t>
            </a:r>
            <a:r>
              <a:rPr lang="en-US" dirty="0"/>
              <a:t>.”]</a:t>
            </a:r>
          </a:p>
          <a:p>
            <a:endParaRPr lang="en-US" dirty="0"/>
          </a:p>
          <a:p>
            <a:r>
              <a:rPr lang="en-US" dirty="0"/>
              <a:t>Sentences come in many shapes and sizes.  Their complexity relates directly to the number of clauses each contains.  The classification of sentence complexity as a function of clause structure results in four primary types of sentences:  [slide].</a:t>
            </a:r>
          </a:p>
          <a:p>
            <a:endParaRPr lang="en-US" dirty="0"/>
          </a:p>
          <a:p>
            <a:r>
              <a:rPr lang="en-US" dirty="0"/>
              <a:t>Sentences may also be classified based on their overriding function.  This system frequently occurs in discussions of children’s acquisition of four sentence types:  [slide].</a:t>
            </a:r>
            <a:endParaRPr lang="en-US" dirty="0"/>
          </a:p>
        </p:txBody>
      </p:sp>
    </p:spTree>
    <p:extLst>
      <p:ext uri="{BB962C8B-B14F-4D97-AF65-F5344CB8AC3E}">
        <p14:creationId xmlns:p14="http://schemas.microsoft.com/office/powerpoint/2010/main" val="31180307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205576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 .</a:t>
            </a:r>
          </a:p>
          <a:p>
            <a:endParaRPr lang="en-US" dirty="0"/>
          </a:p>
          <a:p>
            <a:r>
              <a:rPr lang="en-US" dirty="0"/>
              <a:t>In the midst of this session</a:t>
            </a:r>
            <a:r>
              <a:rPr lang="en-US" dirty="0" smtClean="0"/>
              <a:t>, I reread this Writing standard with an eye specifically for grammar, thinking “Ok.  This is similar to the Speaking and Listening standards, specially Standard 4 (report, sequence, describe clearly) or maybe Standard 6 (which refers to specific Language Standards).  </a:t>
            </a:r>
          </a:p>
          <a:p>
            <a:endParaRPr lang="en-US" dirty="0"/>
          </a:p>
          <a:p>
            <a:r>
              <a:rPr lang="en-US" dirty="0" smtClean="0"/>
              <a:t>How is the syntax </a:t>
            </a:r>
            <a:r>
              <a:rPr lang="en-US" dirty="0"/>
              <a:t>necessary for </a:t>
            </a:r>
            <a:r>
              <a:rPr lang="en-US" dirty="0" smtClean="0"/>
              <a:t>writing so different from what we already work on . . . that she tells us to “bone up” on grammar?  </a:t>
            </a:r>
          </a:p>
          <a:p>
            <a:endParaRPr lang="en-US" dirty="0" smtClean="0"/>
          </a:p>
          <a:p>
            <a:r>
              <a:rPr lang="en-US" dirty="0" smtClean="0"/>
              <a:t>And </a:t>
            </a:r>
            <a:r>
              <a:rPr lang="en-US" dirty="0"/>
              <a:t>then (duh!!)  it occurs to me . . </a:t>
            </a:r>
            <a:r>
              <a:rPr lang="en-US" dirty="0" smtClean="0"/>
              <a:t>. Writing </a:t>
            </a:r>
            <a:r>
              <a:rPr lang="en-US" dirty="0"/>
              <a:t>requires knowledge and use of “literate language” more so than Speaking does, especially after age </a:t>
            </a:r>
            <a:r>
              <a:rPr lang="en-US" dirty="0" smtClean="0"/>
              <a:t>10, which is grades 4+.</a:t>
            </a:r>
            <a:endParaRPr lang="en-US" dirty="0"/>
          </a:p>
          <a:p>
            <a:endParaRPr lang="en-US" dirty="0"/>
          </a:p>
          <a:p>
            <a:r>
              <a:rPr lang="en-US" dirty="0" smtClean="0"/>
              <a:t>So I look </a:t>
            </a:r>
            <a:r>
              <a:rPr lang="en-US" dirty="0"/>
              <a:t>up the ELA standards for </a:t>
            </a:r>
            <a:r>
              <a:rPr lang="en-US" dirty="0" smtClean="0"/>
              <a:t>5</a:t>
            </a:r>
            <a:r>
              <a:rPr lang="en-US" baseline="30000" dirty="0" smtClean="0"/>
              <a:t>th</a:t>
            </a:r>
            <a:r>
              <a:rPr lang="en-US" dirty="0" smtClean="0"/>
              <a:t> </a:t>
            </a:r>
            <a:r>
              <a:rPr lang="en-US" dirty="0"/>
              <a:t>grade language, rather than 5</a:t>
            </a:r>
            <a:r>
              <a:rPr lang="en-US" baseline="30000" dirty="0"/>
              <a:t>th</a:t>
            </a:r>
            <a:r>
              <a:rPr lang="en-US" dirty="0"/>
              <a:t> grade writing, </a:t>
            </a:r>
            <a:r>
              <a:rPr lang="en-US" dirty="0" smtClean="0"/>
              <a:t>and I begin to understand what she means by “bone up.”</a:t>
            </a:r>
            <a:endParaRPr lang="en-US" dirty="0"/>
          </a:p>
          <a:p>
            <a:r>
              <a:rPr lang="en-US" dirty="0" smtClean="0"/>
              <a:t> </a:t>
            </a:r>
            <a:endParaRPr lang="en-US" dirty="0"/>
          </a:p>
          <a:p>
            <a:r>
              <a:rPr lang="en-US" dirty="0" smtClean="0"/>
              <a:t>Because when </a:t>
            </a:r>
            <a:r>
              <a:rPr lang="en-US" dirty="0"/>
              <a:t>I looked at those </a:t>
            </a:r>
            <a:r>
              <a:rPr lang="en-US" dirty="0" smtClean="0"/>
              <a:t>5</a:t>
            </a:r>
            <a:r>
              <a:rPr lang="en-US" baseline="30000" dirty="0" smtClean="0"/>
              <a:t>th</a:t>
            </a:r>
            <a:r>
              <a:rPr lang="en-US" dirty="0" smtClean="0"/>
              <a:t> </a:t>
            </a:r>
            <a:r>
              <a:rPr lang="en-US" dirty="0"/>
              <a:t>grade language standards, even going back through </a:t>
            </a:r>
            <a:r>
              <a:rPr lang="en-US" dirty="0" smtClean="0"/>
              <a:t>4</a:t>
            </a:r>
            <a:r>
              <a:rPr lang="en-US" baseline="30000" dirty="0" smtClean="0"/>
              <a:t>th</a:t>
            </a:r>
            <a:r>
              <a:rPr lang="en-US" dirty="0" smtClean="0"/>
              <a:t> and 3</a:t>
            </a:r>
            <a:r>
              <a:rPr lang="en-US" baseline="30000" dirty="0" smtClean="0"/>
              <a:t>rd</a:t>
            </a:r>
            <a:r>
              <a:rPr lang="en-US" dirty="0"/>
              <a:t>, then 2</a:t>
            </a:r>
            <a:r>
              <a:rPr lang="en-US" baseline="30000" dirty="0"/>
              <a:t>nd</a:t>
            </a:r>
            <a:r>
              <a:rPr lang="en-US" dirty="0"/>
              <a:t> and 1</a:t>
            </a:r>
            <a:r>
              <a:rPr lang="en-US" baseline="30000" dirty="0"/>
              <a:t>st</a:t>
            </a:r>
            <a:r>
              <a:rPr lang="en-US" dirty="0"/>
              <a:t> grades, I realized just how much I had forgotten about the specifics of </a:t>
            </a:r>
            <a:r>
              <a:rPr lang="en-US" dirty="0" smtClean="0"/>
              <a:t>grammar:  </a:t>
            </a:r>
            <a:r>
              <a:rPr lang="en-US" dirty="0"/>
              <a:t>relative pronouns</a:t>
            </a:r>
            <a:r>
              <a:rPr lang="en-US" dirty="0" smtClean="0"/>
              <a:t>, predicates, </a:t>
            </a:r>
            <a:r>
              <a:rPr lang="en-US" dirty="0"/>
              <a:t>progressive verb tenses, </a:t>
            </a:r>
            <a:r>
              <a:rPr lang="en-US" dirty="0" smtClean="0"/>
              <a:t>dependent clauses, modal auxiliaries, </a:t>
            </a:r>
            <a:r>
              <a:rPr lang="en-US" dirty="0"/>
              <a:t>subordinating conjunctions, irregular past tense, </a:t>
            </a:r>
            <a:r>
              <a:rPr lang="en-US" dirty="0" smtClean="0"/>
              <a:t>infinitives, determiners, demonstratives, gerunds and on and on.  </a:t>
            </a:r>
          </a:p>
          <a:p>
            <a:endParaRPr lang="en-US" dirty="0"/>
          </a:p>
          <a:p>
            <a:r>
              <a:rPr lang="en-US" dirty="0" smtClean="0"/>
              <a:t>All those very specific syntactic forms and functions that comprise “literate language.”</a:t>
            </a:r>
          </a:p>
          <a:p>
            <a:endParaRPr lang="en-US" dirty="0"/>
          </a:p>
          <a:p>
            <a:r>
              <a:rPr lang="en-US" dirty="0" smtClean="0"/>
              <a:t>Now . . . I loved English is high school.  Loved to diagram sentences. </a:t>
            </a:r>
            <a:r>
              <a:rPr lang="en-US" dirty="0"/>
              <a:t> </a:t>
            </a:r>
            <a:r>
              <a:rPr lang="en-US" dirty="0" smtClean="0"/>
              <a:t>But I realized I had forgotten much more than I remembered.  Sure, I can tell if your grammar is wrong, but I didn’t know the vocabulary anymore to describe it.</a:t>
            </a:r>
            <a:endParaRPr lang="en-US" dirty="0"/>
          </a:p>
        </p:txBody>
      </p:sp>
    </p:spTree>
    <p:extLst>
      <p:ext uri="{BB962C8B-B14F-4D97-AF65-F5344CB8AC3E}">
        <p14:creationId xmlns:p14="http://schemas.microsoft.com/office/powerpoint/2010/main" val="30880186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4" y="2556510"/>
            <a:ext cx="6387253" cy="6430010"/>
          </a:xfrm>
        </p:spPr>
        <p:txBody>
          <a:bodyPr/>
          <a:lstStyle/>
          <a:p>
            <a:pPr defTabSz="931774">
              <a:defRPr/>
            </a:pPr>
            <a:r>
              <a:rPr lang="en-US" dirty="0" smtClean="0"/>
              <a:t>Well… I’m hoping</a:t>
            </a:r>
            <a:r>
              <a:rPr lang="en-US" baseline="0" dirty="0" smtClean="0"/>
              <a:t> you feel like this……</a:t>
            </a:r>
            <a:endParaRPr lang="en-US" dirty="0" smtClean="0"/>
          </a:p>
          <a:p>
            <a:endParaRPr lang="en-US" dirty="0"/>
          </a:p>
        </p:txBody>
      </p:sp>
    </p:spTree>
    <p:extLst>
      <p:ext uri="{BB962C8B-B14F-4D97-AF65-F5344CB8AC3E}">
        <p14:creationId xmlns:p14="http://schemas.microsoft.com/office/powerpoint/2010/main" val="44859716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realize</a:t>
            </a:r>
            <a:r>
              <a:rPr lang="en-US" baseline="0" dirty="0" smtClean="0"/>
              <a:t> you probably feel like this.</a:t>
            </a:r>
          </a:p>
          <a:p>
            <a:endParaRPr lang="en-US" baseline="0" dirty="0" smtClean="0"/>
          </a:p>
        </p:txBody>
      </p:sp>
    </p:spTree>
    <p:extLst>
      <p:ext uri="{BB962C8B-B14F-4D97-AF65-F5344CB8AC3E}">
        <p14:creationId xmlns:p14="http://schemas.microsoft.com/office/powerpoint/2010/main" val="41836487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Either way, I hope you’re leaving with a more practical understanding of syntax </a:t>
            </a:r>
            <a:r>
              <a:rPr lang="en-US" u="sng" baseline="0" dirty="0" smtClean="0"/>
              <a:t>than that with which you arrived</a:t>
            </a:r>
            <a:r>
              <a:rPr lang="en-US" baseline="0" dirty="0" smtClean="0"/>
              <a:t>.  </a:t>
            </a:r>
          </a:p>
          <a:p>
            <a:pPr defTabSz="931774">
              <a:defRPr/>
            </a:pPr>
            <a:endParaRPr lang="en-US" baseline="0" dirty="0" smtClean="0"/>
          </a:p>
          <a:p>
            <a:pPr defTabSz="931774">
              <a:defRPr/>
            </a:pPr>
            <a:r>
              <a:rPr lang="en-US" baseline="0" dirty="0" smtClean="0"/>
              <a:t>You know how to contact me, and please do, anytime.</a:t>
            </a:r>
            <a:endParaRPr lang="en-US" dirty="0" smtClean="0"/>
          </a:p>
          <a:p>
            <a:endParaRPr lang="en-US" dirty="0"/>
          </a:p>
        </p:txBody>
      </p:sp>
    </p:spTree>
    <p:extLst>
      <p:ext uri="{BB962C8B-B14F-4D97-AF65-F5344CB8AC3E}">
        <p14:creationId xmlns:p14="http://schemas.microsoft.com/office/powerpoint/2010/main" val="1519071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felt like this guy.  And DR </a:t>
            </a:r>
            <a:r>
              <a:rPr lang="en-US" dirty="0" err="1" smtClean="0"/>
              <a:t>Ehren</a:t>
            </a:r>
            <a:r>
              <a:rPr lang="en-US" dirty="0" smtClean="0"/>
              <a:t> is saying “Bone up!” like it’s a prerequisite to everything else that’s coming.  And the further into her session I got, the more I realized just how right she is.  </a:t>
            </a:r>
          </a:p>
          <a:p>
            <a:endParaRPr lang="en-US" dirty="0"/>
          </a:p>
          <a:p>
            <a:r>
              <a:rPr lang="en-US" dirty="0" smtClean="0"/>
              <a:t>[Notice I have respectfully returned to calling her DOCTOR </a:t>
            </a:r>
            <a:r>
              <a:rPr lang="en-US" dirty="0" err="1" smtClean="0"/>
              <a:t>Ehren</a:t>
            </a:r>
            <a:r>
              <a:rPr lang="en-US" dirty="0" smtClean="0"/>
              <a:t>.]</a:t>
            </a:r>
            <a:endParaRPr lang="en-US" dirty="0"/>
          </a:p>
          <a:p>
            <a:endParaRPr lang="en-US" dirty="0"/>
          </a:p>
          <a:p>
            <a:r>
              <a:rPr lang="en-US" dirty="0"/>
              <a:t>We’re the language experts.  We should be able to analyze, explain, and discuss the sophisticated particulars of grammar development and use, and apply that to our </a:t>
            </a:r>
            <a:r>
              <a:rPr lang="en-US" dirty="0" smtClean="0"/>
              <a:t>assessment, scaffolding </a:t>
            </a:r>
            <a:r>
              <a:rPr lang="en-US" dirty="0"/>
              <a:t>and goal-writing.  </a:t>
            </a:r>
            <a:endParaRPr lang="en-US" dirty="0" smtClean="0"/>
          </a:p>
          <a:p>
            <a:endParaRPr lang="en-US" dirty="0"/>
          </a:p>
          <a:p>
            <a:r>
              <a:rPr lang="en-US" dirty="0" smtClean="0">
                <a:effectLst>
                  <a:outerShdw blurRad="38100" dist="38100" dir="2700000" algn="tl">
                    <a:srgbClr val="000000">
                      <a:alpha val="43137"/>
                    </a:srgbClr>
                  </a:outerShdw>
                </a:effectLst>
              </a:rPr>
              <a:t>I </a:t>
            </a:r>
            <a:r>
              <a:rPr lang="en-US" dirty="0">
                <a:effectLst>
                  <a:outerShdw blurRad="38100" dist="38100" dir="2700000" algn="tl">
                    <a:srgbClr val="000000">
                      <a:alpha val="43137"/>
                    </a:srgbClr>
                  </a:outerShdw>
                </a:effectLst>
              </a:rPr>
              <a:t>didn’t think I could. . . and I wondered if </a:t>
            </a:r>
            <a:r>
              <a:rPr lang="en-US" dirty="0" smtClean="0">
                <a:effectLst>
                  <a:outerShdw blurRad="38100" dist="38100" dir="2700000" algn="tl">
                    <a:srgbClr val="000000">
                      <a:alpha val="43137"/>
                    </a:srgbClr>
                  </a:outerShdw>
                </a:effectLst>
              </a:rPr>
              <a:t>YOU ALL </a:t>
            </a:r>
            <a:r>
              <a:rPr lang="en-US" dirty="0">
                <a:effectLst>
                  <a:outerShdw blurRad="38100" dist="38100" dir="2700000" algn="tl">
                    <a:srgbClr val="000000">
                      <a:alpha val="43137"/>
                    </a:srgbClr>
                  </a:outerShdw>
                </a:effectLst>
              </a:rPr>
              <a:t>could</a:t>
            </a:r>
            <a:r>
              <a:rPr lang="en-US" dirty="0" smtClean="0">
                <a:effectLst>
                  <a:outerShdw blurRad="38100" dist="38100" dir="2700000" algn="tl">
                    <a:srgbClr val="000000">
                      <a:alpha val="43137"/>
                    </a:srgbClr>
                  </a:outerShdw>
                </a:effectLst>
              </a:rPr>
              <a:t>.</a:t>
            </a:r>
          </a:p>
          <a:p>
            <a:endParaRPr lang="en-US" dirty="0"/>
          </a:p>
          <a:p>
            <a:r>
              <a:rPr lang="en-US" b="1" dirty="0" smtClean="0"/>
              <a:t>And this was only </a:t>
            </a:r>
            <a:r>
              <a:rPr lang="en-US" b="1" u="sng" dirty="0" smtClean="0"/>
              <a:t>the first</a:t>
            </a:r>
            <a:r>
              <a:rPr lang="en-US" b="1" dirty="0" smtClean="0"/>
              <a:t> of 5 things SLPs have to know and do to </a:t>
            </a:r>
            <a:r>
              <a:rPr lang="en-US" b="1" dirty="0"/>
              <a:t>scaffold in a way that contributes to </a:t>
            </a:r>
            <a:r>
              <a:rPr lang="en-US" b="1" dirty="0" smtClean="0"/>
              <a:t>rigor.</a:t>
            </a:r>
          </a:p>
          <a:p>
            <a:endParaRPr lang="en-US" b="1" dirty="0" smtClean="0"/>
          </a:p>
          <a:p>
            <a:endParaRPr lang="en-US" b="1" dirty="0"/>
          </a:p>
          <a:p>
            <a:r>
              <a:rPr lang="en-US" dirty="0" smtClean="0"/>
              <a:t>So I tucked the idea of a grammar </a:t>
            </a:r>
            <a:r>
              <a:rPr lang="en-US" dirty="0" err="1" smtClean="0"/>
              <a:t>bootcamp</a:t>
            </a:r>
            <a:r>
              <a:rPr lang="en-US" dirty="0" smtClean="0"/>
              <a:t> in my pocket and refocused my attention, which I will ask you to do for the moment, while I quickly finish giving you the remaining four things to complete the big picture.</a:t>
            </a:r>
          </a:p>
          <a:p>
            <a:endParaRPr lang="en-US" dirty="0"/>
          </a:p>
          <a:p>
            <a:r>
              <a:rPr lang="en-US" dirty="0" smtClean="0"/>
              <a:t>As I do, though, be thinking specifically about how syntax applies.</a:t>
            </a:r>
          </a:p>
          <a:p>
            <a:endParaRPr lang="en-US" dirty="0"/>
          </a:p>
          <a:p>
            <a:r>
              <a:rPr lang="en-US" dirty="0" smtClean="0"/>
              <a:t>The next thing SLPs have to know and do . . .</a:t>
            </a:r>
            <a:endParaRPr lang="en-US" dirty="0"/>
          </a:p>
          <a:p>
            <a:endParaRPr lang="en-US" dirty="0"/>
          </a:p>
          <a:p>
            <a:endParaRPr lang="en-US" dirty="0"/>
          </a:p>
        </p:txBody>
      </p:sp>
    </p:spTree>
    <p:extLst>
      <p:ext uri="{BB962C8B-B14F-4D97-AF65-F5344CB8AC3E}">
        <p14:creationId xmlns:p14="http://schemas.microsoft.com/office/powerpoint/2010/main" val="308801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 . . to be able to scaffold in a way that contributes to rigor?</a:t>
            </a:r>
          </a:p>
          <a:p>
            <a:endParaRPr lang="en-US" sz="1100" dirty="0"/>
          </a:p>
          <a:p>
            <a:pPr marL="232943" indent="-232943">
              <a:buAutoNum type="arabicPeriod" startAt="2"/>
            </a:pPr>
            <a:r>
              <a:rPr lang="en-US" sz="1100" b="1" dirty="0"/>
              <a:t>Know students’ achievement status.  </a:t>
            </a:r>
          </a:p>
          <a:p>
            <a:endParaRPr lang="en-US" sz="1100" b="1" dirty="0"/>
          </a:p>
          <a:p>
            <a:r>
              <a:rPr lang="en-US" sz="1100" b="1" dirty="0"/>
              <a:t>Apply </a:t>
            </a:r>
            <a:r>
              <a:rPr lang="en-US" sz="1100" b="1" dirty="0"/>
              <a:t>our “language lens” to . . </a:t>
            </a:r>
            <a:r>
              <a:rPr lang="en-US" sz="1100" b="1" dirty="0"/>
              <a:t>. [bullets]</a:t>
            </a:r>
            <a:endParaRPr lang="en-US" sz="1100" b="1" dirty="0"/>
          </a:p>
          <a:p>
            <a:endParaRPr lang="en-US" sz="400" b="1" dirty="0"/>
          </a:p>
          <a:p>
            <a:endParaRPr lang="en-US" sz="1100" dirty="0"/>
          </a:p>
          <a:p>
            <a:endParaRPr lang="en-US" sz="1100" dirty="0"/>
          </a:p>
          <a:p>
            <a:endParaRPr lang="en-US" sz="1100" b="1" dirty="0"/>
          </a:p>
          <a:p>
            <a:endParaRPr lang="en-US" sz="1100" dirty="0"/>
          </a:p>
          <a:p>
            <a:endParaRPr lang="en-US" sz="1100" dirty="0"/>
          </a:p>
        </p:txBody>
      </p:sp>
    </p:spTree>
    <p:extLst>
      <p:ext uri="{BB962C8B-B14F-4D97-AF65-F5344CB8AC3E}">
        <p14:creationId xmlns:p14="http://schemas.microsoft.com/office/powerpoint/2010/main" val="4029462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4" y="2556510"/>
            <a:ext cx="6387253" cy="6430010"/>
          </a:xfrm>
        </p:spPr>
        <p:txBody>
          <a:bodyPr/>
          <a:lstStyle/>
          <a:p>
            <a:r>
              <a:rPr lang="en-US" dirty="0" smtClean="0"/>
              <a:t>What do SLPs have to know and be able to do to scaffold in a way that contributes to rigor?</a:t>
            </a:r>
          </a:p>
          <a:p>
            <a:endParaRPr lang="en-US" dirty="0" smtClean="0"/>
          </a:p>
          <a:p>
            <a:pPr marL="232943" indent="-232943">
              <a:buAutoNum type="arabicPeriod" startAt="3"/>
            </a:pPr>
            <a:r>
              <a:rPr lang="en-US" b="1" dirty="0" smtClean="0"/>
              <a:t>Identify the language-related reasons … [read </a:t>
            </a:r>
            <a:r>
              <a:rPr lang="en-US" b="1" dirty="0"/>
              <a:t>slide]. </a:t>
            </a:r>
            <a:endParaRPr lang="en-US" b="1" dirty="0" smtClean="0"/>
          </a:p>
          <a:p>
            <a:endParaRPr lang="en-US" dirty="0" smtClean="0"/>
          </a:p>
          <a:p>
            <a:r>
              <a:rPr lang="en-US" dirty="0" smtClean="0"/>
              <a:t>[Discuss]  Example:  comparing and contrasting.</a:t>
            </a:r>
          </a:p>
          <a:p>
            <a:endParaRPr lang="en-US" dirty="0"/>
          </a:p>
          <a:p>
            <a:r>
              <a:rPr lang="en-US" dirty="0" smtClean="0"/>
              <a:t>Linguistic:  What linguistic knowledge and skills are needed?</a:t>
            </a:r>
          </a:p>
          <a:p>
            <a:r>
              <a:rPr lang="en-US" dirty="0" smtClean="0"/>
              <a:t>Metalinguistic:  What strategies are needed?</a:t>
            </a:r>
          </a:p>
          <a:p>
            <a:r>
              <a:rPr lang="en-US" dirty="0" smtClean="0"/>
              <a:t>Cognitive:  What cognitive knowledge and skills are needed?  Same/different.</a:t>
            </a:r>
          </a:p>
          <a:p>
            <a:r>
              <a:rPr lang="en-US" dirty="0" smtClean="0"/>
              <a:t>Metacognitive:  What strategies are needed?</a:t>
            </a:r>
          </a:p>
          <a:p>
            <a:endParaRPr lang="en-US" dirty="0" smtClean="0"/>
          </a:p>
          <a:p>
            <a:endParaRPr lang="en-US" b="1" dirty="0"/>
          </a:p>
          <a:p>
            <a:r>
              <a:rPr lang="en-US" dirty="0"/>
              <a:t>Does external language (spoken and written output) mirror internal language </a:t>
            </a:r>
            <a:r>
              <a:rPr lang="en-US" dirty="0" smtClean="0"/>
              <a:t>(needed for </a:t>
            </a:r>
            <a:r>
              <a:rPr lang="en-US" dirty="0" err="1" smtClean="0"/>
              <a:t>metaskills</a:t>
            </a:r>
            <a:r>
              <a:rPr lang="en-US" dirty="0"/>
              <a:t>)?</a:t>
            </a:r>
          </a:p>
          <a:p>
            <a:endParaRPr lang="en-US" dirty="0"/>
          </a:p>
          <a:p>
            <a:r>
              <a:rPr lang="en-US" dirty="0"/>
              <a:t>What I mean is . . . Can we assume that whatever language we see and hear </a:t>
            </a:r>
            <a:r>
              <a:rPr lang="en-US" dirty="0" smtClean="0"/>
              <a:t>from students </a:t>
            </a:r>
            <a:r>
              <a:rPr lang="en-US" dirty="0"/>
              <a:t>is the same language </a:t>
            </a:r>
            <a:r>
              <a:rPr lang="en-US" dirty="0" smtClean="0"/>
              <a:t>going on inside their heads . . . the same language they use to process . . . the same language used </a:t>
            </a:r>
            <a:r>
              <a:rPr lang="en-US" dirty="0"/>
              <a:t>for making meaning, organizing info, integrating skills, and applying learning?</a:t>
            </a:r>
          </a:p>
          <a:p>
            <a:endParaRPr lang="en-US" b="1" dirty="0"/>
          </a:p>
          <a:p>
            <a:endParaRPr lang="en-US" dirty="0" smtClean="0"/>
          </a:p>
        </p:txBody>
      </p:sp>
    </p:spTree>
    <p:extLst>
      <p:ext uri="{BB962C8B-B14F-4D97-AF65-F5344CB8AC3E}">
        <p14:creationId xmlns:p14="http://schemas.microsoft.com/office/powerpoint/2010/main" val="4029462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 was very specific about </a:t>
            </a:r>
            <a:r>
              <a:rPr lang="en-US" b="1" u="sng" dirty="0"/>
              <a:t>differentiating</a:t>
            </a:r>
            <a:r>
              <a:rPr lang="en-US" b="1" dirty="0"/>
              <a:t> those three words:  knowledge, skills, and strategies.  And its importance in </a:t>
            </a:r>
            <a:r>
              <a:rPr lang="en-US" b="1" dirty="0" smtClean="0"/>
              <a:t>deciding and planning </a:t>
            </a:r>
            <a:r>
              <a:rPr lang="en-US" b="1" dirty="0"/>
              <a:t>what to target. </a:t>
            </a:r>
          </a:p>
          <a:p>
            <a:pPr marL="174708" indent="-174708">
              <a:buFont typeface="Arial" panose="020B0604020202020204" pitchFamily="34" charset="0"/>
              <a:buChar char="•"/>
            </a:pPr>
            <a:r>
              <a:rPr lang="en-US" b="1" dirty="0"/>
              <a:t>Knowledge:</a:t>
            </a:r>
            <a:r>
              <a:rPr lang="en-US" dirty="0"/>
              <a:t>  information the student recalls and </a:t>
            </a:r>
            <a:r>
              <a:rPr lang="en-US" dirty="0" smtClean="0"/>
              <a:t>understands (receptive)</a:t>
            </a:r>
            <a:endParaRPr lang="en-US" dirty="0"/>
          </a:p>
          <a:p>
            <a:pPr marL="174708" indent="-174708">
              <a:buFont typeface="Arial" panose="020B0604020202020204" pitchFamily="34" charset="0"/>
              <a:buChar char="•"/>
            </a:pPr>
            <a:r>
              <a:rPr lang="en-US" b="1" dirty="0"/>
              <a:t>Skills:  </a:t>
            </a:r>
            <a:r>
              <a:rPr lang="en-US" dirty="0"/>
              <a:t>actions the student </a:t>
            </a:r>
            <a:r>
              <a:rPr lang="en-US" dirty="0" smtClean="0"/>
              <a:t>performs (expressive)</a:t>
            </a:r>
            <a:endParaRPr lang="en-US" dirty="0"/>
          </a:p>
          <a:p>
            <a:pPr marL="174708" indent="-174708">
              <a:buFont typeface="Arial" panose="020B0604020202020204" pitchFamily="34" charset="0"/>
              <a:buChar char="•"/>
            </a:pPr>
            <a:r>
              <a:rPr lang="en-US" b="1" dirty="0"/>
              <a:t>Strategies:</a:t>
            </a:r>
            <a:r>
              <a:rPr lang="en-US" dirty="0"/>
              <a:t>  tools the student uses to help him/herself recall, understand, and </a:t>
            </a:r>
            <a:r>
              <a:rPr lang="en-US" dirty="0" smtClean="0"/>
              <a:t>perform (metacognitive)</a:t>
            </a:r>
            <a:endParaRPr lang="en-US" dirty="0"/>
          </a:p>
          <a:p>
            <a:endParaRPr lang="en-US" dirty="0" smtClean="0"/>
          </a:p>
          <a:p>
            <a:r>
              <a:rPr lang="en-US" dirty="0" smtClean="0"/>
              <a:t>Just to clarify per Dr. </a:t>
            </a:r>
            <a:r>
              <a:rPr lang="en-US" dirty="0" err="1" smtClean="0"/>
              <a:t>Ehren</a:t>
            </a:r>
            <a:r>
              <a:rPr lang="en-US" dirty="0" smtClean="0"/>
              <a:t> . . . SLPs also use strategies to help </a:t>
            </a:r>
            <a:r>
              <a:rPr lang="en-US" i="1" dirty="0" smtClean="0"/>
              <a:t>themselves</a:t>
            </a:r>
            <a:r>
              <a:rPr lang="en-US" dirty="0" smtClean="0"/>
              <a:t> recall, understand, and perform, but </a:t>
            </a:r>
            <a:r>
              <a:rPr lang="en-US" u="sng" dirty="0" smtClean="0"/>
              <a:t>SLPs use </a:t>
            </a:r>
            <a:r>
              <a:rPr lang="en-US" i="1" u="sng" dirty="0" smtClean="0"/>
              <a:t>techniques</a:t>
            </a:r>
            <a:r>
              <a:rPr lang="en-US" u="sng" dirty="0" smtClean="0"/>
              <a:t> to help </a:t>
            </a:r>
            <a:r>
              <a:rPr lang="en-US" i="1" u="sng" dirty="0" smtClean="0"/>
              <a:t>others</a:t>
            </a:r>
            <a:r>
              <a:rPr lang="en-US" dirty="0" smtClean="0"/>
              <a:t> recall, understand, and perform.</a:t>
            </a:r>
          </a:p>
          <a:p>
            <a:endParaRPr lang="en-US" dirty="0"/>
          </a:p>
          <a:p>
            <a:r>
              <a:rPr lang="en-US" dirty="0"/>
              <a:t>Barbara </a:t>
            </a:r>
            <a:r>
              <a:rPr lang="en-US" dirty="0" err="1"/>
              <a:t>Ehren</a:t>
            </a:r>
            <a:r>
              <a:rPr lang="en-US" dirty="0"/>
              <a:t> is a great </a:t>
            </a:r>
            <a:r>
              <a:rPr lang="en-US" dirty="0" smtClean="0"/>
              <a:t>presenter, but her wealth of knowledge has always been intimidating to me in terms of being able to process it well enough to teach someone else.  She provides very practical, usable information but it comes from a very deep well of sophisticated language knowledge and expertise.</a:t>
            </a:r>
          </a:p>
          <a:p>
            <a:endParaRPr lang="en-US" dirty="0"/>
          </a:p>
          <a:p>
            <a:r>
              <a:rPr lang="en-US" dirty="0" smtClean="0"/>
              <a:t>I had pre-printed the handout and flipped through it ahead of time, </a:t>
            </a:r>
            <a:r>
              <a:rPr lang="en-US" dirty="0"/>
              <a:t>thinking . . . </a:t>
            </a:r>
            <a:r>
              <a:rPr lang="en-US" dirty="0" smtClean="0"/>
              <a:t>“This </a:t>
            </a:r>
            <a:r>
              <a:rPr lang="en-US" dirty="0"/>
              <a:t>should be good.”</a:t>
            </a:r>
          </a:p>
          <a:p>
            <a:endParaRPr lang="en-US" dirty="0"/>
          </a:p>
          <a:p>
            <a:r>
              <a:rPr lang="en-US" b="1" dirty="0"/>
              <a:t>She quickly reviewed the status of the CCSS in the country.</a:t>
            </a:r>
          </a:p>
          <a:p>
            <a:r>
              <a:rPr lang="en-US" dirty="0"/>
              <a:t>     “Some states never signed on</a:t>
            </a:r>
            <a:r>
              <a:rPr lang="en-US" dirty="0" smtClean="0"/>
              <a:t>.” because they felt they already had high standards.</a:t>
            </a:r>
            <a:endParaRPr lang="en-US" dirty="0"/>
          </a:p>
          <a:p>
            <a:r>
              <a:rPr lang="en-US" dirty="0"/>
              <a:t>     “Some states are abandoning CCSS, </a:t>
            </a:r>
            <a:r>
              <a:rPr lang="en-US" u="sng" dirty="0"/>
              <a:t>but not high standards</a:t>
            </a:r>
            <a:r>
              <a:rPr lang="en-US" dirty="0"/>
              <a:t>.”</a:t>
            </a:r>
          </a:p>
          <a:p>
            <a:r>
              <a:rPr lang="en-US" b="1" dirty="0"/>
              <a:t>She predicted . . </a:t>
            </a:r>
            <a:r>
              <a:rPr lang="en-US" b="1" dirty="0" smtClean="0"/>
              <a:t>. </a:t>
            </a:r>
            <a:r>
              <a:rPr lang="en-US" dirty="0" smtClean="0"/>
              <a:t>(as we all could)</a:t>
            </a:r>
            <a:endParaRPr lang="en-US" dirty="0"/>
          </a:p>
          <a:p>
            <a:r>
              <a:rPr lang="en-US" b="1" dirty="0"/>
              <a:t>     </a:t>
            </a:r>
            <a:r>
              <a:rPr lang="en-US" dirty="0"/>
              <a:t>“More students will struggle to meet standards.”</a:t>
            </a:r>
          </a:p>
          <a:p>
            <a:r>
              <a:rPr lang="en-US" b="1" dirty="0"/>
              <a:t>     </a:t>
            </a:r>
            <a:r>
              <a:rPr lang="en-US" dirty="0"/>
              <a:t>“Students who struggle with language </a:t>
            </a:r>
            <a:r>
              <a:rPr lang="en-US" b="1" i="1" dirty="0"/>
              <a:t>now</a:t>
            </a:r>
            <a:r>
              <a:rPr lang="en-US" dirty="0"/>
              <a:t> will have </a:t>
            </a:r>
            <a:r>
              <a:rPr lang="en-US" dirty="0" smtClean="0"/>
              <a:t>[even] greater difficulty</a:t>
            </a:r>
          </a:p>
          <a:p>
            <a:r>
              <a:rPr lang="en-US" dirty="0"/>
              <a:t> </a:t>
            </a:r>
            <a:r>
              <a:rPr lang="en-US" dirty="0" smtClean="0"/>
              <a:t>     mastering standards</a:t>
            </a:r>
            <a:r>
              <a:rPr lang="en-US" dirty="0"/>
              <a:t>.”</a:t>
            </a:r>
          </a:p>
          <a:p>
            <a:r>
              <a:rPr lang="en-US" b="1" dirty="0"/>
              <a:t>She indicated that . . .  [click]</a:t>
            </a:r>
          </a:p>
          <a:p>
            <a:endParaRPr lang="en-US" dirty="0"/>
          </a:p>
        </p:txBody>
      </p:sp>
    </p:spTree>
    <p:extLst>
      <p:ext uri="{BB962C8B-B14F-4D97-AF65-F5344CB8AC3E}">
        <p14:creationId xmlns:p14="http://schemas.microsoft.com/office/powerpoint/2010/main" val="3712388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SLPs have to know and be able to do to scaffold in a way that contributes to rigor?</a:t>
            </a:r>
          </a:p>
          <a:p>
            <a:endParaRPr lang="en-US" dirty="0" smtClean="0"/>
          </a:p>
          <a:p>
            <a:pPr marL="232943" indent="-232943">
              <a:buAutoNum type="arabicPeriod" startAt="4"/>
            </a:pPr>
            <a:r>
              <a:rPr lang="en-US" b="1" dirty="0" smtClean="0"/>
              <a:t>Differentiate what has to be taught.    </a:t>
            </a:r>
          </a:p>
          <a:p>
            <a:endParaRPr lang="en-US" b="1" dirty="0"/>
          </a:p>
          <a:p>
            <a:r>
              <a:rPr lang="en-US" u="sng" dirty="0" smtClean="0"/>
              <a:t>Knowledge</a:t>
            </a:r>
            <a:endParaRPr lang="en-US" dirty="0" smtClean="0"/>
          </a:p>
          <a:p>
            <a:pPr marL="174708" indent="-174708">
              <a:buFont typeface="Arial" panose="020B0604020202020204" pitchFamily="34" charset="0"/>
              <a:buChar char="•"/>
            </a:pPr>
            <a:r>
              <a:rPr lang="en-US" dirty="0" smtClean="0"/>
              <a:t>SLPs should </a:t>
            </a:r>
            <a:r>
              <a:rPr lang="en-US" u="sng" dirty="0" smtClean="0"/>
              <a:t>NOT</a:t>
            </a:r>
            <a:r>
              <a:rPr lang="en-US" dirty="0"/>
              <a:t> </a:t>
            </a:r>
            <a:r>
              <a:rPr lang="en-US" dirty="0" smtClean="0"/>
              <a:t>be teaching academic subject content with the exception of “language”</a:t>
            </a:r>
          </a:p>
          <a:p>
            <a:pPr marL="174708" indent="-174708">
              <a:buFont typeface="Arial" panose="020B0604020202020204" pitchFamily="34" charset="0"/>
              <a:buChar char="•"/>
            </a:pPr>
            <a:r>
              <a:rPr lang="en-US" dirty="0" smtClean="0"/>
              <a:t>SLPs </a:t>
            </a:r>
            <a:r>
              <a:rPr lang="en-US" u="sng" dirty="0" smtClean="0"/>
              <a:t>SHOULD</a:t>
            </a:r>
            <a:r>
              <a:rPr lang="en-US" dirty="0" smtClean="0"/>
              <a:t> be teaching knowledge of the language features of different academic subjects (disciplinary literacy)</a:t>
            </a:r>
          </a:p>
          <a:p>
            <a:endParaRPr lang="en-US" dirty="0"/>
          </a:p>
          <a:p>
            <a:r>
              <a:rPr lang="en-US" u="sng" dirty="0" smtClean="0"/>
              <a:t>Skills</a:t>
            </a:r>
            <a:endParaRPr lang="en-US" dirty="0" smtClean="0"/>
          </a:p>
          <a:p>
            <a:pPr marL="174708" indent="-174708">
              <a:buFont typeface="Arial" panose="020B0604020202020204" pitchFamily="34" charset="0"/>
              <a:buChar char="•"/>
            </a:pPr>
            <a:r>
              <a:rPr lang="en-US" dirty="0" smtClean="0"/>
              <a:t>SLPs </a:t>
            </a:r>
            <a:r>
              <a:rPr lang="en-US" u="sng" dirty="0" smtClean="0"/>
              <a:t>SHOULD</a:t>
            </a:r>
            <a:r>
              <a:rPr lang="en-US" dirty="0" smtClean="0"/>
              <a:t> be teaching language and literacy skills with which students are having difficulty</a:t>
            </a:r>
          </a:p>
          <a:p>
            <a:pPr marL="174708" indent="-174708">
              <a:buFont typeface="Arial" panose="020B0604020202020204" pitchFamily="34" charset="0"/>
              <a:buChar char="•"/>
            </a:pPr>
            <a:r>
              <a:rPr lang="en-US" dirty="0" smtClean="0"/>
              <a:t>SLPs should </a:t>
            </a:r>
            <a:r>
              <a:rPr lang="en-US" u="sng" dirty="0" smtClean="0"/>
              <a:t>NOT</a:t>
            </a:r>
            <a:r>
              <a:rPr lang="en-US" dirty="0" smtClean="0"/>
              <a:t> be teaching language or literacy “development” when it would typically be taught  [Discuss]</a:t>
            </a:r>
          </a:p>
          <a:p>
            <a:endParaRPr lang="en-US" dirty="0"/>
          </a:p>
          <a:p>
            <a:r>
              <a:rPr lang="en-US" u="sng" dirty="0" smtClean="0"/>
              <a:t>Strategies</a:t>
            </a:r>
            <a:endParaRPr lang="en-US" dirty="0" smtClean="0"/>
          </a:p>
          <a:p>
            <a:pPr marL="174708" indent="-174708">
              <a:buFont typeface="Arial" panose="020B0604020202020204" pitchFamily="34" charset="0"/>
              <a:buChar char="•"/>
            </a:pPr>
            <a:r>
              <a:rPr lang="en-US" dirty="0" smtClean="0"/>
              <a:t>SLPs </a:t>
            </a:r>
            <a:r>
              <a:rPr lang="en-US" u="sng" dirty="0" smtClean="0"/>
              <a:t>SHOULD</a:t>
            </a:r>
            <a:r>
              <a:rPr lang="en-US" dirty="0" smtClean="0"/>
              <a:t> be teaching students how to acquire and demonstrate knowledge</a:t>
            </a:r>
          </a:p>
          <a:p>
            <a:pPr marL="174708" indent="-174708">
              <a:buFont typeface="Arial" panose="020B0604020202020204" pitchFamily="34" charset="0"/>
              <a:buChar char="•"/>
            </a:pPr>
            <a:r>
              <a:rPr lang="en-US" dirty="0" smtClean="0"/>
              <a:t>SLPs </a:t>
            </a:r>
            <a:r>
              <a:rPr lang="en-US" u="sng" dirty="0" smtClean="0"/>
              <a:t>SHOULD</a:t>
            </a:r>
            <a:r>
              <a:rPr lang="en-US" dirty="0" smtClean="0"/>
              <a:t> be teaching listening, speaking, reading, and writing strategies to students who have language difficulties.  Strategies for …</a:t>
            </a:r>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note taking from lecture and text</a:t>
            </a:r>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discussion in small groups and for oral presentations</a:t>
            </a:r>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comprehension before, during, and after reading</a:t>
            </a:r>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various kinds of composition required in different subjects</a:t>
            </a:r>
          </a:p>
          <a:p>
            <a:pPr marL="640594" lvl="1" indent="-174708">
              <a:buFont typeface="Arial" panose="020B0604020202020204" pitchFamily="34" charset="0"/>
              <a:buChar char="•"/>
            </a:pPr>
            <a:endParaRPr lang="en-US" dirty="0" smtClean="0"/>
          </a:p>
          <a:p>
            <a:pPr lvl="1"/>
            <a:endParaRPr lang="en-US" dirty="0" smtClean="0"/>
          </a:p>
          <a:p>
            <a:r>
              <a:rPr lang="en-US" dirty="0" smtClean="0"/>
              <a:t>Resources:</a:t>
            </a:r>
          </a:p>
          <a:p>
            <a:r>
              <a:rPr lang="en-US" dirty="0"/>
              <a:t>Handout:  Comparison of Instruction and Therapy</a:t>
            </a:r>
          </a:p>
          <a:p>
            <a:endParaRPr lang="en-US" sz="1100" dirty="0"/>
          </a:p>
          <a:p>
            <a:endParaRPr lang="en-US" sz="1100" dirty="0"/>
          </a:p>
        </p:txBody>
      </p:sp>
    </p:spTree>
    <p:extLst>
      <p:ext uri="{BB962C8B-B14F-4D97-AF65-F5344CB8AC3E}">
        <p14:creationId xmlns:p14="http://schemas.microsoft.com/office/powerpoint/2010/main" val="4029462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do SLPs have to know and be able to do to scaffold in a way that contributes to rigor?</a:t>
            </a:r>
          </a:p>
          <a:p>
            <a:endParaRPr lang="en-US" sz="1100" dirty="0"/>
          </a:p>
          <a:p>
            <a:pPr marL="232943" indent="-232943">
              <a:buAutoNum type="arabicPeriod" startAt="5"/>
            </a:pPr>
            <a:r>
              <a:rPr lang="en-US" sz="1100" b="1" dirty="0"/>
              <a:t>Differentiate levels of thinking required by the questions and prompts [we use].  </a:t>
            </a:r>
          </a:p>
          <a:p>
            <a:endParaRPr lang="en-US" sz="1100" b="1" dirty="0"/>
          </a:p>
          <a:p>
            <a:r>
              <a:rPr lang="en-US" sz="1100" b="1" dirty="0"/>
              <a:t>Apply </a:t>
            </a:r>
            <a:r>
              <a:rPr lang="en-US" sz="1100" b="1" dirty="0"/>
              <a:t>our “language lens” to . . </a:t>
            </a:r>
            <a:r>
              <a:rPr lang="en-US" sz="1100" b="1" dirty="0"/>
              <a:t>. </a:t>
            </a:r>
            <a:r>
              <a:rPr lang="en-US" sz="1100" dirty="0"/>
              <a:t>the </a:t>
            </a:r>
            <a:r>
              <a:rPr lang="en-US" sz="1100" u="sng" dirty="0"/>
              <a:t>thinking required</a:t>
            </a:r>
            <a:r>
              <a:rPr lang="en-US" sz="1100" dirty="0"/>
              <a:t> for . . .  [Reference chart in packet]</a:t>
            </a:r>
            <a:endParaRPr lang="en-US" sz="1100" b="1" dirty="0"/>
          </a:p>
          <a:p>
            <a:endParaRPr lang="en-US" sz="400" b="1" dirty="0"/>
          </a:p>
          <a:p>
            <a:pPr marL="174708" indent="-174708">
              <a:buFont typeface="Arial" panose="020B0604020202020204" pitchFamily="34" charset="0"/>
              <a:buChar char="•"/>
            </a:pPr>
            <a:r>
              <a:rPr lang="en-US" sz="1100" dirty="0"/>
              <a:t>recall and reproduction  [Red]</a:t>
            </a:r>
          </a:p>
          <a:p>
            <a:pPr marL="174708" indent="-174708">
              <a:buFont typeface="Arial" panose="020B0604020202020204" pitchFamily="34" charset="0"/>
              <a:buChar char="•"/>
            </a:pPr>
            <a:r>
              <a:rPr lang="en-US" sz="1100" dirty="0"/>
              <a:t>demonstrating skills/concepts  [Yellow]</a:t>
            </a:r>
          </a:p>
          <a:p>
            <a:pPr marL="174708" indent="-174708">
              <a:buFont typeface="Arial" panose="020B0604020202020204" pitchFamily="34" charset="0"/>
              <a:buChar char="•"/>
            </a:pPr>
            <a:r>
              <a:rPr lang="en-US" sz="1100" dirty="0"/>
              <a:t>strategic thinking  [Green]</a:t>
            </a:r>
          </a:p>
          <a:p>
            <a:pPr marL="174708" indent="-174708">
              <a:buFont typeface="Arial" panose="020B0604020202020204" pitchFamily="34" charset="0"/>
              <a:buChar char="•"/>
            </a:pPr>
            <a:r>
              <a:rPr lang="en-US" sz="1100" dirty="0"/>
              <a:t>extended thinking  [Blue]</a:t>
            </a:r>
            <a:endParaRPr lang="en-US" sz="1100" dirty="0"/>
          </a:p>
          <a:p>
            <a:endParaRPr lang="en-US" sz="1100" dirty="0"/>
          </a:p>
          <a:p>
            <a:r>
              <a:rPr lang="en-US" sz="1100" dirty="0"/>
              <a:t>Our contribution to rigor involves scaffolding students’ knowledge, skills, and strategies to the top of the pyramid.  High level thinking is blue!</a:t>
            </a:r>
          </a:p>
          <a:p>
            <a:endParaRPr lang="en-US" sz="1100" dirty="0"/>
          </a:p>
          <a:p>
            <a:r>
              <a:rPr lang="en-US" sz="1100" dirty="0"/>
              <a:t>[We need some metalinguistic strategies for asking questions and providing prompts.]</a:t>
            </a:r>
            <a:endParaRPr lang="en-US" sz="1100" dirty="0"/>
          </a:p>
          <a:p>
            <a:endParaRPr lang="en-US" sz="1100" dirty="0"/>
          </a:p>
          <a:p>
            <a:r>
              <a:rPr lang="en-US" sz="1100" dirty="0"/>
              <a:t>We have to look at more than single words (e.g. what, where, who, when, how, why) in determining the level of processing required by the questions we ask.  Certainly, “how” and “why” are more advanced developmentally, but . . .</a:t>
            </a:r>
            <a:endParaRPr lang="en-US" sz="1100" dirty="0"/>
          </a:p>
          <a:p>
            <a:endParaRPr lang="en-US" sz="400" dirty="0"/>
          </a:p>
          <a:p>
            <a:r>
              <a:rPr lang="en-US" sz="1100" dirty="0"/>
              <a:t>Focusing on a single “question” word does not reveal the question’s complexity.  We must analyze the whole question or prompt  to determine complexity:  linguistic complexity and cognitive complexity.</a:t>
            </a:r>
          </a:p>
          <a:p>
            <a:endParaRPr lang="en-US" sz="1100" dirty="0"/>
          </a:p>
          <a:p>
            <a:r>
              <a:rPr lang="en-US" sz="1100" u="sng" dirty="0"/>
              <a:t>What? question examples</a:t>
            </a:r>
            <a:r>
              <a:rPr lang="en-US" sz="1100" dirty="0"/>
              <a:t> </a:t>
            </a:r>
            <a:r>
              <a:rPr lang="en-US" sz="1100" dirty="0"/>
              <a:t> [</a:t>
            </a:r>
            <a:r>
              <a:rPr lang="en-US" sz="1100" dirty="0"/>
              <a:t>Point to levels on slide</a:t>
            </a:r>
            <a:r>
              <a:rPr lang="en-US" sz="1100" dirty="0"/>
              <a:t>]</a:t>
            </a:r>
            <a:endParaRPr lang="en-US" sz="1100" u="sng" dirty="0"/>
          </a:p>
          <a:p>
            <a:pPr marL="174708" indent="-174708">
              <a:buFont typeface="Arial" panose="020B0604020202020204" pitchFamily="34" charset="0"/>
              <a:buChar char="•"/>
            </a:pPr>
            <a:r>
              <a:rPr lang="en-US" sz="1100" b="1" dirty="0"/>
              <a:t>What</a:t>
            </a:r>
            <a:r>
              <a:rPr lang="en-US" sz="1100" dirty="0"/>
              <a:t> is the </a:t>
            </a:r>
            <a:r>
              <a:rPr lang="en-US" sz="1100" u="sng" dirty="0"/>
              <a:t>name</a:t>
            </a:r>
            <a:r>
              <a:rPr lang="en-US" sz="1100" dirty="0"/>
              <a:t> of the major character in the story?  [Red – recall and reproduction]</a:t>
            </a:r>
          </a:p>
          <a:p>
            <a:pPr marL="174708" indent="-174708">
              <a:buFont typeface="Arial" panose="020B0604020202020204" pitchFamily="34" charset="0"/>
              <a:buChar char="•"/>
            </a:pPr>
            <a:r>
              <a:rPr lang="en-US" sz="1100" b="1" dirty="0"/>
              <a:t>What</a:t>
            </a:r>
            <a:r>
              <a:rPr lang="en-US" sz="1100" dirty="0"/>
              <a:t> is the </a:t>
            </a:r>
            <a:r>
              <a:rPr lang="en-US" sz="1100" u="sng" dirty="0"/>
              <a:t>difference</a:t>
            </a:r>
            <a:r>
              <a:rPr lang="en-US" sz="1100" dirty="0"/>
              <a:t> in the behavior of the two men?  [Yellow – skills and concepts]</a:t>
            </a:r>
          </a:p>
          <a:p>
            <a:pPr marL="174708" indent="-174708">
              <a:buFont typeface="Arial" panose="020B0604020202020204" pitchFamily="34" charset="0"/>
              <a:buChar char="•"/>
            </a:pPr>
            <a:r>
              <a:rPr lang="en-US" sz="1100" b="1" dirty="0"/>
              <a:t>What</a:t>
            </a:r>
            <a:r>
              <a:rPr lang="en-US" sz="1100" dirty="0"/>
              <a:t> would you ask the author about his </a:t>
            </a:r>
            <a:r>
              <a:rPr lang="en-US" sz="1100" u="sng" dirty="0"/>
              <a:t>reason</a:t>
            </a:r>
            <a:r>
              <a:rPr lang="en-US" sz="1100" dirty="0"/>
              <a:t> for writing the story?  [Green – strategic]</a:t>
            </a:r>
          </a:p>
          <a:p>
            <a:pPr marL="174708" indent="-174708">
              <a:buFont typeface="Arial" panose="020B0604020202020204" pitchFamily="34" charset="0"/>
              <a:buChar char="•"/>
            </a:pPr>
            <a:endParaRPr lang="en-US" sz="1100" dirty="0"/>
          </a:p>
          <a:p>
            <a:r>
              <a:rPr lang="en-US" sz="1100" u="sng" dirty="0"/>
              <a:t>How? question examples</a:t>
            </a:r>
            <a:r>
              <a:rPr lang="en-US" sz="1100" dirty="0"/>
              <a:t>  [Point to levels on slide]</a:t>
            </a:r>
            <a:endParaRPr lang="en-US" sz="1100" u="sng" dirty="0"/>
          </a:p>
          <a:p>
            <a:pPr marL="174708" indent="-174708">
              <a:buFont typeface="Arial" panose="020B0604020202020204" pitchFamily="34" charset="0"/>
              <a:buChar char="•"/>
            </a:pPr>
            <a:r>
              <a:rPr lang="en-US" sz="1100" b="1" dirty="0"/>
              <a:t>How</a:t>
            </a:r>
            <a:r>
              <a:rPr lang="en-US" sz="1100" dirty="0"/>
              <a:t> would you </a:t>
            </a:r>
            <a:r>
              <a:rPr lang="en-US" sz="1100" u="sng" dirty="0"/>
              <a:t>describe</a:t>
            </a:r>
            <a:r>
              <a:rPr lang="en-US" sz="1100" dirty="0"/>
              <a:t> Abraham Lincoln?  [Red]</a:t>
            </a:r>
          </a:p>
          <a:p>
            <a:pPr marL="174708" indent="-174708">
              <a:buFont typeface="Arial" panose="020B0604020202020204" pitchFamily="34" charset="0"/>
              <a:buChar char="•"/>
            </a:pPr>
            <a:r>
              <a:rPr lang="en-US" sz="1100" b="1" dirty="0"/>
              <a:t>How</a:t>
            </a:r>
            <a:r>
              <a:rPr lang="en-US" sz="1100" dirty="0"/>
              <a:t> would you </a:t>
            </a:r>
            <a:r>
              <a:rPr lang="en-US" sz="1100" u="sng" dirty="0"/>
              <a:t>compare</a:t>
            </a:r>
            <a:r>
              <a:rPr lang="en-US" sz="1100" dirty="0"/>
              <a:t> Lincoln and Davis?  [Yellow]</a:t>
            </a:r>
          </a:p>
          <a:p>
            <a:pPr marL="174708" indent="-174708">
              <a:buFont typeface="Arial" panose="020B0604020202020204" pitchFamily="34" charset="0"/>
              <a:buChar char="•"/>
            </a:pPr>
            <a:r>
              <a:rPr lang="en-US" sz="1100" b="1" dirty="0"/>
              <a:t>How</a:t>
            </a:r>
            <a:r>
              <a:rPr lang="en-US" sz="1100" dirty="0"/>
              <a:t> does the War Between the States </a:t>
            </a:r>
            <a:r>
              <a:rPr lang="en-US" sz="1100" u="sng" dirty="0"/>
              <a:t>fit within the context </a:t>
            </a:r>
            <a:r>
              <a:rPr lang="en-US" sz="1100" dirty="0"/>
              <a:t>of economic growth in the U.S.?  [Green]</a:t>
            </a:r>
          </a:p>
          <a:p>
            <a:pPr marL="174708" indent="-174708">
              <a:buFont typeface="Arial" panose="020B0604020202020204" pitchFamily="34" charset="0"/>
              <a:buChar char="•"/>
            </a:pPr>
            <a:r>
              <a:rPr lang="en-US" sz="1100" b="1" dirty="0"/>
              <a:t>How</a:t>
            </a:r>
            <a:r>
              <a:rPr lang="en-US" sz="1100" dirty="0"/>
              <a:t> might the WBS have </a:t>
            </a:r>
            <a:r>
              <a:rPr lang="en-US" sz="1100" u="sng" dirty="0"/>
              <a:t>ended differently if </a:t>
            </a:r>
            <a:r>
              <a:rPr lang="en-US" sz="1100" dirty="0"/>
              <a:t>the South had more financial resources and soldiers?  [Blue]</a:t>
            </a:r>
          </a:p>
          <a:p>
            <a:pPr marL="174708" indent="-174708">
              <a:buFont typeface="Arial" panose="020B0604020202020204" pitchFamily="34" charset="0"/>
              <a:buChar char="•"/>
            </a:pPr>
            <a:endParaRPr lang="en-US" sz="1100" dirty="0"/>
          </a:p>
          <a:p>
            <a:endParaRPr lang="en-US" sz="1100" dirty="0"/>
          </a:p>
        </p:txBody>
      </p:sp>
    </p:spTree>
    <p:extLst>
      <p:ext uri="{BB962C8B-B14F-4D97-AF65-F5344CB8AC3E}">
        <p14:creationId xmlns:p14="http://schemas.microsoft.com/office/powerpoint/2010/main" val="402946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4" y="2556510"/>
            <a:ext cx="6387253" cy="6430010"/>
          </a:xfrm>
        </p:spPr>
        <p:txBody>
          <a:bodyPr/>
          <a:lstStyle/>
          <a:p>
            <a:r>
              <a:rPr lang="en-US" dirty="0" smtClean="0"/>
              <a:t>In a way, differentiating the level of thinking, </a:t>
            </a:r>
            <a:r>
              <a:rPr lang="en-US" dirty="0"/>
              <a:t>brings us back around to understanding grammar and literate language.  </a:t>
            </a:r>
          </a:p>
          <a:p>
            <a:endParaRPr lang="en-US" dirty="0" smtClean="0"/>
          </a:p>
          <a:p>
            <a:r>
              <a:rPr lang="en-US" b="1" dirty="0" smtClean="0"/>
              <a:t>Again, I ask . . .</a:t>
            </a:r>
            <a:endParaRPr lang="en-US" b="1" dirty="0"/>
          </a:p>
          <a:p>
            <a:r>
              <a:rPr lang="en-US" dirty="0" smtClean="0"/>
              <a:t>Does e</a:t>
            </a:r>
            <a:r>
              <a:rPr lang="en-US" dirty="0"/>
              <a:t>xternal language (spoken and written output) mirror internal language (used for </a:t>
            </a:r>
            <a:r>
              <a:rPr lang="en-US" dirty="0" err="1"/>
              <a:t>metaskills</a:t>
            </a:r>
            <a:r>
              <a:rPr lang="en-US" dirty="0"/>
              <a:t>)?</a:t>
            </a:r>
          </a:p>
          <a:p>
            <a:endParaRPr lang="en-US" dirty="0"/>
          </a:p>
          <a:p>
            <a:r>
              <a:rPr lang="en-US" dirty="0"/>
              <a:t>What I mean is . . . Can we assume that whatever language we see and hear from students is the same language going on inside their heads . . . the same language they use to process . . . the same language used for making meaning, organizing info, integrating skills, and applying learning?</a:t>
            </a:r>
          </a:p>
          <a:p>
            <a:endParaRPr lang="en-US" dirty="0"/>
          </a:p>
          <a:p>
            <a:endParaRPr lang="en-US" dirty="0"/>
          </a:p>
          <a:p>
            <a:r>
              <a:rPr lang="en-US" dirty="0"/>
              <a:t>I now agree with Dr. </a:t>
            </a:r>
            <a:r>
              <a:rPr lang="en-US" dirty="0" err="1"/>
              <a:t>Ehren</a:t>
            </a:r>
            <a:r>
              <a:rPr lang="en-US" dirty="0"/>
              <a:t>, in that we need to BONE UP!</a:t>
            </a:r>
          </a:p>
          <a:p>
            <a:endParaRPr lang="en-US" dirty="0" smtClean="0"/>
          </a:p>
          <a:p>
            <a:r>
              <a:rPr lang="en-US" dirty="0"/>
              <a:t>Anyone providing educational services to students with language disorders needs sophisticated knowledge of syntax.  Although many students’ language disorders encompass the range of linguistic domains (semantics, pragmatics, phonology), language disorders nearly always </a:t>
            </a:r>
            <a:r>
              <a:rPr lang="en-US" dirty="0" smtClean="0"/>
              <a:t>involve or affect the </a:t>
            </a:r>
            <a:r>
              <a:rPr lang="en-US" dirty="0"/>
              <a:t>syntactic or grammatical system.</a:t>
            </a:r>
          </a:p>
          <a:p>
            <a:endParaRPr lang="en-US" dirty="0"/>
          </a:p>
          <a:p>
            <a:r>
              <a:rPr lang="en-US" dirty="0"/>
              <a:t>Or in other words . . . we need to upgrade the syntax and morphology “settings” on our “language lens” before we can stimulate and support the growth of literate language.</a:t>
            </a:r>
          </a:p>
          <a:p>
            <a:endParaRPr lang="en-US" dirty="0"/>
          </a:p>
          <a:p>
            <a:r>
              <a:rPr lang="en-US" dirty="0"/>
              <a:t>To do that we’ve got to be able to distinguish Form from Function and apply it in many ways.</a:t>
            </a:r>
          </a:p>
          <a:p>
            <a:endParaRPr lang="en-US" dirty="0"/>
          </a:p>
          <a:p>
            <a:r>
              <a:rPr lang="en-US" dirty="0"/>
              <a:t>So . . . let’s get started.</a:t>
            </a:r>
          </a:p>
          <a:p>
            <a:endParaRPr lang="en-US" dirty="0"/>
          </a:p>
        </p:txBody>
      </p:sp>
    </p:spTree>
    <p:extLst>
      <p:ext uri="{BB962C8B-B14F-4D97-AF65-F5344CB8AC3E}">
        <p14:creationId xmlns:p14="http://schemas.microsoft.com/office/powerpoint/2010/main" val="44859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book on which I have based today’s Grammar</a:t>
            </a:r>
            <a:r>
              <a:rPr lang="en-US" baseline="0" dirty="0" smtClean="0"/>
              <a:t> </a:t>
            </a:r>
            <a:r>
              <a:rPr lang="en-US" baseline="0" dirty="0" err="1" smtClean="0"/>
              <a:t>Bootcamp</a:t>
            </a:r>
            <a:r>
              <a:rPr lang="en-US" baseline="0" dirty="0" smtClean="0"/>
              <a:t>.</a:t>
            </a:r>
          </a:p>
          <a:p>
            <a:endParaRPr lang="en-US" baseline="0" dirty="0" smtClean="0"/>
          </a:p>
          <a:p>
            <a:r>
              <a:rPr lang="en-US" baseline="0" dirty="0" smtClean="0"/>
              <a:t>The authors, both university professors, found that many of their students (grad and undergrad) struggled with syntactic terminology and analysis in classroom and clinical tasks.  Specifically, with analyzing the syntactic structures present (or absent) in clients’ language, or with analyzing clause or sentence structure in the narratives of school-age children, and with designing educational goals related to syntax.  </a:t>
            </a:r>
          </a:p>
          <a:p>
            <a:endParaRPr lang="en-US" dirty="0"/>
          </a:p>
          <a:p>
            <a:r>
              <a:rPr lang="en-US" dirty="0" smtClean="0"/>
              <a:t>The students felt that their lack of a solid understanding of syntax was hindering their ability to participate in higher-level analysis activities.  So they asked for materials to help them better understand syntactic forms and functions and their relationship to syntactic analysis.</a:t>
            </a:r>
          </a:p>
          <a:p>
            <a:endParaRPr lang="en-US" dirty="0"/>
          </a:p>
          <a:p>
            <a:r>
              <a:rPr lang="en-US" dirty="0" smtClean="0"/>
              <a:t>When these professors started looking for materials and asking working professionals for suggestions, they were unable to find what they needed.  In the process, the working professionals also made similar requests for materials.</a:t>
            </a:r>
          </a:p>
          <a:p>
            <a:endParaRPr lang="en-US" dirty="0"/>
          </a:p>
          <a:p>
            <a:r>
              <a:rPr lang="en-US" dirty="0" smtClean="0"/>
              <a:t>So the authors wrote this handy reference tool to fill the void in our profession and help ease the frustration of learning about syntax even after you’ve mastered the basics.  They describe it as “educationally relevant, friendly, and fun, as fun as syntax can be.”</a:t>
            </a:r>
          </a:p>
          <a:p>
            <a:endParaRPr lang="en-US" dirty="0"/>
          </a:p>
          <a:p>
            <a:r>
              <a:rPr lang="en-US" dirty="0" smtClean="0"/>
              <a:t>I bought the </a:t>
            </a:r>
            <a:r>
              <a:rPr lang="en-US" dirty="0" err="1" smtClean="0"/>
              <a:t>eVersion</a:t>
            </a:r>
            <a:r>
              <a:rPr lang="en-US" dirty="0" smtClean="0"/>
              <a:t> </a:t>
            </a:r>
            <a:r>
              <a:rPr lang="en-US" dirty="0"/>
              <a:t>first </a:t>
            </a:r>
            <a:r>
              <a:rPr lang="en-US" dirty="0" smtClean="0"/>
              <a:t>through Pro-Ed so I could start reading while I was laid up with a broken ankle over Christmas.  I had to order the hard copy from B&amp;N.  Make sure you get the 2008 edition.</a:t>
            </a:r>
          </a:p>
          <a:p>
            <a:endParaRPr lang="en-US" dirty="0"/>
          </a:p>
          <a:p>
            <a:r>
              <a:rPr lang="en-US" dirty="0" smtClean="0"/>
              <a:t>It provides a reader-friendly review of the syntactic terms most frequently encountered and used by </a:t>
            </a:r>
            <a:r>
              <a:rPr lang="en-US" i="1" dirty="0" smtClean="0"/>
              <a:t>language interventionists</a:t>
            </a:r>
            <a:r>
              <a:rPr lang="en-US" dirty="0" smtClean="0"/>
              <a:t>.  Eight chapters are devoted to form and four to function, plus developmental data and practice application exercises.  </a:t>
            </a:r>
          </a:p>
          <a:p>
            <a:endParaRPr lang="en-US" dirty="0"/>
          </a:p>
          <a:p>
            <a:r>
              <a:rPr lang="en-US" dirty="0" smtClean="0"/>
              <a:t>The book also contains a great glossary and a number of helpful appendices for quick reference.  And since these are the only parts of my </a:t>
            </a:r>
            <a:r>
              <a:rPr lang="en-US" dirty="0" err="1" smtClean="0"/>
              <a:t>eVersion</a:t>
            </a:r>
            <a:r>
              <a:rPr lang="en-US" dirty="0" smtClean="0"/>
              <a:t> I’m allowed to print besides the Intro and Table of Contents, I did. And provided copies for all of you, in case you don’t buy the book.  They will also come in handy today, me thinks.</a:t>
            </a:r>
            <a:endParaRPr lang="en-US" dirty="0"/>
          </a:p>
        </p:txBody>
      </p:sp>
    </p:spTree>
    <p:extLst>
      <p:ext uri="{BB962C8B-B14F-4D97-AF65-F5344CB8AC3E}">
        <p14:creationId xmlns:p14="http://schemas.microsoft.com/office/powerpoint/2010/main" val="1486647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Broadly speaking, syntax refers to “the architecture of phrases, clauses, and sentences” in a language.  In other words,</a:t>
            </a:r>
            <a:r>
              <a:rPr lang="en-US" baseline="0" dirty="0" smtClean="0"/>
              <a:t> syntax is the combination of words into sentences on the basis of rules inherent to a language.  We know this.</a:t>
            </a:r>
          </a:p>
          <a:p>
            <a:endParaRPr lang="en-US" baseline="0" dirty="0" smtClean="0"/>
          </a:p>
          <a:p>
            <a:r>
              <a:rPr lang="en-US" baseline="0" dirty="0" smtClean="0"/>
              <a:t>A consideration of syntax must take into account two distinct levels of analysis:  syntactic form and syntactic function.</a:t>
            </a:r>
          </a:p>
          <a:p>
            <a:endParaRPr lang="en-US" dirty="0"/>
          </a:p>
          <a:p>
            <a:r>
              <a:rPr lang="en-US" baseline="0" dirty="0" smtClean="0"/>
              <a:t>[Read slide]</a:t>
            </a:r>
          </a:p>
          <a:p>
            <a:endParaRPr lang="en-US" dirty="0"/>
          </a:p>
          <a:p>
            <a:r>
              <a:rPr lang="en-US" baseline="0" dirty="0" smtClean="0"/>
              <a:t>Take the word </a:t>
            </a:r>
            <a:r>
              <a:rPr lang="en-US" i="1" baseline="0" dirty="0" smtClean="0"/>
              <a:t>apple</a:t>
            </a:r>
            <a:r>
              <a:rPr lang="en-US" baseline="0" dirty="0" smtClean="0"/>
              <a:t>, for example.  The word </a:t>
            </a:r>
            <a:r>
              <a:rPr lang="en-US" i="1" baseline="0" dirty="0" smtClean="0"/>
              <a:t>apple</a:t>
            </a:r>
            <a:r>
              <a:rPr lang="en-US" baseline="0" dirty="0" smtClean="0"/>
              <a:t> almost always takes the same syntactic form (noun) across different sentences,</a:t>
            </a:r>
            <a:r>
              <a:rPr lang="en-US" dirty="0" smtClean="0"/>
              <a:t> but its function can differ based on its role in the sentence.</a:t>
            </a:r>
          </a:p>
          <a:p>
            <a:endParaRPr lang="en-US" baseline="0" dirty="0"/>
          </a:p>
          <a:p>
            <a:r>
              <a:rPr lang="en-US" dirty="0" smtClean="0"/>
              <a:t>In the sentence . . . </a:t>
            </a:r>
            <a:r>
              <a:rPr lang="en-US" i="1" dirty="0" smtClean="0"/>
              <a:t>The apple is rotten, apple</a:t>
            </a:r>
            <a:r>
              <a:rPr lang="en-US" dirty="0" smtClean="0"/>
              <a:t> functions as the </a:t>
            </a:r>
            <a:r>
              <a:rPr lang="en-US" u="sng" dirty="0" smtClean="0"/>
              <a:t>subject</a:t>
            </a:r>
            <a:r>
              <a:rPr lang="en-US" dirty="0" smtClean="0"/>
              <a:t> of the sentence.</a:t>
            </a:r>
          </a:p>
          <a:p>
            <a:r>
              <a:rPr lang="en-US" dirty="0" smtClean="0"/>
              <a:t>In the sentence . . . </a:t>
            </a:r>
            <a:r>
              <a:rPr lang="en-US" i="1" dirty="0" smtClean="0"/>
              <a:t>I picked the apple, apple</a:t>
            </a:r>
            <a:r>
              <a:rPr lang="en-US" dirty="0" smtClean="0"/>
              <a:t> functions as the </a:t>
            </a:r>
            <a:r>
              <a:rPr lang="en-US" u="sng" dirty="0" smtClean="0"/>
              <a:t>object</a:t>
            </a:r>
            <a:r>
              <a:rPr lang="en-US" dirty="0" smtClean="0"/>
              <a:t> of the sentence.</a:t>
            </a:r>
          </a:p>
          <a:p>
            <a:endParaRPr lang="en-US" baseline="0" dirty="0"/>
          </a:p>
          <a:p>
            <a:r>
              <a:rPr lang="en-US" dirty="0" smtClean="0"/>
              <a:t>A discussion of </a:t>
            </a:r>
            <a:r>
              <a:rPr lang="en-US" u="sng" dirty="0" smtClean="0"/>
              <a:t>syntactic form</a:t>
            </a:r>
            <a:r>
              <a:rPr lang="en-US" dirty="0" smtClean="0"/>
              <a:t> uses terms like </a:t>
            </a:r>
            <a:r>
              <a:rPr lang="en-US" i="1" dirty="0" smtClean="0"/>
              <a:t>noun, pronoun, verb, adjective</a:t>
            </a:r>
            <a:r>
              <a:rPr lang="en-US" dirty="0" smtClean="0"/>
              <a:t>, and </a:t>
            </a:r>
            <a:r>
              <a:rPr lang="en-US" i="1" dirty="0" smtClean="0"/>
              <a:t>adverb.</a:t>
            </a:r>
            <a:endParaRPr lang="en-US" dirty="0" smtClean="0"/>
          </a:p>
          <a:p>
            <a:r>
              <a:rPr lang="en-US" baseline="0" dirty="0" smtClean="0"/>
              <a:t>A discussion of </a:t>
            </a:r>
            <a:r>
              <a:rPr lang="en-US" u="sng" baseline="0" dirty="0" smtClean="0"/>
              <a:t>syntactic function</a:t>
            </a:r>
            <a:r>
              <a:rPr lang="en-US" baseline="0" dirty="0" smtClean="0"/>
              <a:t> uses terms like </a:t>
            </a:r>
            <a:r>
              <a:rPr lang="en-US" i="1" baseline="0" dirty="0" smtClean="0"/>
              <a:t>subject, object, predicate, clause,</a:t>
            </a:r>
            <a:r>
              <a:rPr lang="en-US" baseline="0" dirty="0" smtClean="0"/>
              <a:t> and </a:t>
            </a:r>
            <a:r>
              <a:rPr lang="en-US" i="1" baseline="0" dirty="0" smtClean="0"/>
              <a:t>phrase</a:t>
            </a:r>
            <a:r>
              <a:rPr lang="en-US" baseline="0" dirty="0" smtClean="0"/>
              <a:t>.</a:t>
            </a:r>
          </a:p>
          <a:p>
            <a:endParaRPr lang="en-US" dirty="0"/>
          </a:p>
          <a:p>
            <a:r>
              <a:rPr lang="en-US" baseline="0" dirty="0" smtClean="0"/>
              <a:t>Everybody say . . . “That’s right!  I knew that.”</a:t>
            </a:r>
          </a:p>
          <a:p>
            <a:endParaRPr lang="en-US" u="sng" dirty="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245886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like this quote from the book.</a:t>
            </a:r>
          </a:p>
          <a:p>
            <a:endParaRPr lang="en-US" dirty="0"/>
          </a:p>
          <a:p>
            <a:r>
              <a:rPr lang="en-US" dirty="0" smtClean="0"/>
              <a:t>The sentence is the unit of expression . . . words are detached tools . . . a cold combination of letters . . . a word needs the society of other words to give it vital spark.</a:t>
            </a:r>
          </a:p>
          <a:p>
            <a:endParaRPr lang="en-US" dirty="0"/>
          </a:p>
          <a:p>
            <a:endParaRPr lang="en-US" dirty="0" smtClean="0"/>
          </a:p>
        </p:txBody>
      </p:sp>
    </p:spTree>
    <p:extLst>
      <p:ext uri="{BB962C8B-B14F-4D97-AF65-F5344CB8AC3E}">
        <p14:creationId xmlns:p14="http://schemas.microsoft.com/office/powerpoint/2010/main" val="472462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479040"/>
            <a:ext cx="6231467" cy="6662420"/>
          </a:xfrm>
        </p:spPr>
        <p:txBody>
          <a:bodyPr/>
          <a:lstStyle/>
          <a:p>
            <a:r>
              <a:rPr lang="en-US" sz="1100" dirty="0"/>
              <a:t>Basic syntactic analysis should be a commonplace activity for SLPs and is an important tool for preventing, identifying, and remediating language disorders.  We must have familiarity with key syntactic structures to be effective when assessing students, when formulating goals/objectives, monitoring progress, and when evaluating outcomes.</a:t>
            </a:r>
          </a:p>
          <a:p>
            <a:endParaRPr lang="en-US" sz="1100" dirty="0"/>
          </a:p>
          <a:p>
            <a:r>
              <a:rPr lang="en-US" dirty="0"/>
              <a:t>Let’s look at an example.</a:t>
            </a:r>
            <a:r>
              <a:rPr lang="en-US" dirty="0"/>
              <a:t> </a:t>
            </a:r>
            <a:r>
              <a:rPr lang="en-US" dirty="0"/>
              <a:t> Here </a:t>
            </a:r>
            <a:r>
              <a:rPr lang="en-US" dirty="0"/>
              <a:t>are three utterances from a </a:t>
            </a:r>
            <a:r>
              <a:rPr lang="en-US" dirty="0"/>
              <a:t>4-year-old with </a:t>
            </a:r>
            <a:r>
              <a:rPr lang="en-US" u="sng" dirty="0"/>
              <a:t>Specific LI</a:t>
            </a:r>
            <a:r>
              <a:rPr lang="en-US" dirty="0"/>
              <a:t>.  </a:t>
            </a:r>
            <a:endParaRPr lang="en-US" dirty="0"/>
          </a:p>
          <a:p>
            <a:endParaRPr lang="en-US" dirty="0"/>
          </a:p>
          <a:p>
            <a:r>
              <a:rPr lang="en-US" dirty="0"/>
              <a:t>[</a:t>
            </a:r>
            <a:r>
              <a:rPr lang="en-US" dirty="0"/>
              <a:t>Read slide]  </a:t>
            </a:r>
          </a:p>
          <a:p>
            <a:endParaRPr lang="en-US" dirty="0"/>
          </a:p>
          <a:p>
            <a:r>
              <a:rPr lang="en-US" dirty="0"/>
              <a:t>We are familiar with this “telegraphic quality” of speech when it’s developing and/or when key structures are missing.  But can we </a:t>
            </a:r>
            <a:r>
              <a:rPr lang="en-US" u="sng" dirty="0"/>
              <a:t>describe</a:t>
            </a:r>
            <a:r>
              <a:rPr lang="en-US" dirty="0"/>
              <a:t> the errors and </a:t>
            </a:r>
            <a:r>
              <a:rPr lang="en-US" u="sng" dirty="0"/>
              <a:t>what they mean</a:t>
            </a:r>
            <a:r>
              <a:rPr lang="en-US" dirty="0"/>
              <a:t>?</a:t>
            </a:r>
            <a:endParaRPr lang="en-US" dirty="0"/>
          </a:p>
          <a:p>
            <a:pPr marL="174708" indent="-174708">
              <a:buFont typeface="Arial" panose="020B0604020202020204" pitchFamily="34" charset="0"/>
              <a:buChar char="•"/>
            </a:pPr>
            <a:r>
              <a:rPr lang="en-US" dirty="0"/>
              <a:t>I want you to take a few moments to jot down the problems you see and what syntactic difficulties they indicate?  I’ll give you the first one:  </a:t>
            </a:r>
          </a:p>
          <a:p>
            <a:r>
              <a:rPr lang="en-US" dirty="0"/>
              <a:t>[click]</a:t>
            </a:r>
          </a:p>
          <a:p>
            <a:pPr marL="174708" indent="-174708">
              <a:buFont typeface="Arial" panose="020B0604020202020204" pitchFamily="34" charset="0"/>
              <a:buChar char="•"/>
            </a:pPr>
            <a:r>
              <a:rPr lang="en-US" dirty="0"/>
              <a:t>Using </a:t>
            </a:r>
            <a:r>
              <a:rPr lang="en-US" i="1" dirty="0"/>
              <a:t>me</a:t>
            </a:r>
            <a:r>
              <a:rPr lang="en-US" dirty="0"/>
              <a:t> for </a:t>
            </a:r>
            <a:r>
              <a:rPr lang="en-US" i="1" dirty="0"/>
              <a:t>I</a:t>
            </a:r>
            <a:r>
              <a:rPr lang="en-US" dirty="0"/>
              <a:t> …indicates difficulty with nominative pronouns.</a:t>
            </a:r>
            <a:endParaRPr lang="en-US" dirty="0"/>
          </a:p>
          <a:p>
            <a:endParaRPr lang="en-US" dirty="0"/>
          </a:p>
          <a:p>
            <a:r>
              <a:rPr lang="en-US" dirty="0"/>
              <a:t>[Wait to click in answers.]</a:t>
            </a:r>
            <a:endParaRPr lang="en-US" dirty="0"/>
          </a:p>
          <a:p>
            <a:pPr marL="174708" indent="-174708">
              <a:buFont typeface="Arial" panose="020B0604020202020204" pitchFamily="34" charset="0"/>
              <a:buChar char="•"/>
            </a:pPr>
            <a:r>
              <a:rPr lang="en-US" dirty="0"/>
              <a:t>omitting </a:t>
            </a:r>
            <a:r>
              <a:rPr lang="en-US" i="1" dirty="0"/>
              <a:t>am</a:t>
            </a:r>
            <a:r>
              <a:rPr lang="en-US" dirty="0"/>
              <a:t> …indicates difficulty with auxiliary verbs</a:t>
            </a:r>
          </a:p>
          <a:p>
            <a:pPr marL="174708" indent="-174708">
              <a:buFont typeface="Arial" panose="020B0604020202020204" pitchFamily="34" charset="0"/>
              <a:buChar char="•"/>
            </a:pPr>
            <a:r>
              <a:rPr lang="en-US" dirty="0"/>
              <a:t>using </a:t>
            </a:r>
            <a:r>
              <a:rPr lang="en-US" i="1" dirty="0"/>
              <a:t>go</a:t>
            </a:r>
            <a:r>
              <a:rPr lang="en-US" dirty="0"/>
              <a:t> </a:t>
            </a:r>
            <a:r>
              <a:rPr lang="en-US" dirty="0"/>
              <a:t>for </a:t>
            </a:r>
            <a:r>
              <a:rPr lang="en-US" i="1" dirty="0"/>
              <a:t>going</a:t>
            </a:r>
            <a:r>
              <a:rPr lang="en-US" dirty="0"/>
              <a:t> …indicates difficulty with verb </a:t>
            </a:r>
            <a:r>
              <a:rPr lang="en-US" dirty="0"/>
              <a:t>tense </a:t>
            </a:r>
            <a:r>
              <a:rPr lang="en-US" dirty="0"/>
              <a:t>inflections</a:t>
            </a:r>
          </a:p>
          <a:p>
            <a:pPr marL="174708" indent="-174708">
              <a:buFont typeface="Arial" panose="020B0604020202020204" pitchFamily="34" charset="0"/>
              <a:buChar char="•"/>
            </a:pPr>
            <a:r>
              <a:rPr lang="en-US" dirty="0"/>
              <a:t>omitting </a:t>
            </a:r>
            <a:r>
              <a:rPr lang="en-US" i="1" dirty="0"/>
              <a:t>the</a:t>
            </a:r>
            <a:r>
              <a:rPr lang="en-US" dirty="0"/>
              <a:t> and </a:t>
            </a:r>
            <a:r>
              <a:rPr lang="en-US" i="1" dirty="0"/>
              <a:t>a</a:t>
            </a:r>
            <a:r>
              <a:rPr lang="en-US" dirty="0"/>
              <a:t> …indicates difficulty with articles</a:t>
            </a:r>
          </a:p>
          <a:p>
            <a:pPr marL="174708" indent="-174708">
              <a:buFont typeface="Arial" panose="020B0604020202020204" pitchFamily="34" charset="0"/>
              <a:buChar char="•"/>
            </a:pPr>
            <a:r>
              <a:rPr lang="en-US" dirty="0"/>
              <a:t>omitting </a:t>
            </a:r>
            <a:r>
              <a:rPr lang="en-US" i="1" dirty="0"/>
              <a:t>is</a:t>
            </a:r>
            <a:r>
              <a:rPr lang="en-US" dirty="0"/>
              <a:t> …indicates difficulty with copular </a:t>
            </a:r>
            <a:r>
              <a:rPr lang="en-US" i="1" dirty="0"/>
              <a:t>be</a:t>
            </a:r>
            <a:r>
              <a:rPr lang="en-US" dirty="0"/>
              <a:t> </a:t>
            </a:r>
          </a:p>
          <a:p>
            <a:pPr marL="174708" indent="-174708">
              <a:buFont typeface="Arial" panose="020B0604020202020204" pitchFamily="34" charset="0"/>
              <a:buChar char="•"/>
            </a:pPr>
            <a:endParaRPr lang="en-US" dirty="0"/>
          </a:p>
          <a:p>
            <a:r>
              <a:rPr lang="en-US" dirty="0"/>
              <a:t>At a glance, like I just asked you to do, I think I could have listed those (errors), but I don’t think I could have finished the sentence “indicates difficulty with . . .”, although it made sense when I read it . . .</a:t>
            </a:r>
          </a:p>
          <a:p>
            <a:r>
              <a:rPr lang="en-US" dirty="0"/>
              <a:t>. . .nor could I say exactly when those particular forms and functions should be present developmentally, although I do know it’s earlier than 4 years of age.</a:t>
            </a:r>
          </a:p>
          <a:p>
            <a:endParaRPr lang="en-US" dirty="0"/>
          </a:p>
          <a:p>
            <a:r>
              <a:rPr lang="en-US" dirty="0"/>
              <a:t>I can almost recall Brown’s stages and MLU because it generally follows age in months. . . but past that I have problems recalling the items in Brown’s chart, much less understanding them well enough to scaffold instruction.  Glad to have the handy reference, but still . . . my vocabulary for this kind of analysis is </a:t>
            </a:r>
            <a:r>
              <a:rPr lang="en-US" dirty="0" err="1"/>
              <a:t>weeeeeak</a:t>
            </a:r>
            <a:r>
              <a:rPr lang="en-US" dirty="0"/>
              <a:t>!!!</a:t>
            </a:r>
          </a:p>
          <a:p>
            <a:endParaRPr lang="en-US" dirty="0"/>
          </a:p>
          <a:p>
            <a:r>
              <a:rPr lang="en-US" dirty="0"/>
              <a:t>This is just a 4-year-old learning how to talk, not a 4</a:t>
            </a:r>
            <a:r>
              <a:rPr lang="en-US" baseline="30000" dirty="0"/>
              <a:t>th</a:t>
            </a:r>
            <a:r>
              <a:rPr lang="en-US" dirty="0"/>
              <a:t> grader, who is dealing with both spoken and written language in the CCSS.  This example is in the Introduction of the book and I thought “Oh boy!”.</a:t>
            </a:r>
            <a:endParaRPr lang="en-US" dirty="0"/>
          </a:p>
          <a:p>
            <a:endParaRPr lang="en-US" dirty="0"/>
          </a:p>
        </p:txBody>
      </p:sp>
    </p:spTree>
    <p:extLst>
      <p:ext uri="{BB962C8B-B14F-4D97-AF65-F5344CB8AC3E}">
        <p14:creationId xmlns:p14="http://schemas.microsoft.com/office/powerpoint/2010/main" val="257300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“typical” syntax objectives (not related to those 4yo utterances), also in the Introduction.</a:t>
            </a:r>
          </a:p>
          <a:p>
            <a:endParaRPr lang="en-US" dirty="0" smtClean="0"/>
          </a:p>
          <a:p>
            <a:r>
              <a:rPr lang="en-US" dirty="0" smtClean="0"/>
              <a:t>[Read slide]</a:t>
            </a:r>
          </a:p>
          <a:p>
            <a:endParaRPr lang="en-US" dirty="0"/>
          </a:p>
          <a:p>
            <a:r>
              <a:rPr lang="en-US" b="1" dirty="0" smtClean="0"/>
              <a:t>Quick!</a:t>
            </a:r>
          </a:p>
          <a:p>
            <a:r>
              <a:rPr lang="en-US" dirty="0" smtClean="0"/>
              <a:t>Someone give </a:t>
            </a:r>
            <a:r>
              <a:rPr lang="en-US" dirty="0"/>
              <a:t>me </a:t>
            </a:r>
            <a:r>
              <a:rPr lang="en-US" dirty="0" smtClean="0"/>
              <a:t>a “third </a:t>
            </a:r>
            <a:r>
              <a:rPr lang="en-US" dirty="0"/>
              <a:t>person regular present tense verb” . . . </a:t>
            </a:r>
            <a:r>
              <a:rPr lang="en-US" dirty="0" smtClean="0"/>
              <a:t>he/she/it _____</a:t>
            </a:r>
          </a:p>
          <a:p>
            <a:r>
              <a:rPr lang="en-US" dirty="0" smtClean="0"/>
              <a:t>--- talk</a:t>
            </a:r>
            <a:r>
              <a:rPr lang="en-US" b="1" dirty="0" smtClean="0"/>
              <a:t>s</a:t>
            </a:r>
            <a:r>
              <a:rPr lang="en-US" dirty="0" smtClean="0"/>
              <a:t>, play</a:t>
            </a:r>
            <a:r>
              <a:rPr lang="en-US" b="1" dirty="0"/>
              <a:t>s</a:t>
            </a:r>
            <a:r>
              <a:rPr lang="en-US" dirty="0" smtClean="0"/>
              <a:t>, give</a:t>
            </a:r>
            <a:r>
              <a:rPr lang="en-US" b="1" dirty="0"/>
              <a:t>s</a:t>
            </a:r>
            <a:r>
              <a:rPr lang="en-US" dirty="0" smtClean="0"/>
              <a:t>, make</a:t>
            </a:r>
            <a:r>
              <a:rPr lang="en-US" b="1" dirty="0" smtClean="0"/>
              <a:t>s (add “s” to verb)</a:t>
            </a:r>
          </a:p>
          <a:p>
            <a:endParaRPr lang="en-US" dirty="0"/>
          </a:p>
          <a:p>
            <a:r>
              <a:rPr lang="en-US" i="1" dirty="0" smtClean="0"/>
              <a:t>Irregular</a:t>
            </a:r>
            <a:r>
              <a:rPr lang="en-US" dirty="0" smtClean="0"/>
              <a:t> present tense </a:t>
            </a:r>
            <a:r>
              <a:rPr lang="en-US" b="1" dirty="0" smtClean="0"/>
              <a:t>adds “</a:t>
            </a:r>
            <a:r>
              <a:rPr lang="en-US" b="1" dirty="0" err="1" smtClean="0"/>
              <a:t>es</a:t>
            </a:r>
            <a:r>
              <a:rPr lang="en-US" b="1" dirty="0" smtClean="0"/>
              <a:t>” or “</a:t>
            </a:r>
            <a:r>
              <a:rPr lang="en-US" b="1" dirty="0" err="1" smtClean="0"/>
              <a:t>ies</a:t>
            </a:r>
            <a:r>
              <a:rPr lang="en-US" b="1" dirty="0" smtClean="0"/>
              <a:t>” to the verb</a:t>
            </a:r>
            <a:r>
              <a:rPr lang="en-US" dirty="0" smtClean="0"/>
              <a:t>:  fix</a:t>
            </a:r>
            <a:r>
              <a:rPr lang="en-US" b="1" dirty="0" smtClean="0"/>
              <a:t>es</a:t>
            </a:r>
            <a:r>
              <a:rPr lang="en-US" dirty="0" smtClean="0"/>
              <a:t>, carr</a:t>
            </a:r>
            <a:r>
              <a:rPr lang="en-US" b="1" dirty="0" smtClean="0"/>
              <a:t>ies</a:t>
            </a:r>
            <a:r>
              <a:rPr lang="en-US" dirty="0" smtClean="0"/>
              <a:t>.</a:t>
            </a:r>
          </a:p>
          <a:p>
            <a:endParaRPr lang="en-US" dirty="0"/>
          </a:p>
          <a:p>
            <a:r>
              <a:rPr lang="en-US" dirty="0" smtClean="0"/>
              <a:t>So . . . morphology, right?</a:t>
            </a:r>
          </a:p>
          <a:p>
            <a:endParaRPr lang="en-US" dirty="0"/>
          </a:p>
          <a:p>
            <a:r>
              <a:rPr lang="en-US" dirty="0" smtClean="0"/>
              <a:t>What are the “present tense copular forms of </a:t>
            </a:r>
            <a:r>
              <a:rPr lang="en-US" i="1" dirty="0" smtClean="0"/>
              <a:t>be</a:t>
            </a:r>
            <a:r>
              <a:rPr lang="en-US" dirty="0" smtClean="0"/>
              <a:t>” . </a:t>
            </a:r>
            <a:r>
              <a:rPr lang="en-US" dirty="0"/>
              <a:t>. </a:t>
            </a:r>
            <a:r>
              <a:rPr lang="en-US" dirty="0" smtClean="0"/>
              <a:t>. I/you/it _______</a:t>
            </a:r>
          </a:p>
          <a:p>
            <a:r>
              <a:rPr lang="en-US" dirty="0" smtClean="0"/>
              <a:t>-- </a:t>
            </a:r>
            <a:r>
              <a:rPr lang="en-US" i="1" dirty="0" smtClean="0"/>
              <a:t>am</a:t>
            </a:r>
            <a:r>
              <a:rPr lang="en-US" i="1" dirty="0"/>
              <a:t>, are, is</a:t>
            </a:r>
          </a:p>
          <a:p>
            <a:endParaRPr lang="en-US" dirty="0"/>
          </a:p>
          <a:p>
            <a:endParaRPr lang="en-US" dirty="0" smtClean="0"/>
          </a:p>
          <a:p>
            <a:r>
              <a:rPr lang="en-US" dirty="0" smtClean="0"/>
              <a:t>A long-term goal might emphasize the “</a:t>
            </a:r>
            <a:r>
              <a:rPr lang="en-US" baseline="0" dirty="0" smtClean="0"/>
              <a:t>use of age-appropriate syntactic structures.”</a:t>
            </a:r>
          </a:p>
          <a:p>
            <a:endParaRPr lang="en-US" baseline="0" dirty="0" smtClean="0"/>
          </a:p>
          <a:p>
            <a:endParaRPr lang="en-US" baseline="0" dirty="0" smtClean="0"/>
          </a:p>
          <a:p>
            <a:r>
              <a:rPr lang="en-US" baseline="0" dirty="0" smtClean="0"/>
              <a:t>Do any of you write syntax objectives like these?</a:t>
            </a:r>
          </a:p>
          <a:p>
            <a:endParaRPr lang="en-US" baseline="0" dirty="0" smtClean="0"/>
          </a:p>
          <a:p>
            <a:r>
              <a:rPr lang="en-US" baseline="0" dirty="0" smtClean="0"/>
              <a:t>Regardless of whether we are addressing listening, speaking, reading, or writing, as SLPS we must be prepared to specifically define and illustrate these syntactic terms, not only for assessment and when writing goals/objectives, but also for designing interventions, discussing with others, and for monitoring outcomes.</a:t>
            </a:r>
            <a:endParaRPr lang="en-US" dirty="0"/>
          </a:p>
        </p:txBody>
      </p:sp>
    </p:spTree>
    <p:extLst>
      <p:ext uri="{BB962C8B-B14F-4D97-AF65-F5344CB8AC3E}">
        <p14:creationId xmlns:p14="http://schemas.microsoft.com/office/powerpoint/2010/main" val="162354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learned in elementary school that nouns are persons, places, or things.  But this definition, while certainly accurate, needs to be broadened to include words like </a:t>
            </a:r>
            <a:r>
              <a:rPr lang="en-US" i="1" dirty="0" smtClean="0"/>
              <a:t>July, liberty, language, sadness,</a:t>
            </a:r>
            <a:r>
              <a:rPr lang="en-US" dirty="0" smtClean="0"/>
              <a:t> and </a:t>
            </a:r>
            <a:r>
              <a:rPr lang="en-US" i="1" dirty="0" smtClean="0"/>
              <a:t>solitude</a:t>
            </a:r>
            <a:r>
              <a:rPr lang="en-US" dirty="0" smtClean="0"/>
              <a:t>, which don’t really fit into those categories.</a:t>
            </a:r>
          </a:p>
          <a:p>
            <a:endParaRPr lang="en-US" dirty="0"/>
          </a:p>
          <a:p>
            <a:r>
              <a:rPr lang="en-US" dirty="0" smtClean="0"/>
              <a:t>Is </a:t>
            </a:r>
            <a:r>
              <a:rPr lang="en-US" i="1" dirty="0" smtClean="0"/>
              <a:t>July</a:t>
            </a:r>
            <a:r>
              <a:rPr lang="en-US" dirty="0" smtClean="0"/>
              <a:t> a thing?  Kessler and McDonald (1991) added “Abstractions” to the definition.  Given that time is abstract, </a:t>
            </a:r>
            <a:r>
              <a:rPr lang="en-US" i="1" dirty="0" smtClean="0"/>
              <a:t>July</a:t>
            </a:r>
            <a:r>
              <a:rPr lang="en-US" dirty="0" smtClean="0"/>
              <a:t> better fits this category since it classifies a particular period of time.</a:t>
            </a:r>
          </a:p>
          <a:p>
            <a:endParaRPr lang="en-US" dirty="0"/>
          </a:p>
          <a:p>
            <a:r>
              <a:rPr lang="en-US" dirty="0" smtClean="0"/>
              <a:t>Regardless of how you define “noun,” it is agreed that nouns can be </a:t>
            </a:r>
          </a:p>
          <a:p>
            <a:pPr marL="174708" indent="-174708">
              <a:buFont typeface="Arial" panose="020B0604020202020204" pitchFamily="34" charset="0"/>
              <a:buChar char="•"/>
            </a:pPr>
            <a:r>
              <a:rPr lang="en-US" dirty="0" smtClean="0"/>
              <a:t>simple or compound, and can be sorted into </a:t>
            </a:r>
          </a:p>
          <a:p>
            <a:pPr marL="174708" indent="-174708">
              <a:buFont typeface="Arial" panose="020B0604020202020204" pitchFamily="34" charset="0"/>
              <a:buChar char="•"/>
            </a:pPr>
            <a:r>
              <a:rPr lang="en-US" dirty="0" smtClean="0"/>
              <a:t>noun classes and </a:t>
            </a:r>
          </a:p>
          <a:p>
            <a:pPr marL="174708" indent="-174708">
              <a:buFont typeface="Arial" panose="020B0604020202020204" pitchFamily="34" charset="0"/>
              <a:buChar char="•"/>
            </a:pPr>
            <a:r>
              <a:rPr lang="en-US" dirty="0" smtClean="0"/>
              <a:t>noun forms.</a:t>
            </a:r>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a:p>
          <a:p>
            <a:r>
              <a:rPr lang="en-US" dirty="0" smtClean="0"/>
              <a:t>So Simple or Compound is about the number of words making up the noun.  This is going to apply to almost every other part of speech as well.</a:t>
            </a:r>
            <a:endParaRPr lang="en-US" dirty="0"/>
          </a:p>
        </p:txBody>
      </p:sp>
    </p:spTree>
    <p:extLst>
      <p:ext uri="{BB962C8B-B14F-4D97-AF65-F5344CB8AC3E}">
        <p14:creationId xmlns:p14="http://schemas.microsoft.com/office/powerpoint/2010/main" val="81773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Declarations are not enough!  Meaning . . .</a:t>
            </a:r>
          </a:p>
          <a:p>
            <a:r>
              <a:rPr lang="en-US" dirty="0" smtClean="0"/>
              <a:t>Just because the stakes have been raised doesn’t mean students and teachers can immediately “up their game”. </a:t>
            </a:r>
          </a:p>
          <a:p>
            <a:endParaRPr lang="en-US" dirty="0"/>
          </a:p>
          <a:p>
            <a:r>
              <a:rPr lang="en-US" u="sng" dirty="0" smtClean="0"/>
              <a:t>High level thinking</a:t>
            </a:r>
            <a:r>
              <a:rPr lang="en-US" dirty="0" smtClean="0"/>
              <a:t>, which is what mastery in the CCSS, or any set of standards, is ultimately all about, goes beyond answering questions correctly.  High level thinking is </a:t>
            </a:r>
            <a:r>
              <a:rPr lang="en-US" dirty="0"/>
              <a:t>about quality not </a:t>
            </a:r>
            <a:r>
              <a:rPr lang="en-US" dirty="0" smtClean="0"/>
              <a:t>quantity. It’s thorough and complex.  It’s metacognitive and metalinguistic.  It requires internal and external use of “literate language.”</a:t>
            </a:r>
          </a:p>
          <a:p>
            <a:endParaRPr lang="en-US" dirty="0"/>
          </a:p>
        </p:txBody>
      </p:sp>
    </p:spTree>
    <p:extLst>
      <p:ext uri="{BB962C8B-B14F-4D97-AF65-F5344CB8AC3E}">
        <p14:creationId xmlns:p14="http://schemas.microsoft.com/office/powerpoint/2010/main" val="2943205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Nouns may be characterized into different classes as well, given the types of things (or persons, places, or abstractions) to which they refer.</a:t>
            </a:r>
          </a:p>
          <a:p>
            <a:endParaRPr lang="en-US" dirty="0"/>
          </a:p>
          <a:p>
            <a:r>
              <a:rPr lang="en-US" dirty="0" smtClean="0"/>
              <a:t>These include common and proper nouns, count and </a:t>
            </a:r>
            <a:r>
              <a:rPr lang="en-US" dirty="0" err="1" smtClean="0"/>
              <a:t>noncount</a:t>
            </a:r>
            <a:r>
              <a:rPr lang="en-US" dirty="0" smtClean="0"/>
              <a:t> (AKA mass) nouns, concrete and abstract nouns, and collective nouns (which is not on the diagram).</a:t>
            </a:r>
            <a:endParaRPr lang="en-US" dirty="0"/>
          </a:p>
        </p:txBody>
      </p:sp>
    </p:spTree>
    <p:extLst>
      <p:ext uri="{BB962C8B-B14F-4D97-AF65-F5344CB8AC3E}">
        <p14:creationId xmlns:p14="http://schemas.microsoft.com/office/powerpoint/2010/main" val="2497578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easy ones.</a:t>
            </a:r>
          </a:p>
          <a:p>
            <a:endParaRPr lang="en-US" dirty="0" smtClean="0"/>
          </a:p>
          <a:p>
            <a:r>
              <a:rPr lang="en-US" dirty="0" smtClean="0"/>
              <a:t>Common nouns</a:t>
            </a:r>
            <a:r>
              <a:rPr lang="en-US" baseline="0" dirty="0" smtClean="0"/>
              <a:t> refer to a general group or class of indefinites:  </a:t>
            </a:r>
          </a:p>
          <a:p>
            <a:pPr marL="174708" indent="-174708">
              <a:buFont typeface="Arial" panose="020B0604020202020204" pitchFamily="34" charset="0"/>
              <a:buChar char="•"/>
            </a:pPr>
            <a:r>
              <a:rPr lang="en-US" baseline="0" dirty="0" smtClean="0"/>
              <a:t>animal, </a:t>
            </a:r>
          </a:p>
          <a:p>
            <a:pPr marL="174708" indent="-174708">
              <a:buFont typeface="Arial" panose="020B0604020202020204" pitchFamily="34" charset="0"/>
              <a:buChar char="•"/>
            </a:pPr>
            <a:r>
              <a:rPr lang="en-US" baseline="0" dirty="0" smtClean="0"/>
              <a:t>condition, </a:t>
            </a:r>
          </a:p>
          <a:p>
            <a:pPr marL="174708" indent="-174708">
              <a:buFont typeface="Arial" panose="020B0604020202020204" pitchFamily="34" charset="0"/>
              <a:buChar char="•"/>
            </a:pPr>
            <a:r>
              <a:rPr lang="en-US" baseline="0" dirty="0" smtClean="0"/>
              <a:t>material, </a:t>
            </a:r>
          </a:p>
          <a:p>
            <a:pPr marL="174708" indent="-174708">
              <a:buFont typeface="Arial" panose="020B0604020202020204" pitchFamily="34" charset="0"/>
              <a:buChar char="•"/>
            </a:pPr>
            <a:r>
              <a:rPr lang="en-US" baseline="0" dirty="0" smtClean="0"/>
              <a:t>object, </a:t>
            </a:r>
          </a:p>
          <a:p>
            <a:pPr marL="174708" indent="-174708">
              <a:buFont typeface="Arial" panose="020B0604020202020204" pitchFamily="34" charset="0"/>
              <a:buChar char="•"/>
            </a:pPr>
            <a:r>
              <a:rPr lang="en-US" baseline="0" dirty="0" smtClean="0"/>
              <a:t>person, </a:t>
            </a:r>
          </a:p>
          <a:p>
            <a:pPr marL="174708" indent="-174708">
              <a:buFont typeface="Arial" panose="020B0604020202020204" pitchFamily="34" charset="0"/>
              <a:buChar char="•"/>
            </a:pPr>
            <a:r>
              <a:rPr lang="en-US" baseline="0" dirty="0" smtClean="0"/>
              <a:t>place, or </a:t>
            </a:r>
          </a:p>
          <a:p>
            <a:pPr marL="174708" indent="-174708">
              <a:buFont typeface="Arial" panose="020B0604020202020204" pitchFamily="34" charset="0"/>
              <a:buChar char="•"/>
            </a:pPr>
            <a:r>
              <a:rPr lang="en-US" baseline="0" dirty="0" smtClean="0"/>
              <a:t>quality.  </a:t>
            </a:r>
          </a:p>
          <a:p>
            <a:r>
              <a:rPr lang="en-US" baseline="0" dirty="0" smtClean="0"/>
              <a:t>Examples, respectively, might be </a:t>
            </a:r>
            <a:r>
              <a:rPr lang="en-US" i="1" baseline="0" dirty="0" smtClean="0"/>
              <a:t>cat, stability, linen, box, friend, street, or beauty.</a:t>
            </a:r>
            <a:r>
              <a:rPr lang="en-US" i="0" baseline="0" dirty="0" smtClean="0"/>
              <a:t> </a:t>
            </a:r>
          </a:p>
          <a:p>
            <a:endParaRPr lang="en-US" dirty="0"/>
          </a:p>
          <a:p>
            <a:r>
              <a:rPr lang="en-US" i="0" baseline="0" dirty="0" smtClean="0"/>
              <a:t>Let’s not confuse “common” with “concrete.”  </a:t>
            </a:r>
            <a:r>
              <a:rPr lang="en-US" i="1" baseline="0" dirty="0" smtClean="0"/>
              <a:t>Stability</a:t>
            </a:r>
            <a:r>
              <a:rPr lang="en-US" i="0" baseline="0" dirty="0" smtClean="0"/>
              <a:t> and </a:t>
            </a:r>
            <a:r>
              <a:rPr lang="en-US" i="1" baseline="0" dirty="0" smtClean="0"/>
              <a:t>beauty</a:t>
            </a:r>
            <a:r>
              <a:rPr lang="en-US" i="0" baseline="0" dirty="0" smtClean="0"/>
              <a:t> are common nouns, but not concrete nouns.  In writing, common nouns are typically not capitalized.</a:t>
            </a:r>
          </a:p>
          <a:p>
            <a:endParaRPr lang="en-US" i="0" baseline="0" dirty="0" smtClean="0"/>
          </a:p>
          <a:p>
            <a:r>
              <a:rPr lang="en-US" i="0" baseline="0" dirty="0" smtClean="0"/>
              <a:t>Proper nouns refer to specific entities, such as </a:t>
            </a:r>
            <a:r>
              <a:rPr lang="en-US" i="1" baseline="0" dirty="0" smtClean="0"/>
              <a:t>Homer, Chevrolet, McDonald’s, Mrs. Smith, Arkansas, or Black Beauty,</a:t>
            </a:r>
            <a:r>
              <a:rPr lang="en-US" dirty="0" smtClean="0"/>
              <a:t> and are nearly always capitalized.</a:t>
            </a:r>
            <a:endParaRPr lang="en-US" dirty="0"/>
          </a:p>
        </p:txBody>
      </p:sp>
    </p:spTree>
    <p:extLst>
      <p:ext uri="{BB962C8B-B14F-4D97-AF65-F5344CB8AC3E}">
        <p14:creationId xmlns:p14="http://schemas.microsoft.com/office/powerpoint/2010/main" val="3265736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Nouns that represent countable objects are Count</a:t>
            </a:r>
            <a:r>
              <a:rPr lang="en-US" baseline="0" dirty="0" smtClean="0"/>
              <a:t> Nouns.  They refer to entities that are viewed as individual elements or units, such as </a:t>
            </a:r>
            <a:r>
              <a:rPr lang="en-US" i="1" baseline="0" dirty="0" smtClean="0"/>
              <a:t>letter, pizza, </a:t>
            </a:r>
            <a:r>
              <a:rPr lang="en-US" i="0" baseline="0" dirty="0" smtClean="0"/>
              <a:t>and </a:t>
            </a:r>
            <a:r>
              <a:rPr lang="en-US" i="1" baseline="0" dirty="0" smtClean="0"/>
              <a:t>minute</a:t>
            </a:r>
            <a:r>
              <a:rPr lang="en-US" i="0" baseline="0" dirty="0" smtClean="0"/>
              <a:t>.  You can count them.</a:t>
            </a:r>
          </a:p>
          <a:p>
            <a:endParaRPr lang="en-US" i="0" baseline="0" dirty="0" smtClean="0"/>
          </a:p>
          <a:p>
            <a:r>
              <a:rPr lang="en-US" i="0" baseline="0" dirty="0" smtClean="0"/>
              <a:t>On the other hand, </a:t>
            </a:r>
            <a:r>
              <a:rPr lang="en-US" dirty="0" err="1"/>
              <a:t>N</a:t>
            </a:r>
            <a:r>
              <a:rPr lang="en-US" i="0" baseline="0" dirty="0" err="1" smtClean="0"/>
              <a:t>oncount</a:t>
            </a:r>
            <a:r>
              <a:rPr lang="en-US" i="0" baseline="0" dirty="0" smtClean="0"/>
              <a:t> (or Mass) </a:t>
            </a:r>
            <a:r>
              <a:rPr lang="en-US" dirty="0"/>
              <a:t>N</a:t>
            </a:r>
            <a:r>
              <a:rPr lang="en-US" i="0" baseline="0" dirty="0" smtClean="0"/>
              <a:t>ouns refer to entities that are not usually viewed as having individual elements; they have no specific shape or boundary, or they simply cannot be counted, like </a:t>
            </a:r>
            <a:r>
              <a:rPr lang="en-US" i="1" baseline="0" dirty="0" smtClean="0"/>
              <a:t>corn, honesty, </a:t>
            </a:r>
            <a:r>
              <a:rPr lang="en-US" i="0" baseline="0" dirty="0" smtClean="0"/>
              <a:t>and </a:t>
            </a:r>
            <a:r>
              <a:rPr lang="en-US" i="1" baseline="0" dirty="0" smtClean="0"/>
              <a:t>fortitude</a:t>
            </a:r>
            <a:r>
              <a:rPr lang="en-US" i="0" baseline="0" dirty="0" smtClean="0"/>
              <a:t>.  You cannot, for example, have one or more “honesties.”  </a:t>
            </a:r>
          </a:p>
          <a:p>
            <a:endParaRPr lang="en-US" i="0" baseline="0" dirty="0" smtClean="0"/>
          </a:p>
          <a:p>
            <a:r>
              <a:rPr lang="en-US" b="1" i="0" baseline="0" dirty="0" smtClean="0"/>
              <a:t>A helpful tip for remembering these </a:t>
            </a:r>
            <a:r>
              <a:rPr lang="en-US" i="0" baseline="0" dirty="0" smtClean="0"/>
              <a:t>is that count nouns in their plural form may be modified by the word </a:t>
            </a:r>
            <a:r>
              <a:rPr lang="en-US" i="1" baseline="0" dirty="0" smtClean="0"/>
              <a:t>many</a:t>
            </a:r>
            <a:r>
              <a:rPr lang="en-US" i="0" baseline="0" dirty="0" smtClean="0"/>
              <a:t>, and </a:t>
            </a:r>
            <a:r>
              <a:rPr lang="en-US" i="0" baseline="0" dirty="0" err="1" smtClean="0"/>
              <a:t>noncount</a:t>
            </a:r>
            <a:r>
              <a:rPr lang="en-US" i="0" baseline="0" dirty="0" smtClean="0"/>
              <a:t> nouns may be modified by the word </a:t>
            </a:r>
            <a:r>
              <a:rPr lang="en-US" i="1" baseline="0" dirty="0" smtClean="0"/>
              <a:t>much</a:t>
            </a:r>
            <a:r>
              <a:rPr lang="en-US" i="0" baseline="0" dirty="0" smtClean="0"/>
              <a:t>.  Try it on these examples.</a:t>
            </a:r>
          </a:p>
          <a:p>
            <a:pPr marL="174708" indent="-174708">
              <a:buFont typeface="Arial" panose="020B0604020202020204" pitchFamily="34" charset="0"/>
              <a:buChar char="•"/>
            </a:pPr>
            <a:r>
              <a:rPr lang="en-US" dirty="0" smtClean="0"/>
              <a:t>desk – many desks, not much desks</a:t>
            </a:r>
          </a:p>
          <a:p>
            <a:pPr marL="174708" indent="-174708">
              <a:buFont typeface="Arial" panose="020B0604020202020204" pitchFamily="34" charset="0"/>
              <a:buChar char="•"/>
            </a:pPr>
            <a:r>
              <a:rPr lang="en-US" dirty="0" smtClean="0"/>
              <a:t>progress – much progress, not many progresses</a:t>
            </a:r>
            <a:endParaRPr lang="en-US" dirty="0"/>
          </a:p>
          <a:p>
            <a:endParaRPr lang="en-US" dirty="0" smtClean="0"/>
          </a:p>
          <a:p>
            <a:endParaRPr lang="en-US" dirty="0"/>
          </a:p>
          <a:p>
            <a:r>
              <a:rPr lang="en-US" dirty="0" smtClean="0"/>
              <a:t>It does get tricky though.  Some nouns can be count or </a:t>
            </a:r>
            <a:r>
              <a:rPr lang="en-US" dirty="0" err="1" smtClean="0"/>
              <a:t>noncount</a:t>
            </a:r>
            <a:r>
              <a:rPr lang="en-US" dirty="0" smtClean="0"/>
              <a:t> depending on context (or syntactic function).</a:t>
            </a:r>
          </a:p>
          <a:p>
            <a:endParaRPr lang="en-US" dirty="0"/>
          </a:p>
          <a:p>
            <a:r>
              <a:rPr lang="en-US" dirty="0" smtClean="0"/>
              <a:t>For example, </a:t>
            </a:r>
            <a:r>
              <a:rPr lang="en-US" i="1" dirty="0" smtClean="0"/>
              <a:t>stone</a:t>
            </a:r>
            <a:r>
              <a:rPr lang="en-US" dirty="0" smtClean="0"/>
              <a:t> is a count noun in </a:t>
            </a:r>
            <a:r>
              <a:rPr lang="en-US" i="1" dirty="0" smtClean="0"/>
              <a:t>Each stone was polished,</a:t>
            </a:r>
            <a:r>
              <a:rPr lang="en-US" dirty="0" smtClean="0"/>
              <a:t> and it is a </a:t>
            </a:r>
            <a:r>
              <a:rPr lang="en-US" dirty="0" err="1" smtClean="0"/>
              <a:t>noncount</a:t>
            </a:r>
            <a:r>
              <a:rPr lang="en-US" dirty="0" smtClean="0"/>
              <a:t> noun in </a:t>
            </a:r>
            <a:r>
              <a:rPr lang="en-US" i="1" dirty="0" smtClean="0"/>
              <a:t>My house is made of stone</a:t>
            </a:r>
            <a:r>
              <a:rPr lang="en-US" dirty="0" smtClean="0"/>
              <a:t>.</a:t>
            </a:r>
          </a:p>
          <a:p>
            <a:endParaRPr lang="en-US" dirty="0"/>
          </a:p>
          <a:p>
            <a:r>
              <a:rPr lang="en-US" dirty="0" smtClean="0"/>
              <a:t>Proper nouns are even more confusing since it can be argued that a proper noun is the name of a unique entity.  And if it is truly unique, there cannot be more than one, making it neither a count noun or a </a:t>
            </a:r>
            <a:r>
              <a:rPr lang="en-US" dirty="0" err="1" smtClean="0"/>
              <a:t>noncount</a:t>
            </a:r>
            <a:r>
              <a:rPr lang="en-US" dirty="0" smtClean="0"/>
              <a:t> noun, but a unique noun.</a:t>
            </a:r>
          </a:p>
          <a:p>
            <a:endParaRPr lang="en-US" dirty="0"/>
          </a:p>
          <a:p>
            <a:r>
              <a:rPr lang="en-US" dirty="0" smtClean="0"/>
              <a:t>Red Lobster?</a:t>
            </a:r>
          </a:p>
        </p:txBody>
      </p:sp>
    </p:spTree>
    <p:extLst>
      <p:ext uri="{BB962C8B-B14F-4D97-AF65-F5344CB8AC3E}">
        <p14:creationId xmlns:p14="http://schemas.microsoft.com/office/powerpoint/2010/main" val="3265736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Nouns may also be divided into Concrete</a:t>
            </a:r>
            <a:r>
              <a:rPr lang="en-US" baseline="0" dirty="0" smtClean="0"/>
              <a:t> and Abstract Nouns.  Concrete nouns refer to tangible, physical entities, whereas Abstract nouns refer to intangible, nonphysical entities (that is, entities we cannot discern with the five senses).  </a:t>
            </a:r>
          </a:p>
          <a:p>
            <a:endParaRPr lang="en-US" dirty="0"/>
          </a:p>
          <a:p>
            <a:r>
              <a:rPr lang="en-US" baseline="0" dirty="0" smtClean="0"/>
              <a:t>Abstract nouns are often words that we use when describing our . . .</a:t>
            </a:r>
          </a:p>
          <a:p>
            <a:pPr marL="174708" indent="-174708">
              <a:buFont typeface="Arial" panose="020B0604020202020204" pitchFamily="34" charset="0"/>
              <a:buChar char="•"/>
            </a:pPr>
            <a:r>
              <a:rPr lang="en-US" baseline="0" dirty="0" smtClean="0"/>
              <a:t>ideas, </a:t>
            </a:r>
          </a:p>
          <a:p>
            <a:pPr marL="174708" indent="-174708">
              <a:buFont typeface="Arial" panose="020B0604020202020204" pitchFamily="34" charset="0"/>
              <a:buChar char="•"/>
            </a:pPr>
            <a:r>
              <a:rPr lang="en-US" baseline="0" dirty="0" smtClean="0"/>
              <a:t>emotions,</a:t>
            </a:r>
          </a:p>
          <a:p>
            <a:pPr marL="174708" indent="-174708">
              <a:buFont typeface="Arial" panose="020B0604020202020204" pitchFamily="34" charset="0"/>
              <a:buChar char="•"/>
            </a:pPr>
            <a:r>
              <a:rPr lang="en-US" baseline="0" dirty="0" smtClean="0"/>
              <a:t>senses, and </a:t>
            </a:r>
          </a:p>
          <a:p>
            <a:pPr marL="174708" indent="-174708">
              <a:buFont typeface="Arial" panose="020B0604020202020204" pitchFamily="34" charset="0"/>
              <a:buChar char="•"/>
            </a:pPr>
            <a:r>
              <a:rPr lang="en-US" baseline="0" dirty="0" smtClean="0"/>
              <a:t>situations.</a:t>
            </a:r>
            <a:endParaRPr lang="en-US" dirty="0" smtClean="0"/>
          </a:p>
        </p:txBody>
      </p:sp>
    </p:spTree>
    <p:extLst>
      <p:ext uri="{BB962C8B-B14F-4D97-AF65-F5344CB8AC3E}">
        <p14:creationId xmlns:p14="http://schemas.microsoft.com/office/powerpoint/2010/main" val="3265736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Collective Nouns are those that can name</a:t>
            </a:r>
            <a:r>
              <a:rPr lang="en-US" baseline="0" dirty="0" smtClean="0"/>
              <a:t> a group acting as a unit.  These nouns may be either singular or plural in meaning, as context dictates. </a:t>
            </a:r>
          </a:p>
          <a:p>
            <a:endParaRPr lang="en-US" dirty="0"/>
          </a:p>
          <a:p>
            <a:r>
              <a:rPr lang="en-US" baseline="0" dirty="0" smtClean="0"/>
              <a:t> For example, the noun </a:t>
            </a:r>
            <a:r>
              <a:rPr lang="en-US" i="1" baseline="0" dirty="0" smtClean="0"/>
              <a:t>staff</a:t>
            </a:r>
            <a:r>
              <a:rPr lang="en-US" i="0" baseline="0" dirty="0" smtClean="0"/>
              <a:t> can be used in a sentence like </a:t>
            </a:r>
            <a:r>
              <a:rPr lang="en-US" i="1" baseline="0" dirty="0" smtClean="0"/>
              <a:t>The staff is going to the conference </a:t>
            </a:r>
            <a:r>
              <a:rPr lang="en-US" i="0" baseline="0" dirty="0" smtClean="0"/>
              <a:t>when meaning the staff members as a unit</a:t>
            </a:r>
            <a:r>
              <a:rPr lang="en-US" i="0" dirty="0" smtClean="0"/>
              <a:t> . . .</a:t>
            </a:r>
          </a:p>
          <a:p>
            <a:r>
              <a:rPr lang="en-US" baseline="0" dirty="0" smtClean="0"/>
              <a:t>.</a:t>
            </a:r>
            <a:r>
              <a:rPr lang="en-US" dirty="0" smtClean="0"/>
              <a:t> . . </a:t>
            </a:r>
            <a:r>
              <a:rPr lang="en-US" i="0" baseline="0" dirty="0" smtClean="0"/>
              <a:t>or it can be used with a plural verb in a sentence like </a:t>
            </a:r>
            <a:r>
              <a:rPr lang="en-US" i="1" baseline="0" dirty="0" smtClean="0"/>
              <a:t>The staff have all had the flu </a:t>
            </a:r>
            <a:r>
              <a:rPr lang="en-US" i="0" baseline="0" dirty="0" smtClean="0"/>
              <a:t>to place emphasis on the individual members of the staff.  </a:t>
            </a:r>
          </a:p>
          <a:p>
            <a:endParaRPr lang="en-US" dirty="0"/>
          </a:p>
          <a:p>
            <a:r>
              <a:rPr lang="en-US" i="0" baseline="0" dirty="0" smtClean="0"/>
              <a:t>Collective nouns can be plural in form (e.g. juries, groups), but some are always singular in form (e.g. </a:t>
            </a:r>
            <a:r>
              <a:rPr lang="en-US" i="1" baseline="0" dirty="0" smtClean="0"/>
              <a:t>luggage, china</a:t>
            </a:r>
            <a:r>
              <a:rPr lang="en-US" i="0" baseline="0" dirty="0" smtClean="0"/>
              <a:t>).</a:t>
            </a:r>
            <a:endParaRPr lang="en-US" dirty="0" smtClean="0"/>
          </a:p>
        </p:txBody>
      </p:sp>
    </p:spTree>
    <p:extLst>
      <p:ext uri="{BB962C8B-B14F-4D97-AF65-F5344CB8AC3E}">
        <p14:creationId xmlns:p14="http://schemas.microsoft.com/office/powerpoint/2010/main" val="3265736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noun can generally be characterized by </a:t>
            </a:r>
            <a:r>
              <a:rPr lang="en-US" u="sng" dirty="0" smtClean="0"/>
              <a:t>three dimensions of form</a:t>
            </a:r>
            <a:r>
              <a:rPr lang="en-US" dirty="0" smtClean="0"/>
              <a:t>:</a:t>
            </a:r>
          </a:p>
          <a:p>
            <a:pPr marL="174708" indent="-174708">
              <a:buFont typeface="Arial" panose="020B0604020202020204" pitchFamily="34" charset="0"/>
              <a:buChar char="•"/>
            </a:pPr>
            <a:r>
              <a:rPr lang="en-US" dirty="0" smtClean="0"/>
              <a:t>Number (Is it singular or plural?)</a:t>
            </a:r>
          </a:p>
          <a:p>
            <a:pPr marL="174708" indent="-174708">
              <a:buFont typeface="Arial" panose="020B0604020202020204" pitchFamily="34" charset="0"/>
              <a:buChar char="•"/>
            </a:pPr>
            <a:r>
              <a:rPr lang="en-US" dirty="0" smtClean="0"/>
              <a:t>Gender (is it masculine or feminine, indefinite, or neuter?)  I didn’t like the idea of possibly having to use that word with teachers or parents, so I chose to change it to “neutral” which I think serves the same purpose.  You with me?</a:t>
            </a:r>
          </a:p>
          <a:p>
            <a:pPr marL="174708" indent="-174708">
              <a:buFont typeface="Arial" panose="020B0604020202020204" pitchFamily="34" charset="0"/>
              <a:buChar char="•"/>
            </a:pPr>
            <a:r>
              <a:rPr lang="en-US" dirty="0" smtClean="0"/>
              <a:t>Case (Is it nominative [subjective], possessive, or objective? </a:t>
            </a:r>
            <a:r>
              <a:rPr lang="en-US" dirty="0"/>
              <a:t> </a:t>
            </a:r>
            <a:r>
              <a:rPr lang="en-US" dirty="0" smtClean="0"/>
              <a:t>What part of the sentence?  Role or function?)</a:t>
            </a:r>
          </a:p>
        </p:txBody>
      </p:sp>
    </p:spTree>
    <p:extLst>
      <p:ext uri="{BB962C8B-B14F-4D97-AF65-F5344CB8AC3E}">
        <p14:creationId xmlns:p14="http://schemas.microsoft.com/office/powerpoint/2010/main" val="3265736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nouns can change form to denote the number of entities to which they</a:t>
            </a:r>
            <a:r>
              <a:rPr lang="en-US" baseline="0" dirty="0" smtClean="0"/>
              <a:t> are referring.  </a:t>
            </a:r>
            <a:r>
              <a:rPr lang="en-US" i="0" baseline="0" dirty="0" smtClean="0"/>
              <a:t>A noun that denotes one entity is </a:t>
            </a:r>
            <a:r>
              <a:rPr lang="en-US" i="0" u="sng" baseline="0" dirty="0" smtClean="0"/>
              <a:t>singular</a:t>
            </a:r>
            <a:r>
              <a:rPr lang="en-US" i="0" baseline="0" dirty="0" smtClean="0"/>
              <a:t>; a noun denoting two or more entities is </a:t>
            </a:r>
            <a:r>
              <a:rPr lang="en-US" i="0" u="sng" baseline="0" dirty="0" smtClean="0"/>
              <a:t>plural</a:t>
            </a:r>
            <a:r>
              <a:rPr lang="en-US" i="0" baseline="0" dirty="0" smtClean="0"/>
              <a:t>.  </a:t>
            </a:r>
          </a:p>
          <a:p>
            <a:endParaRPr lang="en-US" i="0" baseline="0" dirty="0" smtClean="0"/>
          </a:p>
          <a:p>
            <a:r>
              <a:rPr lang="en-US" i="0" baseline="0" dirty="0" smtClean="0"/>
              <a:t>Often, the plural of a noun is created by adding </a:t>
            </a:r>
            <a:r>
              <a:rPr lang="en-US" i="1" baseline="0" dirty="0" smtClean="0"/>
              <a:t>–s</a:t>
            </a:r>
            <a:r>
              <a:rPr lang="en-US" i="0" baseline="0" dirty="0" smtClean="0"/>
              <a:t> or </a:t>
            </a:r>
            <a:r>
              <a:rPr lang="en-US" i="1" baseline="0" dirty="0" smtClean="0"/>
              <a:t>–</a:t>
            </a:r>
            <a:r>
              <a:rPr lang="en-US" i="1" baseline="0" dirty="0" err="1" smtClean="0"/>
              <a:t>es</a:t>
            </a:r>
            <a:r>
              <a:rPr lang="en-US" i="0" baseline="0" dirty="0" smtClean="0"/>
              <a:t> to the singular form, </a:t>
            </a:r>
            <a:r>
              <a:rPr lang="en-US" baseline="0" dirty="0" smtClean="0"/>
              <a:t>such as </a:t>
            </a:r>
            <a:r>
              <a:rPr lang="en-US" i="1" baseline="0" dirty="0" smtClean="0"/>
              <a:t>pan</a:t>
            </a:r>
            <a:r>
              <a:rPr lang="en-US" i="0" baseline="0" dirty="0" smtClean="0"/>
              <a:t> </a:t>
            </a:r>
            <a:r>
              <a:rPr lang="en-US" i="0" baseline="0" dirty="0" smtClean="0">
                <a:sym typeface="Wingdings"/>
              </a:rPr>
              <a:t></a:t>
            </a:r>
            <a:r>
              <a:rPr lang="en-US" i="0" baseline="0" dirty="0" smtClean="0"/>
              <a:t> </a:t>
            </a:r>
            <a:r>
              <a:rPr lang="en-US" i="1" baseline="0" dirty="0" smtClean="0"/>
              <a:t>pans</a:t>
            </a:r>
            <a:r>
              <a:rPr lang="en-US" i="0" baseline="0" dirty="0" smtClean="0"/>
              <a:t> and </a:t>
            </a:r>
            <a:r>
              <a:rPr lang="en-US" i="1" baseline="0" dirty="0" smtClean="0"/>
              <a:t>bench</a:t>
            </a:r>
            <a:r>
              <a:rPr lang="en-US" i="0" baseline="0" dirty="0" smtClean="0"/>
              <a:t> </a:t>
            </a:r>
            <a:r>
              <a:rPr lang="en-US" i="0" baseline="0" dirty="0" smtClean="0">
                <a:sym typeface="Wingdings"/>
              </a:rPr>
              <a:t></a:t>
            </a:r>
            <a:r>
              <a:rPr lang="en-US" i="0" baseline="0" dirty="0" smtClean="0"/>
              <a:t> </a:t>
            </a:r>
            <a:r>
              <a:rPr lang="en-US" i="1" baseline="0" dirty="0" smtClean="0"/>
              <a:t>benches.</a:t>
            </a:r>
            <a:endParaRPr lang="en-US" i="0" baseline="0" dirty="0" smtClean="0"/>
          </a:p>
          <a:p>
            <a:endParaRPr lang="en-US" i="0" baseline="0" dirty="0" smtClean="0"/>
          </a:p>
          <a:p>
            <a:r>
              <a:rPr lang="en-US" i="0" baseline="0" dirty="0" smtClean="0"/>
              <a:t>However, we know that irregular nouns have a unique plural form that does not follow this rule.  Some examples include . . . [read slide]</a:t>
            </a:r>
          </a:p>
          <a:p>
            <a:endParaRPr lang="en-US" i="0" baseline="0" dirty="0" smtClean="0"/>
          </a:p>
          <a:p>
            <a:r>
              <a:rPr lang="en-US" i="0" baseline="0" dirty="0" smtClean="0"/>
              <a:t>Some nouns do not have a plural form at all, e.g. deer,</a:t>
            </a:r>
            <a:r>
              <a:rPr lang="en-US" i="0" dirty="0" smtClean="0"/>
              <a:t> moose,</a:t>
            </a:r>
            <a:r>
              <a:rPr lang="en-US" i="0" baseline="0" dirty="0" smtClean="0"/>
              <a:t> more often proper nouns.  Only one Mississippi River; only one Barbara</a:t>
            </a:r>
            <a:r>
              <a:rPr lang="en-US" i="0" dirty="0" smtClean="0"/>
              <a:t> </a:t>
            </a:r>
            <a:r>
              <a:rPr lang="en-US" i="0" dirty="0" err="1" smtClean="0"/>
              <a:t>Ehren</a:t>
            </a:r>
            <a:r>
              <a:rPr lang="en-US" i="0" baseline="0" dirty="0" smtClean="0"/>
              <a:t>.</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nouns can be characterized</a:t>
            </a:r>
            <a:r>
              <a:rPr lang="en-US" baseline="0" dirty="0" smtClean="0"/>
              <a:t> in terms of gender.</a:t>
            </a:r>
          </a:p>
          <a:p>
            <a:endParaRPr lang="en-US" baseline="0" dirty="0" smtClean="0"/>
          </a:p>
          <a:p>
            <a:r>
              <a:rPr lang="en-US" baseline="0" dirty="0" smtClean="0"/>
              <a:t>Masculine nouns apply to males.</a:t>
            </a:r>
          </a:p>
          <a:p>
            <a:r>
              <a:rPr lang="en-US" baseline="0" dirty="0" smtClean="0"/>
              <a:t>Feminine nouns apply to females.</a:t>
            </a:r>
          </a:p>
          <a:p>
            <a:r>
              <a:rPr lang="en-US" baseline="0" dirty="0" smtClean="0"/>
              <a:t>Indefinite nouns apply to both or either gender.</a:t>
            </a:r>
          </a:p>
          <a:p>
            <a:r>
              <a:rPr lang="en-US" baseline="0" dirty="0" smtClean="0"/>
              <a:t>Neutral nouns carry no gender connotation at all.</a:t>
            </a:r>
          </a:p>
          <a:p>
            <a:endParaRPr lang="en-US" baseline="0" dirty="0" smtClean="0"/>
          </a:p>
          <a:p>
            <a:r>
              <a:rPr lang="en-US" baseline="0" dirty="0" smtClean="0"/>
              <a:t>Pretty simple, but not really something we really address with nouns</a:t>
            </a:r>
            <a:r>
              <a:rPr lang="en-US" dirty="0"/>
              <a:t> </a:t>
            </a:r>
            <a:r>
              <a:rPr lang="en-US" dirty="0" smtClean="0"/>
              <a:t>– pronouns, yes.</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Noun forms can also be characterized as nominative case (AKA subjective), objective, or possessive case,</a:t>
            </a:r>
            <a:r>
              <a:rPr lang="en-US" baseline="0" dirty="0" smtClean="0"/>
              <a:t> depending on its role in a clause or sentence.</a:t>
            </a:r>
          </a:p>
          <a:p>
            <a:endParaRPr lang="en-US" baseline="0" dirty="0" smtClean="0"/>
          </a:p>
          <a:p>
            <a:r>
              <a:rPr lang="en-US" baseline="0" dirty="0" smtClean="0"/>
              <a:t>The nominative case is used when nouns are serving/functioning as the subject in a sentence; the objective case is used when nouns are serving as the object in a sentence. Although no longer true in English, nouns in many other languages change in form from the nominative to the objective case. </a:t>
            </a:r>
          </a:p>
          <a:p>
            <a:endParaRPr lang="en-US" baseline="0" dirty="0" smtClean="0"/>
          </a:p>
          <a:p>
            <a:r>
              <a:rPr lang="en-US" baseline="0" dirty="0" smtClean="0"/>
              <a:t>In </a:t>
            </a:r>
            <a:r>
              <a:rPr lang="en-US" i="1" baseline="0" dirty="0" smtClean="0"/>
              <a:t>Jenny wrote the note</a:t>
            </a:r>
            <a:r>
              <a:rPr lang="en-US" i="0" baseline="0" dirty="0" smtClean="0"/>
              <a:t>, the proper noun </a:t>
            </a:r>
            <a:r>
              <a:rPr lang="en-US" i="1" baseline="0" dirty="0" smtClean="0"/>
              <a:t>Jenny</a:t>
            </a:r>
            <a:r>
              <a:rPr lang="en-US" i="0" baseline="0" dirty="0" smtClean="0"/>
              <a:t> is in the nominative case and the common noun </a:t>
            </a:r>
            <a:r>
              <a:rPr lang="en-US" i="1" baseline="0" dirty="0" smtClean="0"/>
              <a:t>note</a:t>
            </a:r>
            <a:r>
              <a:rPr lang="en-US" i="0" baseline="0" dirty="0" smtClean="0"/>
              <a:t> is in the objective case.  In English, the forms of these two nouns do not change even if their roles in the sentence are reversed to form </a:t>
            </a:r>
            <a:r>
              <a:rPr lang="en-US" i="1" baseline="0" dirty="0" smtClean="0"/>
              <a:t>The note was written by Jenny</a:t>
            </a:r>
            <a:r>
              <a:rPr lang="en-US" i="0" baseline="0" dirty="0" smtClean="0"/>
              <a:t>.  </a:t>
            </a:r>
            <a:r>
              <a:rPr lang="en-US" dirty="0" smtClean="0"/>
              <a:t>(</a:t>
            </a:r>
            <a:r>
              <a:rPr lang="en-US" i="1" dirty="0" smtClean="0"/>
              <a:t>note</a:t>
            </a:r>
            <a:r>
              <a:rPr lang="en-US" dirty="0" smtClean="0"/>
              <a:t> did not become “notum”, for example, when its role changed).</a:t>
            </a:r>
            <a:endParaRPr lang="en-US" i="0" baseline="0" dirty="0" smtClean="0"/>
          </a:p>
          <a:p>
            <a:endParaRPr lang="en-US" i="0" baseline="0" dirty="0" smtClean="0"/>
          </a:p>
          <a:p>
            <a:r>
              <a:rPr lang="en-US" i="0" baseline="0" dirty="0" smtClean="0"/>
              <a:t>Most nouns are not case sensitive, unless they are functioning in the possessive case,</a:t>
            </a:r>
            <a:r>
              <a:rPr lang="en-US" i="0" dirty="0" smtClean="0"/>
              <a:t> which </a:t>
            </a:r>
            <a:r>
              <a:rPr lang="en-US" i="0" baseline="0" dirty="0" smtClean="0"/>
              <a:t>is usually marked by the possessive </a:t>
            </a:r>
            <a:r>
              <a:rPr lang="en-US" i="1" baseline="0" dirty="0" smtClean="0"/>
              <a:t>‘s</a:t>
            </a:r>
            <a:r>
              <a:rPr lang="en-US" i="0" baseline="0" dirty="0" smtClean="0"/>
              <a:t> and denotes ownership.</a:t>
            </a:r>
          </a:p>
          <a:p>
            <a:endParaRPr lang="en-US" i="0" baseline="0" dirty="0" smtClean="0"/>
          </a:p>
          <a:p>
            <a:r>
              <a:rPr lang="en-US" i="0" baseline="0" dirty="0" smtClean="0"/>
              <a:t>Pronouns are case sensitive for all three cases.  That’s coming up.</a:t>
            </a:r>
            <a:endParaRPr lang="en-US" dirty="0"/>
          </a:p>
        </p:txBody>
      </p:sp>
    </p:spTree>
    <p:extLst>
      <p:ext uri="{BB962C8B-B14F-4D97-AF65-F5344CB8AC3E}">
        <p14:creationId xmlns:p14="http://schemas.microsoft.com/office/powerpoint/2010/main" val="2594469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 this slide up while preparing Application Exercises.]</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for cartoon.]</a:t>
            </a:r>
          </a:p>
          <a:p>
            <a:endParaRPr lang="en-US" dirty="0"/>
          </a:p>
          <a:p>
            <a:endParaRPr lang="en-US" dirty="0" smtClean="0"/>
          </a:p>
          <a:p>
            <a:r>
              <a:rPr lang="en-US" dirty="0" smtClean="0"/>
              <a:t>Does anyone </a:t>
            </a:r>
            <a:r>
              <a:rPr lang="en-US" dirty="0"/>
              <a:t>who attended my Vocabulary workshop last year remember the components of </a:t>
            </a:r>
            <a:r>
              <a:rPr lang="en-US" dirty="0" smtClean="0"/>
              <a:t>“literate </a:t>
            </a:r>
            <a:r>
              <a:rPr lang="en-US" dirty="0"/>
              <a:t>language</a:t>
            </a:r>
            <a:r>
              <a:rPr lang="en-US" dirty="0" smtClean="0"/>
              <a:t>?”</a:t>
            </a:r>
            <a:endParaRPr lang="en-US" dirty="0"/>
          </a:p>
          <a:p>
            <a:pPr marL="174708" indent="-174708">
              <a:buFont typeface="Arial" panose="020B0604020202020204" pitchFamily="34" charset="0"/>
              <a:buChar char="•"/>
            </a:pPr>
            <a:r>
              <a:rPr lang="en-US" dirty="0"/>
              <a:t>Conjunctions:  coordinating, subordinating, correlating, etc.</a:t>
            </a:r>
          </a:p>
          <a:p>
            <a:pPr marL="174708" indent="-174708">
              <a:buFont typeface="Arial" panose="020B0604020202020204" pitchFamily="34" charset="0"/>
              <a:buChar char="•"/>
            </a:pPr>
            <a:r>
              <a:rPr lang="en-US" dirty="0"/>
              <a:t>Adverbs and adjectives</a:t>
            </a:r>
          </a:p>
          <a:p>
            <a:pPr marL="174708" indent="-174708">
              <a:buFont typeface="Arial" panose="020B0604020202020204" pitchFamily="34" charset="0"/>
              <a:buChar char="•"/>
            </a:pPr>
            <a:r>
              <a:rPr lang="en-US" dirty="0"/>
              <a:t>Linguistic verbs (DOK)</a:t>
            </a:r>
          </a:p>
          <a:p>
            <a:pPr marL="174708" indent="-174708">
              <a:buFont typeface="Arial" panose="020B0604020202020204" pitchFamily="34" charset="0"/>
              <a:buChar char="•"/>
            </a:pPr>
            <a:r>
              <a:rPr lang="en-US" dirty="0"/>
              <a:t>Metacognitive verbs</a:t>
            </a:r>
          </a:p>
          <a:p>
            <a:pPr marL="174708" indent="-174708">
              <a:buFont typeface="Arial" panose="020B0604020202020204" pitchFamily="34" charset="0"/>
              <a:buChar char="•"/>
            </a:pPr>
            <a:r>
              <a:rPr lang="en-US" dirty="0"/>
              <a:t>Embedded phrases</a:t>
            </a:r>
          </a:p>
          <a:p>
            <a:pPr marL="174708" indent="-174708">
              <a:buFont typeface="Arial" panose="020B0604020202020204" pitchFamily="34" charset="0"/>
              <a:buChar char="•"/>
            </a:pPr>
            <a:r>
              <a:rPr lang="en-US" dirty="0"/>
              <a:t>Elaborated noun phrases</a:t>
            </a:r>
          </a:p>
          <a:p>
            <a:endParaRPr lang="en-US" dirty="0"/>
          </a:p>
          <a:p>
            <a:r>
              <a:rPr lang="en-US" dirty="0"/>
              <a:t>I talked about this in reference to choosing target </a:t>
            </a:r>
            <a:r>
              <a:rPr lang="en-US" dirty="0" smtClean="0"/>
              <a:t>vocabulary (Tier 2) . .  those high frequency words needed for more sophisticated, literate language.  Literate language </a:t>
            </a:r>
            <a:r>
              <a:rPr lang="en-US" dirty="0"/>
              <a:t>is </a:t>
            </a:r>
            <a:r>
              <a:rPr lang="en-US" dirty="0" smtClean="0"/>
              <a:t>also </a:t>
            </a:r>
            <a:r>
              <a:rPr lang="en-US" dirty="0"/>
              <a:t>about grammar.</a:t>
            </a:r>
          </a:p>
          <a:p>
            <a:endParaRPr lang="en-US" dirty="0"/>
          </a:p>
          <a:p>
            <a:r>
              <a:rPr lang="en-US" dirty="0"/>
              <a:t>Still . . . what does that mean </a:t>
            </a:r>
            <a:r>
              <a:rPr lang="en-US" u="sng" dirty="0"/>
              <a:t>for us</a:t>
            </a:r>
            <a:r>
              <a:rPr lang="en-US" dirty="0"/>
              <a:t> exactly?  I always try to interpret in terms of “action.”</a:t>
            </a:r>
            <a:endParaRPr lang="en-US" b="1" dirty="0"/>
          </a:p>
          <a:p>
            <a:endParaRPr lang="en-US" b="1" dirty="0"/>
          </a:p>
          <a:p>
            <a:r>
              <a:rPr lang="en-US" b="1" dirty="0"/>
              <a:t>Then Dr. </a:t>
            </a:r>
            <a:r>
              <a:rPr lang="en-US" b="1" dirty="0" err="1"/>
              <a:t>Ehren</a:t>
            </a:r>
            <a:r>
              <a:rPr lang="en-US" b="1" dirty="0"/>
              <a:t> gave us a closer look at RIGOR.</a:t>
            </a:r>
          </a:p>
          <a:p>
            <a:endParaRPr lang="en-US" b="1" dirty="0"/>
          </a:p>
          <a:p>
            <a:endParaRPr lang="en-US" b="1" dirty="0"/>
          </a:p>
          <a:p>
            <a:endParaRPr lang="en-US" dirty="0"/>
          </a:p>
        </p:txBody>
      </p:sp>
    </p:spTree>
    <p:extLst>
      <p:ext uri="{BB962C8B-B14F-4D97-AF65-F5344CB8AC3E}">
        <p14:creationId xmlns:p14="http://schemas.microsoft.com/office/powerpoint/2010/main" val="3114320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activity directions.  Allow time for completion.  Provide and discuss answers.]</a:t>
            </a:r>
            <a:endParaRPr lang="en-US" dirty="0"/>
          </a:p>
        </p:txBody>
      </p:sp>
    </p:spTree>
    <p:extLst>
      <p:ext uri="{BB962C8B-B14F-4D97-AF65-F5344CB8AC3E}">
        <p14:creationId xmlns:p14="http://schemas.microsoft.com/office/powerpoint/2010/main" val="4239817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401570"/>
            <a:ext cx="6231467" cy="6584950"/>
          </a:xfrm>
        </p:spPr>
        <p:txBody>
          <a:bodyPr/>
          <a:lstStyle/>
          <a:p>
            <a:r>
              <a:rPr lang="en-US" dirty="0" smtClean="0"/>
              <a:t>Anyone remember Rufus, Xavier,</a:t>
            </a:r>
            <a:r>
              <a:rPr lang="en-US" baseline="0" dirty="0" smtClean="0"/>
              <a:t> and Sarsaparilla?  [Read first bullet]</a:t>
            </a:r>
          </a:p>
          <a:p>
            <a:endParaRPr lang="en-US" baseline="0" dirty="0" smtClean="0"/>
          </a:p>
          <a:p>
            <a:r>
              <a:rPr lang="en-US" u="sng" baseline="0" dirty="0" smtClean="0"/>
              <a:t>Finite, Closed-class</a:t>
            </a:r>
            <a:r>
              <a:rPr lang="en-US" i="0" u="none" baseline="0" dirty="0" smtClean="0"/>
              <a:t> . . . meaning there is a relatively unchanging number of pronouns.  Unlike nouns, since new ones are constantly being created (e.g. cyberspace, Harry Potter), and others are fading away from disuse (e.g. typewriter, cassette).</a:t>
            </a:r>
          </a:p>
          <a:p>
            <a:endParaRPr lang="en-US" dirty="0" smtClean="0"/>
          </a:p>
          <a:p>
            <a:r>
              <a:rPr lang="en-US" dirty="0" smtClean="0"/>
              <a:t>[</a:t>
            </a:r>
            <a:r>
              <a:rPr lang="en-US" dirty="0"/>
              <a:t>Read </a:t>
            </a:r>
            <a:r>
              <a:rPr lang="en-US" dirty="0" smtClean="0"/>
              <a:t>second bullet]  Pronouns </a:t>
            </a:r>
            <a:r>
              <a:rPr lang="en-US" dirty="0"/>
              <a:t>allow us to be more efficient in our </a:t>
            </a:r>
            <a:r>
              <a:rPr lang="en-US" dirty="0" smtClean="0"/>
              <a:t>communication.  </a:t>
            </a:r>
            <a:r>
              <a:rPr lang="en-US" i="0" u="none" baseline="0" dirty="0" smtClean="0"/>
              <a:t>They remove the reduplication or repetitiveness that would occur if we constantly had to rename a noun each time we referenced it.  </a:t>
            </a:r>
          </a:p>
          <a:p>
            <a:r>
              <a:rPr lang="en-US" i="0" u="none" baseline="0" dirty="0" smtClean="0"/>
              <a:t>Consider this sentence:</a:t>
            </a:r>
          </a:p>
          <a:p>
            <a:r>
              <a:rPr lang="en-US" i="1" u="none" baseline="0" dirty="0" smtClean="0"/>
              <a:t>I grabbed the shiny, green apple Susan wanted, and then I threw it to her.</a:t>
            </a:r>
            <a:r>
              <a:rPr lang="en-US" i="0" u="none" baseline="0" dirty="0" smtClean="0"/>
              <a:t>  </a:t>
            </a:r>
          </a:p>
          <a:p>
            <a:endParaRPr lang="en-US" dirty="0"/>
          </a:p>
          <a:p>
            <a:r>
              <a:rPr lang="en-US" i="0" u="none" baseline="0" dirty="0" smtClean="0"/>
              <a:t>Without pronouns, this sentence would be:</a:t>
            </a:r>
          </a:p>
          <a:p>
            <a:r>
              <a:rPr lang="en-US" i="1" u="none" baseline="0" dirty="0" smtClean="0"/>
              <a:t>Shelly grabbed the shiny, green apple Susan wanted, and then Shelly threw the shiny, green apple to Susan.</a:t>
            </a:r>
            <a:endParaRPr lang="en-US" u="none" baseline="0" dirty="0" smtClean="0"/>
          </a:p>
          <a:p>
            <a:r>
              <a:rPr lang="en-US" u="none" dirty="0" smtClean="0"/>
              <a:t> </a:t>
            </a:r>
          </a:p>
          <a:p>
            <a:r>
              <a:rPr lang="en-US" u="none" dirty="0" smtClean="0"/>
              <a:t>This example also illustrates the </a:t>
            </a:r>
            <a:r>
              <a:rPr lang="en-US" u="sng" dirty="0" smtClean="0"/>
              <a:t>important, key requirement</a:t>
            </a:r>
            <a:r>
              <a:rPr lang="en-US" u="none" dirty="0" smtClean="0"/>
              <a:t> of ensuring that you make clear which nouns particular pronouns are </a:t>
            </a:r>
            <a:r>
              <a:rPr lang="en-US" dirty="0"/>
              <a:t>r</a:t>
            </a:r>
            <a:r>
              <a:rPr lang="en-US" u="none" dirty="0" smtClean="0"/>
              <a:t>eferring to.  When </a:t>
            </a:r>
            <a:r>
              <a:rPr lang="en-US" dirty="0" smtClean="0"/>
              <a:t>this reference isn’t clear, sentences become ambiguous.</a:t>
            </a:r>
          </a:p>
          <a:p>
            <a:endParaRPr lang="en-US" u="none" baseline="0" dirty="0"/>
          </a:p>
          <a:p>
            <a:r>
              <a:rPr lang="en-US" dirty="0" smtClean="0"/>
              <a:t>Therefore, a key requirement for using most pronouns is that the antecedent (AKA referent) for the pronoun is identified, either directly or indirectly and so becomes shared (or known) information between the communication partners.</a:t>
            </a:r>
          </a:p>
          <a:p>
            <a:endParaRPr lang="en-US" u="none" baseline="0" dirty="0"/>
          </a:p>
          <a:p>
            <a:r>
              <a:rPr lang="en-US" dirty="0" smtClean="0"/>
              <a:t>In this sentence, the antecedent/referent for </a:t>
            </a:r>
            <a:r>
              <a:rPr lang="en-US" i="1" dirty="0" smtClean="0"/>
              <a:t>it</a:t>
            </a:r>
            <a:r>
              <a:rPr lang="en-US" dirty="0" smtClean="0"/>
              <a:t> is </a:t>
            </a:r>
            <a:r>
              <a:rPr lang="en-US" i="1" dirty="0" smtClean="0"/>
              <a:t>apple</a:t>
            </a:r>
            <a:r>
              <a:rPr lang="en-US" dirty="0" smtClean="0"/>
              <a:t> and the antecedent for </a:t>
            </a:r>
            <a:r>
              <a:rPr lang="en-US" i="1" dirty="0" smtClean="0"/>
              <a:t>her</a:t>
            </a:r>
            <a:r>
              <a:rPr lang="en-US" dirty="0" smtClean="0"/>
              <a:t> is </a:t>
            </a:r>
            <a:r>
              <a:rPr lang="en-US" i="1" dirty="0" smtClean="0"/>
              <a:t>Susan</a:t>
            </a:r>
            <a:r>
              <a:rPr lang="en-US" dirty="0" smtClean="0"/>
              <a:t>.  The antecedent for </a:t>
            </a:r>
            <a:r>
              <a:rPr lang="en-US" i="1" dirty="0" smtClean="0"/>
              <a:t>I</a:t>
            </a:r>
            <a:r>
              <a:rPr lang="en-US" dirty="0" smtClean="0"/>
              <a:t> is more subtle since it represents the speaker of the sentence.</a:t>
            </a:r>
          </a:p>
          <a:p>
            <a:endParaRPr lang="en-US" u="none" baseline="0" dirty="0"/>
          </a:p>
          <a:p>
            <a:r>
              <a:rPr lang="en-US" dirty="0" smtClean="0"/>
              <a:t>The finite group of pronouns in English may be categorized into various classes:</a:t>
            </a:r>
          </a:p>
          <a:p>
            <a:pPr marL="174708" indent="-174708">
              <a:buFont typeface="Arial" panose="020B0604020202020204" pitchFamily="34" charset="0"/>
              <a:buChar char="•"/>
            </a:pPr>
            <a:r>
              <a:rPr lang="en-US" dirty="0" smtClean="0"/>
              <a:t>personal</a:t>
            </a:r>
          </a:p>
          <a:p>
            <a:pPr marL="174708" indent="-174708">
              <a:buFont typeface="Arial" panose="020B0604020202020204" pitchFamily="34" charset="0"/>
              <a:buChar char="•"/>
            </a:pPr>
            <a:r>
              <a:rPr lang="en-US" u="none" baseline="0" dirty="0" smtClean="0"/>
              <a:t>demonstrative</a:t>
            </a:r>
          </a:p>
          <a:p>
            <a:pPr marL="174708" indent="-174708">
              <a:buFont typeface="Arial" panose="020B0604020202020204" pitchFamily="34" charset="0"/>
              <a:buChar char="•"/>
            </a:pPr>
            <a:r>
              <a:rPr lang="en-US" dirty="0" smtClean="0"/>
              <a:t>indefinite</a:t>
            </a:r>
          </a:p>
          <a:p>
            <a:pPr marL="174708" indent="-174708">
              <a:buFont typeface="Arial" panose="020B0604020202020204" pitchFamily="34" charset="0"/>
              <a:buChar char="•"/>
            </a:pPr>
            <a:r>
              <a:rPr lang="en-US" u="none" baseline="0" dirty="0" smtClean="0"/>
              <a:t>relative</a:t>
            </a:r>
          </a:p>
          <a:p>
            <a:pPr marL="174708" indent="-174708">
              <a:buFont typeface="Arial" panose="020B0604020202020204" pitchFamily="34" charset="0"/>
              <a:buChar char="•"/>
            </a:pPr>
            <a:r>
              <a:rPr lang="en-US" dirty="0" smtClean="0"/>
              <a:t>interrogative</a:t>
            </a:r>
            <a:endParaRPr lang="en-US" u="none" baseline="0" dirty="0" smtClean="0"/>
          </a:p>
          <a:p>
            <a:endParaRPr lang="en-US" i="0" u="none" baseline="0" dirty="0" smtClean="0"/>
          </a:p>
          <a:p>
            <a:endParaRPr lang="en-US" i="1" u="none" baseline="0" dirty="0" smtClean="0"/>
          </a:p>
          <a:p>
            <a:endParaRPr lang="en-US" u="sng" baseline="0" dirty="0" smtClean="0"/>
          </a:p>
          <a:p>
            <a:endParaRPr lang="en-US" baseline="0" dirty="0" smtClean="0"/>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556510"/>
            <a:ext cx="6309360" cy="6430010"/>
          </a:xfrm>
        </p:spPr>
        <p:txBody>
          <a:bodyPr/>
          <a:lstStyle/>
          <a:p>
            <a:r>
              <a:rPr lang="en-US" dirty="0" smtClean="0"/>
              <a:t>Personal pronouns replace nouns that represent persons</a:t>
            </a:r>
            <a:r>
              <a:rPr lang="en-US" baseline="0" dirty="0" smtClean="0"/>
              <a:t> or entities.  Like nouns, pronouns</a:t>
            </a:r>
            <a:r>
              <a:rPr lang="en-US" dirty="0" smtClean="0"/>
              <a:t> </a:t>
            </a:r>
            <a:r>
              <a:rPr lang="en-US" baseline="0" dirty="0" smtClean="0"/>
              <a:t>can be categorized by </a:t>
            </a:r>
            <a:r>
              <a:rPr lang="en-US" dirty="0" smtClean="0"/>
              <a:t>number, gender, and case.  </a:t>
            </a:r>
            <a:r>
              <a:rPr lang="en-US" baseline="0" dirty="0" smtClean="0"/>
              <a:t>Unlike nouns, case</a:t>
            </a:r>
            <a:r>
              <a:rPr lang="en-US" dirty="0" smtClean="0"/>
              <a:t> IS important and the same three apply:  </a:t>
            </a:r>
            <a:r>
              <a:rPr lang="en-US" baseline="0" dirty="0" smtClean="0"/>
              <a:t> nominative (subjective), objective, and possessive.  </a:t>
            </a:r>
          </a:p>
          <a:p>
            <a:endParaRPr lang="en-US" baseline="0" dirty="0" smtClean="0"/>
          </a:p>
          <a:p>
            <a:r>
              <a:rPr lang="en-US" baseline="0" dirty="0" smtClean="0"/>
              <a:t>The characterization of pronouns into either nominative or objective case depends primarily on the entity to which the pronoun is referring.  That is, you must ask yourself if the pronoun is referring to the person or thing </a:t>
            </a:r>
            <a:r>
              <a:rPr lang="en-US" u="sng" baseline="0" dirty="0" smtClean="0"/>
              <a:t>doing</a:t>
            </a:r>
            <a:r>
              <a:rPr lang="en-US" baseline="0" dirty="0" smtClean="0"/>
              <a:t> the action </a:t>
            </a:r>
            <a:r>
              <a:rPr lang="en-US" dirty="0"/>
              <a:t>(nominative) </a:t>
            </a:r>
            <a:r>
              <a:rPr lang="en-US" baseline="0" dirty="0" smtClean="0"/>
              <a:t>or the person or thing </a:t>
            </a:r>
            <a:r>
              <a:rPr lang="en-US" u="sng" baseline="0" dirty="0" smtClean="0"/>
              <a:t>receiving</a:t>
            </a:r>
            <a:r>
              <a:rPr lang="en-US" u="none" baseline="0" dirty="0" smtClean="0"/>
              <a:t> the action </a:t>
            </a:r>
            <a:r>
              <a:rPr lang="en-US" dirty="0" smtClean="0"/>
              <a:t>(</a:t>
            </a:r>
            <a:r>
              <a:rPr lang="en-US" dirty="0"/>
              <a:t>objective</a:t>
            </a:r>
            <a:r>
              <a:rPr lang="en-US" dirty="0" smtClean="0"/>
              <a:t>)</a:t>
            </a:r>
            <a:r>
              <a:rPr lang="en-US" u="none" baseline="0" dirty="0" smtClean="0"/>
              <a:t>.</a:t>
            </a:r>
          </a:p>
          <a:p>
            <a:endParaRPr lang="en-US" u="none" baseline="0" dirty="0" smtClean="0"/>
          </a:p>
          <a:p>
            <a:r>
              <a:rPr lang="en-US" u="none" baseline="0" dirty="0" smtClean="0"/>
              <a:t>The possessive case, again, is used to signify ownership.  When possessive pronouns are used to clarify information about a noun that </a:t>
            </a:r>
            <a:r>
              <a:rPr lang="en-US" u="sng" baseline="0" dirty="0" smtClean="0"/>
              <a:t>immediately follows</a:t>
            </a:r>
            <a:r>
              <a:rPr lang="en-US" u="sng" dirty="0" smtClean="0"/>
              <a:t> it</a:t>
            </a:r>
            <a:r>
              <a:rPr lang="en-US" baseline="0" dirty="0" smtClean="0"/>
              <a:t> </a:t>
            </a:r>
            <a:r>
              <a:rPr lang="en-US" u="none" baseline="0" dirty="0" smtClean="0"/>
              <a:t>(</a:t>
            </a:r>
            <a:r>
              <a:rPr lang="en-US" i="1" u="none" baseline="0" dirty="0" smtClean="0"/>
              <a:t>our</a:t>
            </a:r>
            <a:r>
              <a:rPr lang="en-US" i="0" u="none" baseline="0" dirty="0" smtClean="0"/>
              <a:t> parents</a:t>
            </a:r>
            <a:r>
              <a:rPr lang="en-US" i="1" u="none" baseline="0" dirty="0" smtClean="0"/>
              <a:t>, his</a:t>
            </a:r>
            <a:r>
              <a:rPr lang="en-US" u="none" baseline="0" dirty="0" smtClean="0"/>
              <a:t> book</a:t>
            </a:r>
            <a:r>
              <a:rPr lang="en-US" i="1" u="none" baseline="0" dirty="0" smtClean="0"/>
              <a:t>),</a:t>
            </a:r>
            <a:r>
              <a:rPr lang="en-US" i="0" u="none" baseline="0" dirty="0" smtClean="0"/>
              <a:t> they are also called </a:t>
            </a:r>
            <a:r>
              <a:rPr lang="en-US" i="0" u="sng" baseline="0" dirty="0" smtClean="0"/>
              <a:t>determiners</a:t>
            </a:r>
            <a:r>
              <a:rPr lang="en-US" i="0" u="none" baseline="0" dirty="0" smtClean="0"/>
              <a:t>, which will be presented later.</a:t>
            </a:r>
          </a:p>
          <a:p>
            <a:endParaRPr lang="en-US" i="0" u="none" baseline="0" dirty="0" smtClean="0"/>
          </a:p>
          <a:p>
            <a:r>
              <a:rPr lang="en-US" i="0" u="none" baseline="0" dirty="0" smtClean="0"/>
              <a:t>The form of the pronoun changes as a function of whether the pronoun encompasses the speaker (first person) or other people (second/third person), and also as a function of the number of entities being encompassed by the pronoun (</a:t>
            </a:r>
            <a:r>
              <a:rPr lang="en-US" i="1" u="none" baseline="0" dirty="0" smtClean="0"/>
              <a:t>I</a:t>
            </a:r>
            <a:r>
              <a:rPr lang="en-US" i="0" u="none" baseline="0" dirty="0" smtClean="0"/>
              <a:t>  versus </a:t>
            </a:r>
            <a:r>
              <a:rPr lang="en-US" i="1" u="none" baseline="0" dirty="0" smtClean="0"/>
              <a:t>we</a:t>
            </a:r>
            <a:r>
              <a:rPr lang="en-US" i="0" u="none" baseline="0" dirty="0" smtClean="0"/>
              <a:t>).</a:t>
            </a:r>
          </a:p>
          <a:p>
            <a:endParaRPr lang="en-US" dirty="0"/>
          </a:p>
          <a:p>
            <a:r>
              <a:rPr lang="en-US" dirty="0" smtClean="0"/>
              <a:t>Some pronouns also differ in form as a function of gender.  Specifically, the third person singular pronouns vary depending on the gender of the entities to which they refer.  The first and second person singular pronouns do not change form this way.</a:t>
            </a:r>
          </a:p>
          <a:p>
            <a:endParaRPr lang="en-US" dirty="0"/>
          </a:p>
          <a:p>
            <a:r>
              <a:rPr lang="en-US" dirty="0" smtClean="0"/>
              <a:t>Reflexive pronouns are a special type of personal pronoun used when a person or entity performs an action on his-, her-, or itself (or –selves).  They are sometimes called </a:t>
            </a:r>
            <a:r>
              <a:rPr lang="en-US" i="1" dirty="0" smtClean="0">
                <a:effectLst>
                  <a:outerShdw blurRad="38100" dist="38100" dir="2700000" algn="tl">
                    <a:srgbClr val="000000">
                      <a:alpha val="43137"/>
                    </a:srgbClr>
                  </a:outerShdw>
                </a:effectLst>
              </a:rPr>
              <a:t>compound personal pronouns</a:t>
            </a:r>
            <a:r>
              <a:rPr lang="en-US" dirty="0" smtClean="0"/>
              <a:t>.  </a:t>
            </a:r>
          </a:p>
          <a:p>
            <a:endParaRPr lang="en-US" dirty="0"/>
          </a:p>
          <a:p>
            <a:endParaRPr lang="en-US" dirty="0"/>
          </a:p>
        </p:txBody>
      </p:sp>
    </p:spTree>
    <p:extLst>
      <p:ext uri="{BB962C8B-B14F-4D97-AF65-F5344CB8AC3E}">
        <p14:creationId xmlns:p14="http://schemas.microsoft.com/office/powerpoint/2010/main" val="1530304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Demonstrative</a:t>
            </a:r>
            <a:r>
              <a:rPr lang="en-US" baseline="0" dirty="0" smtClean="0"/>
              <a:t>s can function as pronouns or as adjectives that identify or highlight a particular antecedent.  In other words, they DEMONSTRATE.</a:t>
            </a:r>
          </a:p>
          <a:p>
            <a:endParaRPr lang="en-US" dirty="0"/>
          </a:p>
          <a:p>
            <a:r>
              <a:rPr lang="en-US" baseline="0" dirty="0" smtClean="0"/>
              <a:t>They are also referred to as “grammatical pointers.”  </a:t>
            </a:r>
          </a:p>
          <a:p>
            <a:endParaRPr lang="en-US" baseline="0" dirty="0" smtClean="0"/>
          </a:p>
          <a:p>
            <a:r>
              <a:rPr lang="en-US" baseline="0" dirty="0" smtClean="0"/>
              <a:t>Demonstrative pronouns are </a:t>
            </a:r>
            <a:r>
              <a:rPr lang="en-US" i="1" baseline="0" dirty="0" smtClean="0"/>
              <a:t>this</a:t>
            </a:r>
            <a:r>
              <a:rPr lang="en-US" i="0" baseline="0" dirty="0" smtClean="0"/>
              <a:t> and </a:t>
            </a:r>
            <a:r>
              <a:rPr lang="en-US" i="1" baseline="0" dirty="0" smtClean="0"/>
              <a:t>that</a:t>
            </a:r>
            <a:r>
              <a:rPr lang="en-US" i="0" baseline="0" dirty="0" smtClean="0"/>
              <a:t> and their plural forms </a:t>
            </a:r>
            <a:r>
              <a:rPr lang="en-US" i="1" baseline="0" dirty="0" smtClean="0"/>
              <a:t>these</a:t>
            </a:r>
            <a:r>
              <a:rPr lang="en-US" i="0" baseline="0" dirty="0" smtClean="0"/>
              <a:t> and </a:t>
            </a:r>
            <a:r>
              <a:rPr lang="en-US" i="1" baseline="0" dirty="0" smtClean="0"/>
              <a:t>those.</a:t>
            </a:r>
            <a:r>
              <a:rPr lang="en-US" i="0" baseline="0" dirty="0" smtClean="0"/>
              <a:t>  </a:t>
            </a:r>
            <a:r>
              <a:rPr lang="en-US" i="1" baseline="0" dirty="0" smtClean="0"/>
              <a:t>This</a:t>
            </a:r>
            <a:r>
              <a:rPr lang="en-US" i="0" baseline="0" dirty="0" smtClean="0"/>
              <a:t> and </a:t>
            </a:r>
            <a:r>
              <a:rPr lang="en-US" i="1" baseline="0" dirty="0" smtClean="0"/>
              <a:t>these</a:t>
            </a:r>
            <a:r>
              <a:rPr lang="en-US" i="0" baseline="0" dirty="0" smtClean="0"/>
              <a:t> refer to entities that are near the speaker.  </a:t>
            </a:r>
            <a:r>
              <a:rPr lang="en-US" i="1" baseline="0" dirty="0" smtClean="0"/>
              <a:t>That</a:t>
            </a:r>
            <a:r>
              <a:rPr lang="en-US" i="0" baseline="0" dirty="0" smtClean="0"/>
              <a:t> and </a:t>
            </a:r>
            <a:r>
              <a:rPr lang="en-US" i="1" baseline="0" dirty="0" smtClean="0"/>
              <a:t>those</a:t>
            </a:r>
            <a:r>
              <a:rPr lang="en-US" i="0" baseline="0" dirty="0" smtClean="0"/>
              <a:t> refer to entities that are away from the speaker.</a:t>
            </a:r>
          </a:p>
          <a:p>
            <a:endParaRPr lang="en-US" i="0" baseline="0" dirty="0" smtClean="0"/>
          </a:p>
          <a:p>
            <a:r>
              <a:rPr lang="en-US" i="0" baseline="0" dirty="0" smtClean="0"/>
              <a:t>These pronouns are called </a:t>
            </a:r>
            <a:r>
              <a:rPr lang="en-US" i="1" baseline="0" dirty="0" smtClean="0"/>
              <a:t>deictic</a:t>
            </a:r>
            <a:r>
              <a:rPr lang="en-US" i="0" baseline="0" dirty="0" smtClean="0"/>
              <a:t> because their meaning shifts with respect to the location of the speaker.  </a:t>
            </a:r>
          </a:p>
          <a:p>
            <a:endParaRPr lang="en-US" i="0" baseline="0" dirty="0" smtClean="0"/>
          </a:p>
          <a:p>
            <a:r>
              <a:rPr lang="en-US" i="0" baseline="0" dirty="0" smtClean="0"/>
              <a:t>The antecedent for demonstrative pronouns may be in the same sentence as the pronoun, may be in the previous sentence, or may be unstated due to context.</a:t>
            </a:r>
          </a:p>
          <a:p>
            <a:endParaRPr lang="en-US" dirty="0"/>
          </a:p>
          <a:p>
            <a:endParaRPr lang="en-US" dirty="0" smtClean="0"/>
          </a:p>
          <a:p>
            <a:r>
              <a:rPr lang="en-US" b="1" i="1" dirty="0"/>
              <a:t>Mark this slide for later . . . when we talk about </a:t>
            </a:r>
            <a:r>
              <a:rPr lang="en-US" b="1" i="1" dirty="0" smtClean="0"/>
              <a:t>Demonstrative Adjectives</a:t>
            </a:r>
            <a:r>
              <a:rPr lang="en-US" b="1" i="1" dirty="0"/>
              <a:t>.  The same words apply.</a:t>
            </a:r>
          </a:p>
          <a:p>
            <a:endParaRPr lang="en-US" dirty="0"/>
          </a:p>
        </p:txBody>
      </p:sp>
    </p:spTree>
    <p:extLst>
      <p:ext uri="{BB962C8B-B14F-4D97-AF65-F5344CB8AC3E}">
        <p14:creationId xmlns:p14="http://schemas.microsoft.com/office/powerpoint/2010/main" val="817739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Indefinites can function as pronouns or as adjectives, and have general, unstated referents - </a:t>
            </a:r>
            <a:r>
              <a:rPr lang="en-US" baseline="0" dirty="0" smtClean="0"/>
              <a:t>whereas other types of pronouns have specific antecedents – even if the reference is established only through context.</a:t>
            </a:r>
          </a:p>
          <a:p>
            <a:endParaRPr lang="en-US" baseline="0" dirty="0" smtClean="0"/>
          </a:p>
          <a:p>
            <a:r>
              <a:rPr lang="en-US" baseline="0" dirty="0" smtClean="0"/>
              <a:t>An example is the indefinite pronoun </a:t>
            </a:r>
            <a:r>
              <a:rPr lang="en-US" i="1" baseline="0" dirty="0" smtClean="0"/>
              <a:t>nobody</a:t>
            </a:r>
            <a:r>
              <a:rPr lang="en-US" i="0" baseline="0" dirty="0" smtClean="0"/>
              <a:t>, which does not refer to a specific person or group of people, but rather a general (and nonexistent) group.</a:t>
            </a:r>
          </a:p>
          <a:p>
            <a:endParaRPr lang="en-US" i="0" baseline="0" dirty="0" smtClean="0"/>
          </a:p>
          <a:p>
            <a:r>
              <a:rPr lang="en-US" i="0" baseline="0" dirty="0" smtClean="0"/>
              <a:t>There are many indefinite pronouns in English.  These are some common ones.  </a:t>
            </a:r>
          </a:p>
          <a:p>
            <a:r>
              <a:rPr lang="en-US" i="0" baseline="0" dirty="0" smtClean="0"/>
              <a:t>[Refer to slide]  </a:t>
            </a:r>
          </a:p>
          <a:p>
            <a:endParaRPr lang="en-US" dirty="0"/>
          </a:p>
          <a:p>
            <a:r>
              <a:rPr lang="en-US" i="0" baseline="0" dirty="0" smtClean="0"/>
              <a:t>Some carry an implicit plurality to them, such as </a:t>
            </a:r>
            <a:r>
              <a:rPr lang="en-US" i="1" baseline="0" dirty="0" smtClean="0"/>
              <a:t>everyone</a:t>
            </a:r>
            <a:r>
              <a:rPr lang="en-US" i="0" baseline="0" dirty="0" smtClean="0"/>
              <a:t> and </a:t>
            </a:r>
            <a:r>
              <a:rPr lang="en-US" i="1" baseline="0" dirty="0" smtClean="0"/>
              <a:t>several</a:t>
            </a:r>
            <a:r>
              <a:rPr lang="en-US" i="0" baseline="0" dirty="0" smtClean="0"/>
              <a:t>,  and others are intrinsically singular, such as </a:t>
            </a:r>
            <a:r>
              <a:rPr lang="en-US" i="1" baseline="0" dirty="0" smtClean="0"/>
              <a:t>one</a:t>
            </a:r>
            <a:r>
              <a:rPr lang="en-US" i="0" baseline="0" dirty="0" smtClean="0"/>
              <a:t> and </a:t>
            </a:r>
            <a:r>
              <a:rPr lang="en-US" i="1" baseline="0" dirty="0" smtClean="0"/>
              <a:t>each</a:t>
            </a:r>
            <a:r>
              <a:rPr lang="en-US" i="0" baseline="0" dirty="0" smtClean="0"/>
              <a:t>.</a:t>
            </a:r>
          </a:p>
          <a:p>
            <a:endParaRPr lang="en-US" dirty="0"/>
          </a:p>
          <a:p>
            <a:endParaRPr lang="en-US" i="1" dirty="0" smtClean="0"/>
          </a:p>
          <a:p>
            <a:r>
              <a:rPr lang="en-US" b="1" i="1" dirty="0" smtClean="0"/>
              <a:t>Mark this slide for later . . . when we talk about Indefinite Adjectives.  The same words apply.</a:t>
            </a:r>
            <a:endParaRPr lang="en-US" b="1" i="1" dirty="0"/>
          </a:p>
        </p:txBody>
      </p:sp>
    </p:spTree>
    <p:extLst>
      <p:ext uri="{BB962C8B-B14F-4D97-AF65-F5344CB8AC3E}">
        <p14:creationId xmlns:p14="http://schemas.microsoft.com/office/powerpoint/2010/main" val="817739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 pronouns have two roles:</a:t>
            </a:r>
          </a:p>
          <a:p>
            <a:pPr marL="232943" indent="-232943">
              <a:buAutoNum type="arabicPeriod"/>
            </a:pPr>
            <a:r>
              <a:rPr lang="en-US" dirty="0" smtClean="0"/>
              <a:t>They refer to a noun or a pronoun, as do the other pronoun types, and</a:t>
            </a:r>
          </a:p>
          <a:p>
            <a:pPr marL="232943" indent="-232943">
              <a:buAutoNum type="arabicPeriod"/>
            </a:pPr>
            <a:r>
              <a:rPr lang="en-US" dirty="0" smtClean="0"/>
              <a:t>They embed or conjoin a portion of a sentence to the rest of the sentence via subordination.</a:t>
            </a:r>
          </a:p>
          <a:p>
            <a:pPr marL="232943" indent="-232943">
              <a:buAutoNum type="arabicPeriod"/>
            </a:pPr>
            <a:endParaRPr lang="en-US" dirty="0"/>
          </a:p>
          <a:p>
            <a:r>
              <a:rPr lang="en-US" dirty="0" smtClean="0"/>
              <a:t>We have not yet discussed relative (or dependent, or subordinate) clause structure, so here is a quick reminder.  </a:t>
            </a:r>
          </a:p>
          <a:p>
            <a:endParaRPr lang="en-US" dirty="0"/>
          </a:p>
          <a:p>
            <a:r>
              <a:rPr lang="en-US" dirty="0" smtClean="0"/>
              <a:t>[slide]  A relative clause is a component of a complex sentence that includes its own subject and its own predicate (or verb structure), but cannot exist by itself outside of the sentence; it must be linked to an independent clause</a:t>
            </a:r>
            <a:r>
              <a:rPr lang="en-US" dirty="0"/>
              <a:t>. </a:t>
            </a:r>
            <a:r>
              <a:rPr lang="en-US" dirty="0" smtClean="0"/>
              <a:t> </a:t>
            </a:r>
          </a:p>
          <a:p>
            <a:endParaRPr lang="en-US" dirty="0"/>
          </a:p>
          <a:p>
            <a:r>
              <a:rPr lang="en-US" dirty="0" smtClean="0"/>
              <a:t>Some </a:t>
            </a:r>
            <a:r>
              <a:rPr lang="en-US" dirty="0"/>
              <a:t>common </a:t>
            </a:r>
            <a:r>
              <a:rPr lang="en-US" dirty="0" smtClean="0"/>
              <a:t>relative pronouns are </a:t>
            </a:r>
            <a:r>
              <a:rPr lang="en-US" i="1" dirty="0">
                <a:effectLst>
                  <a:outerShdw blurRad="38100" dist="38100" dir="2700000" algn="tl">
                    <a:srgbClr val="000000">
                      <a:alpha val="43137"/>
                    </a:srgbClr>
                  </a:outerShdw>
                </a:effectLst>
              </a:rPr>
              <a:t>who, whoever, whom, whomever, whose, what, whatever, which, whichever</a:t>
            </a:r>
            <a:r>
              <a:rPr lang="en-US" dirty="0">
                <a:effectLst>
                  <a:outerShdw blurRad="38100" dist="38100" dir="2700000" algn="tl">
                    <a:srgbClr val="000000">
                      <a:alpha val="43137"/>
                    </a:srgbClr>
                  </a:outerShdw>
                </a:effectLst>
              </a:rPr>
              <a:t>, </a:t>
            </a:r>
            <a:r>
              <a:rPr lang="en-US" dirty="0"/>
              <a:t>and</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that</a:t>
            </a:r>
            <a:r>
              <a:rPr lang="en-US" dirty="0">
                <a:effectLst>
                  <a:outerShdw blurRad="38100" dist="38100" dir="2700000" algn="tl">
                    <a:srgbClr val="000000">
                      <a:alpha val="43137"/>
                    </a:srgbClr>
                  </a:outerShdw>
                </a:effectLst>
              </a:rPr>
              <a:t>.</a:t>
            </a:r>
            <a:endParaRPr lang="en-US" dirty="0"/>
          </a:p>
          <a:p>
            <a:endParaRPr lang="en-US" dirty="0"/>
          </a:p>
          <a:p>
            <a:r>
              <a:rPr lang="en-US" dirty="0" smtClean="0"/>
              <a:t>In the sentence </a:t>
            </a:r>
            <a:r>
              <a:rPr lang="en-US" i="1" dirty="0" smtClean="0"/>
              <a:t>Lynn told her who was coming</a:t>
            </a:r>
            <a:r>
              <a:rPr lang="en-US" dirty="0" smtClean="0"/>
              <a:t>, the relative clause is </a:t>
            </a:r>
            <a:r>
              <a:rPr lang="en-US" i="1" dirty="0" smtClean="0"/>
              <a:t>who was coming</a:t>
            </a:r>
            <a:r>
              <a:rPr lang="en-US" dirty="0" smtClean="0"/>
              <a:t>.  It cannot logically stand alone; it must be joined to an independent clause, like </a:t>
            </a:r>
            <a:r>
              <a:rPr lang="en-US" i="1" dirty="0" smtClean="0"/>
              <a:t>Lynn told her</a:t>
            </a:r>
            <a:r>
              <a:rPr lang="en-US" dirty="0" smtClean="0"/>
              <a:t>.  </a:t>
            </a:r>
          </a:p>
          <a:p>
            <a:endParaRPr lang="en-US" dirty="0"/>
          </a:p>
          <a:p>
            <a:r>
              <a:rPr lang="en-US" dirty="0" smtClean="0"/>
              <a:t>The relative pronoun </a:t>
            </a:r>
            <a:r>
              <a:rPr lang="en-US" i="1" dirty="0" smtClean="0"/>
              <a:t>who</a:t>
            </a:r>
            <a:r>
              <a:rPr lang="en-US" dirty="0" smtClean="0"/>
              <a:t> has the role of making this connection happen (cohesive link).</a:t>
            </a:r>
          </a:p>
          <a:p>
            <a:endParaRPr lang="en-US" dirty="0"/>
          </a:p>
          <a:p>
            <a:endParaRPr lang="en-US" dirty="0"/>
          </a:p>
          <a:p>
            <a:endParaRPr lang="en-US" dirty="0"/>
          </a:p>
        </p:txBody>
      </p:sp>
    </p:spTree>
    <p:extLst>
      <p:ext uri="{BB962C8B-B14F-4D97-AF65-F5344CB8AC3E}">
        <p14:creationId xmlns:p14="http://schemas.microsoft.com/office/powerpoint/2010/main" val="817739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shows the dual role of the relative pronoun.  [Read slide]</a:t>
            </a:r>
          </a:p>
          <a:p>
            <a:endParaRPr lang="en-US" baseline="0" dirty="0" smtClean="0"/>
          </a:p>
          <a:p>
            <a:r>
              <a:rPr lang="en-US" baseline="0" dirty="0" smtClean="0"/>
              <a:t>You might think that relative pronouns would be easy to identify when analyzing syntactic form, however, they are often omitted and simply assumed.  Consider the sentence:  </a:t>
            </a:r>
            <a:r>
              <a:rPr lang="en-US" i="1" baseline="0" dirty="0" smtClean="0"/>
              <a:t>The money I used to pay her was not mine</a:t>
            </a:r>
            <a:r>
              <a:rPr lang="en-US" i="0" baseline="0" dirty="0" smtClean="0"/>
              <a:t>.  What is the relative pronoun that was omitted/assumed?  [</a:t>
            </a:r>
            <a:r>
              <a:rPr lang="en-US" i="1" baseline="0" dirty="0" smtClean="0"/>
              <a:t>that</a:t>
            </a:r>
            <a:r>
              <a:rPr lang="en-US" i="0" baseline="0" dirty="0" smtClean="0"/>
              <a:t>]</a:t>
            </a:r>
          </a:p>
          <a:p>
            <a:endParaRPr lang="en-US" i="0" baseline="0" dirty="0" smtClean="0"/>
          </a:p>
          <a:p>
            <a:r>
              <a:rPr lang="en-US" i="0" baseline="0" dirty="0" smtClean="0"/>
              <a:t>This can sometimes make identification of the relative pronoun – and the relative clause it introduces – elusive.</a:t>
            </a:r>
            <a:endParaRPr lang="en-US" dirty="0"/>
          </a:p>
        </p:txBody>
      </p:sp>
    </p:spTree>
    <p:extLst>
      <p:ext uri="{BB962C8B-B14F-4D97-AF65-F5344CB8AC3E}">
        <p14:creationId xmlns:p14="http://schemas.microsoft.com/office/powerpoint/2010/main" val="1532190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a:p>
          <a:p>
            <a:endParaRPr lang="en-US" dirty="0" smtClean="0"/>
          </a:p>
          <a:p>
            <a:endParaRPr lang="en-US" dirty="0"/>
          </a:p>
          <a:p>
            <a:endParaRPr lang="en-US" dirty="0" smtClean="0"/>
          </a:p>
          <a:p>
            <a:r>
              <a:rPr lang="en-US" b="1" i="1" dirty="0" smtClean="0"/>
              <a:t>Mark </a:t>
            </a:r>
            <a:r>
              <a:rPr lang="en-US" b="1" i="1" dirty="0"/>
              <a:t>this slide for later . . . when we talk about </a:t>
            </a:r>
            <a:r>
              <a:rPr lang="en-US" b="1" i="1" dirty="0" smtClean="0"/>
              <a:t>Interrogative Adjectives</a:t>
            </a:r>
            <a:r>
              <a:rPr lang="en-US" b="1" i="1" dirty="0"/>
              <a:t>.  The same words apply.</a:t>
            </a:r>
          </a:p>
        </p:txBody>
      </p:sp>
    </p:spTree>
    <p:extLst>
      <p:ext uri="{BB962C8B-B14F-4D97-AF65-F5344CB8AC3E}">
        <p14:creationId xmlns:p14="http://schemas.microsoft.com/office/powerpoint/2010/main" val="817739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412153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err="1" smtClean="0">
                <a:solidFill>
                  <a:prstClr val="black"/>
                </a:solidFill>
              </a:rPr>
              <a:t>Ehren</a:t>
            </a:r>
            <a:r>
              <a:rPr lang="en-US" b="1" dirty="0" smtClean="0">
                <a:solidFill>
                  <a:prstClr val="black"/>
                </a:solidFill>
              </a:rPr>
              <a:t> shared Jackson &amp; Lambert’s information on . . .</a:t>
            </a:r>
          </a:p>
          <a:p>
            <a:pPr lvl="0"/>
            <a:endParaRPr lang="en-US" b="1" dirty="0">
              <a:solidFill>
                <a:prstClr val="black"/>
              </a:solidFill>
            </a:endParaRPr>
          </a:p>
          <a:p>
            <a:pPr lvl="0"/>
            <a:r>
              <a:rPr lang="en-US" b="1" dirty="0" smtClean="0">
                <a:solidFill>
                  <a:prstClr val="black"/>
                </a:solidFill>
              </a:rPr>
              <a:t>Academic rigor, which </a:t>
            </a:r>
            <a:r>
              <a:rPr lang="en-US" b="1" dirty="0">
                <a:solidFill>
                  <a:prstClr val="black"/>
                </a:solidFill>
              </a:rPr>
              <a:t>requires . . .</a:t>
            </a:r>
          </a:p>
          <a:p>
            <a:pPr marL="174708" indent="-174708">
              <a:buFont typeface="Arial" panose="020B0604020202020204" pitchFamily="34" charset="0"/>
              <a:buChar char="•"/>
            </a:pPr>
            <a:r>
              <a:rPr lang="en-US" b="1" dirty="0">
                <a:solidFill>
                  <a:prstClr val="black"/>
                </a:solidFill>
              </a:rPr>
              <a:t>making meaning:  </a:t>
            </a:r>
            <a:r>
              <a:rPr lang="en-US" dirty="0">
                <a:solidFill>
                  <a:prstClr val="black"/>
                </a:solidFill>
              </a:rPr>
              <a:t>knowing how to create their own meaning from what they learn</a:t>
            </a:r>
          </a:p>
          <a:p>
            <a:pPr marL="174708" indent="-174708">
              <a:buFont typeface="Arial" panose="020B0604020202020204" pitchFamily="34" charset="0"/>
              <a:buChar char="•"/>
            </a:pPr>
            <a:r>
              <a:rPr lang="en-US" b="1" dirty="0">
                <a:solidFill>
                  <a:prstClr val="black"/>
                </a:solidFill>
              </a:rPr>
              <a:t>organizing information:  </a:t>
            </a:r>
            <a:r>
              <a:rPr lang="en-US" dirty="0">
                <a:solidFill>
                  <a:prstClr val="black"/>
                </a:solidFill>
              </a:rPr>
              <a:t>so they create </a:t>
            </a:r>
            <a:r>
              <a:rPr lang="en-US" dirty="0" smtClean="0">
                <a:solidFill>
                  <a:prstClr val="black"/>
                </a:solidFill>
              </a:rPr>
              <a:t>[retrievable] mental </a:t>
            </a:r>
            <a:r>
              <a:rPr lang="en-US" dirty="0">
                <a:solidFill>
                  <a:prstClr val="black"/>
                </a:solidFill>
              </a:rPr>
              <a:t>models</a:t>
            </a:r>
          </a:p>
          <a:p>
            <a:pPr marL="174708" indent="-174708">
              <a:buFont typeface="Arial" panose="020B0604020202020204" pitchFamily="34" charset="0"/>
              <a:buChar char="•"/>
            </a:pPr>
            <a:r>
              <a:rPr lang="en-US" b="1" dirty="0">
                <a:solidFill>
                  <a:prstClr val="black"/>
                </a:solidFill>
              </a:rPr>
              <a:t>integrating </a:t>
            </a:r>
            <a:r>
              <a:rPr lang="en-US" b="1" u="sng" dirty="0">
                <a:solidFill>
                  <a:prstClr val="black"/>
                </a:solidFill>
              </a:rPr>
              <a:t>individual</a:t>
            </a:r>
            <a:r>
              <a:rPr lang="en-US" b="1" dirty="0">
                <a:solidFill>
                  <a:prstClr val="black"/>
                </a:solidFill>
              </a:rPr>
              <a:t> skills:  </a:t>
            </a:r>
            <a:r>
              <a:rPr lang="en-US" dirty="0">
                <a:solidFill>
                  <a:prstClr val="black"/>
                </a:solidFill>
              </a:rPr>
              <a:t>into whole sets of </a:t>
            </a:r>
            <a:r>
              <a:rPr lang="en-US" dirty="0" smtClean="0">
                <a:solidFill>
                  <a:prstClr val="black"/>
                </a:solidFill>
              </a:rPr>
              <a:t>processes, </a:t>
            </a:r>
            <a:r>
              <a:rPr lang="en-US" dirty="0">
                <a:solidFill>
                  <a:prstClr val="black"/>
                </a:solidFill>
              </a:rPr>
              <a:t>and </a:t>
            </a:r>
          </a:p>
          <a:p>
            <a:pPr marL="174708" indent="-174708">
              <a:buFont typeface="Arial" panose="020B0604020202020204" pitchFamily="34" charset="0"/>
              <a:buChar char="•"/>
            </a:pPr>
            <a:r>
              <a:rPr lang="en-US" b="1" dirty="0">
                <a:solidFill>
                  <a:prstClr val="black"/>
                </a:solidFill>
              </a:rPr>
              <a:t>applying learning:  </a:t>
            </a:r>
            <a:r>
              <a:rPr lang="en-US" dirty="0">
                <a:solidFill>
                  <a:prstClr val="black"/>
                </a:solidFill>
              </a:rPr>
              <a:t>to new or novel </a:t>
            </a:r>
            <a:r>
              <a:rPr lang="en-US" dirty="0" smtClean="0">
                <a:solidFill>
                  <a:prstClr val="black"/>
                </a:solidFill>
              </a:rPr>
              <a:t>situations, [tasks, and environments]</a:t>
            </a:r>
            <a:endParaRPr lang="en-US" dirty="0">
              <a:solidFill>
                <a:prstClr val="black"/>
              </a:solidFill>
            </a:endParaRPr>
          </a:p>
          <a:p>
            <a:pPr lvl="0"/>
            <a:endParaRPr lang="en-US" dirty="0" smtClean="0">
              <a:solidFill>
                <a:prstClr val="black"/>
              </a:solidFill>
            </a:endParaRPr>
          </a:p>
          <a:p>
            <a:pPr lvl="0"/>
            <a:r>
              <a:rPr lang="en-US" dirty="0" smtClean="0">
                <a:solidFill>
                  <a:prstClr val="black"/>
                </a:solidFill>
              </a:rPr>
              <a:t>Thank you.  That’s a little more concrete.</a:t>
            </a:r>
            <a:endParaRPr lang="en-US" dirty="0">
              <a:solidFill>
                <a:prstClr val="black"/>
              </a:solidFill>
            </a:endParaRPr>
          </a:p>
          <a:p>
            <a:endParaRPr lang="en-US" dirty="0" smtClean="0">
              <a:solidFill>
                <a:prstClr val="black"/>
              </a:solidFill>
            </a:endParaRPr>
          </a:p>
          <a:p>
            <a:endParaRPr lang="en-US" dirty="0">
              <a:solidFill>
                <a:prstClr val="black"/>
              </a:solidFill>
            </a:endParaRPr>
          </a:p>
          <a:p>
            <a:r>
              <a:rPr lang="en-US" dirty="0" smtClean="0">
                <a:solidFill>
                  <a:prstClr val="black"/>
                </a:solidFill>
              </a:rPr>
              <a:t>BTW</a:t>
            </a:r>
            <a:r>
              <a:rPr lang="en-US" dirty="0">
                <a:solidFill>
                  <a:prstClr val="black"/>
                </a:solidFill>
              </a:rPr>
              <a:t>… </a:t>
            </a:r>
            <a:r>
              <a:rPr lang="en-US" dirty="0" smtClean="0">
                <a:solidFill>
                  <a:prstClr val="black"/>
                </a:solidFill>
              </a:rPr>
              <a:t>you can search eBay for Jackson &amp; Lambert’s </a:t>
            </a:r>
            <a:r>
              <a:rPr lang="en-US" i="1" dirty="0" smtClean="0">
                <a:solidFill>
                  <a:prstClr val="black"/>
                </a:solidFill>
              </a:rPr>
              <a:t>How to Support Struggling Students</a:t>
            </a:r>
            <a:r>
              <a:rPr lang="en-US" dirty="0" smtClean="0">
                <a:solidFill>
                  <a:prstClr val="black"/>
                </a:solidFill>
              </a:rPr>
              <a:t>.</a:t>
            </a:r>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marL="174708" indent="-174708">
              <a:buFont typeface="Arial" panose="020B0604020202020204" pitchFamily="34" charset="0"/>
              <a:buChar char="•"/>
            </a:pPr>
            <a:endParaRPr lang="en-US" dirty="0">
              <a:solidFill>
                <a:prstClr val="black"/>
              </a:solidFill>
            </a:endParaRPr>
          </a:p>
          <a:p>
            <a:endParaRPr lang="en-US" dirty="0"/>
          </a:p>
        </p:txBody>
      </p:sp>
    </p:spTree>
    <p:extLst>
      <p:ext uri="{BB962C8B-B14F-4D97-AF65-F5344CB8AC3E}">
        <p14:creationId xmlns:p14="http://schemas.microsoft.com/office/powerpoint/2010/main" val="1418219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Verbs, as we learned in elementary school, are the action words of sentences;</a:t>
            </a:r>
            <a:r>
              <a:rPr lang="en-US" baseline="0" dirty="0" smtClean="0"/>
              <a:t> an important class of words that signify action or state of being</a:t>
            </a:r>
            <a:r>
              <a:rPr lang="en-US" dirty="0"/>
              <a:t> </a:t>
            </a:r>
            <a:r>
              <a:rPr lang="en-US" dirty="0" smtClean="0"/>
              <a:t>. . .</a:t>
            </a:r>
            <a:r>
              <a:rPr lang="en-US" baseline="0" dirty="0" smtClean="0"/>
              <a:t> words that “mirror existence and action.”  Dynamic words that form the “muscle of a language” (Turner, 1966).  That said, what are they . . . really?</a:t>
            </a:r>
          </a:p>
          <a:p>
            <a:endParaRPr lang="en-US" baseline="0" dirty="0" smtClean="0"/>
          </a:p>
          <a:p>
            <a:r>
              <a:rPr lang="en-US" baseline="0" dirty="0" smtClean="0"/>
              <a:t>Verbs are those words that describe what nouns and pronouns do . . . and what is done to nouns and pronouns.</a:t>
            </a:r>
          </a:p>
          <a:p>
            <a:endParaRPr lang="en-US" baseline="0" dirty="0" smtClean="0"/>
          </a:p>
          <a:p>
            <a:r>
              <a:rPr lang="en-US" baseline="0" dirty="0" smtClean="0"/>
              <a:t>Verbs are what allow us to request, prompt, command, and cue.  Think of the way you talk to your dog.  “Come!  Sit!  Stay!  Fetch!”  These four sentences consist solely of verbs,</a:t>
            </a:r>
            <a:r>
              <a:rPr lang="en-US" dirty="0" smtClean="0"/>
              <a:t> </a:t>
            </a:r>
            <a:r>
              <a:rPr lang="en-US" baseline="0" dirty="0" smtClean="0"/>
              <a:t>and demonstrate that a verb is strong enough to serve as a sentence all by itself – again, the muscles of our language.</a:t>
            </a:r>
          </a:p>
          <a:p>
            <a:endParaRPr lang="en-US" dirty="0"/>
          </a:p>
          <a:p>
            <a:r>
              <a:rPr lang="en-US" dirty="0" smtClean="0"/>
              <a:t>However, this doesn’t explain the verb </a:t>
            </a:r>
            <a:r>
              <a:rPr lang="en-US" b="1" dirty="0" smtClean="0"/>
              <a:t>“is”</a:t>
            </a:r>
            <a:r>
              <a:rPr lang="en-US" dirty="0" smtClean="0"/>
              <a:t> in the sentences . . .                                                 </a:t>
            </a:r>
            <a:r>
              <a:rPr lang="en-US" i="1" dirty="0" smtClean="0"/>
              <a:t>Deacon is my dog.  Deacon is black and white.</a:t>
            </a:r>
            <a:endParaRPr lang="en-US" dirty="0" smtClean="0"/>
          </a:p>
          <a:p>
            <a:endParaRPr lang="en-US" i="1" dirty="0"/>
          </a:p>
          <a:p>
            <a:r>
              <a:rPr lang="en-US" dirty="0" smtClean="0"/>
              <a:t>In these sentences, </a:t>
            </a:r>
            <a:r>
              <a:rPr lang="en-US" i="1" dirty="0" smtClean="0"/>
              <a:t>is</a:t>
            </a:r>
            <a:r>
              <a:rPr lang="en-US" dirty="0" smtClean="0"/>
              <a:t> doesn’t really describe what a noun is doing or what is being done to a noun.  </a:t>
            </a:r>
            <a:r>
              <a:rPr lang="en-US" i="1" dirty="0" smtClean="0"/>
              <a:t>Is</a:t>
            </a:r>
            <a:r>
              <a:rPr lang="en-US" dirty="0" smtClean="0"/>
              <a:t> doesn’t signify an action.</a:t>
            </a:r>
          </a:p>
          <a:p>
            <a:endParaRPr lang="en-US" dirty="0"/>
          </a:p>
          <a:p>
            <a:r>
              <a:rPr lang="en-US" dirty="0" smtClean="0"/>
              <a:t>But, remember, verbs can also signify a state of being (or mirror existence).  This part of the definition explains the role of </a:t>
            </a:r>
            <a:r>
              <a:rPr lang="en-US" i="1" dirty="0" smtClean="0"/>
              <a:t>is</a:t>
            </a:r>
            <a:r>
              <a:rPr lang="en-US" dirty="0" smtClean="0"/>
              <a:t> in these two sentences, that of “connector” between </a:t>
            </a:r>
            <a:r>
              <a:rPr lang="en-US" i="1" dirty="0" smtClean="0"/>
              <a:t>Deacon</a:t>
            </a:r>
            <a:r>
              <a:rPr lang="en-US" dirty="0" smtClean="0"/>
              <a:t> and his “state of being” . . . </a:t>
            </a:r>
            <a:r>
              <a:rPr lang="en-US" i="1" dirty="0" smtClean="0"/>
              <a:t>my dog</a:t>
            </a:r>
            <a:r>
              <a:rPr lang="en-US" dirty="0" smtClean="0"/>
              <a:t> and his state of being </a:t>
            </a:r>
            <a:r>
              <a:rPr lang="en-US" i="1" dirty="0" smtClean="0"/>
              <a:t>black and white</a:t>
            </a:r>
            <a:r>
              <a:rPr lang="en-US" dirty="0" smtClean="0"/>
              <a:t>.  </a:t>
            </a:r>
            <a:endParaRPr lang="en-US" i="1" dirty="0"/>
          </a:p>
        </p:txBody>
      </p:sp>
    </p:spTree>
    <p:extLst>
      <p:ext uri="{BB962C8B-B14F-4D97-AF65-F5344CB8AC3E}">
        <p14:creationId xmlns:p14="http://schemas.microsoft.com/office/powerpoint/2010/main" val="2260556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Verbs can be divided into two major categories:  main verbs and auxiliary verbs.  Main verbs serve as the principle descriptor of an action</a:t>
            </a:r>
            <a:r>
              <a:rPr lang="en-US" baseline="0" dirty="0" smtClean="0"/>
              <a:t> or state of being.  They include words like </a:t>
            </a:r>
            <a:r>
              <a:rPr lang="en-US" i="1" baseline="0" dirty="0" smtClean="0"/>
              <a:t>eat, walk, </a:t>
            </a:r>
            <a:r>
              <a:rPr lang="en-US" i="0" baseline="0" dirty="0" smtClean="0"/>
              <a:t>and </a:t>
            </a:r>
            <a:r>
              <a:rPr lang="en-US" i="1" baseline="0" dirty="0" smtClean="0"/>
              <a:t>stand up</a:t>
            </a:r>
            <a:r>
              <a:rPr lang="en-US" i="0" baseline="0" dirty="0" smtClean="0"/>
              <a:t> (also a “prepositional verb” which we’ll talk about later).  </a:t>
            </a:r>
          </a:p>
          <a:p>
            <a:endParaRPr lang="en-US" i="0" baseline="0" dirty="0" smtClean="0"/>
          </a:p>
          <a:p>
            <a:r>
              <a:rPr lang="en-US" i="0" baseline="0" dirty="0" smtClean="0"/>
              <a:t>Auxiliary verbs, sometimes called helping verbs, are conjoined with main verbs to clarify the action or state of being that is depicted by the main verb.  They provide additional information about person, tense, mood, and so forth.</a:t>
            </a:r>
          </a:p>
          <a:p>
            <a:endParaRPr lang="en-US" i="0" baseline="0" dirty="0" smtClean="0"/>
          </a:p>
          <a:p>
            <a:r>
              <a:rPr lang="en-US" i="0" baseline="0" dirty="0" smtClean="0"/>
              <a:t>Consider the following examples and how they clarify what Casey is doing.</a:t>
            </a:r>
          </a:p>
          <a:p>
            <a:endParaRPr lang="en-US" i="0" baseline="0" dirty="0" smtClean="0"/>
          </a:p>
          <a:p>
            <a:pPr lvl="1"/>
            <a:r>
              <a:rPr lang="en-US" i="1" baseline="0" dirty="0" smtClean="0">
                <a:latin typeface="Arial" panose="020B0604020202020204" pitchFamily="34" charset="0"/>
                <a:cs typeface="Arial" panose="020B0604020202020204" pitchFamily="34" charset="0"/>
              </a:rPr>
              <a:t>Casey </a:t>
            </a:r>
            <a:r>
              <a:rPr lang="en-US" i="1" u="sng" baseline="0" dirty="0" smtClean="0">
                <a:latin typeface="Arial" panose="020B0604020202020204" pitchFamily="34" charset="0"/>
                <a:cs typeface="Arial" panose="020B0604020202020204" pitchFamily="34" charset="0"/>
              </a:rPr>
              <a:t>will</a:t>
            </a:r>
            <a:r>
              <a:rPr lang="en-US" i="1" baseline="0" dirty="0" smtClean="0">
                <a:latin typeface="Arial" panose="020B0604020202020204" pitchFamily="34" charset="0"/>
                <a:cs typeface="Arial" panose="020B0604020202020204" pitchFamily="34" charset="0"/>
              </a:rPr>
              <a:t> talk.  Casey </a:t>
            </a:r>
            <a:r>
              <a:rPr lang="en-US" i="1" u="sng" baseline="0" dirty="0" smtClean="0">
                <a:latin typeface="Arial" panose="020B0604020202020204" pitchFamily="34" charset="0"/>
                <a:cs typeface="Arial" panose="020B0604020202020204" pitchFamily="34" charset="0"/>
              </a:rPr>
              <a:t>may</a:t>
            </a:r>
            <a:r>
              <a:rPr lang="en-US" i="1" baseline="0" dirty="0" smtClean="0">
                <a:latin typeface="Arial" panose="020B0604020202020204" pitchFamily="34" charset="0"/>
                <a:cs typeface="Arial" panose="020B0604020202020204" pitchFamily="34" charset="0"/>
              </a:rPr>
              <a:t> talk.  Casey </a:t>
            </a:r>
            <a:r>
              <a:rPr lang="en-US" i="1" u="sng" baseline="0" dirty="0" smtClean="0">
                <a:latin typeface="Arial" panose="020B0604020202020204" pitchFamily="34" charset="0"/>
                <a:cs typeface="Arial" panose="020B0604020202020204" pitchFamily="34" charset="0"/>
              </a:rPr>
              <a:t>can</a:t>
            </a:r>
            <a:r>
              <a:rPr lang="en-US" i="1" baseline="0" dirty="0" smtClean="0">
                <a:latin typeface="Arial" panose="020B0604020202020204" pitchFamily="34" charset="0"/>
                <a:cs typeface="Arial" panose="020B0604020202020204" pitchFamily="34" charset="0"/>
              </a:rPr>
              <a:t> talk.  Casey </a:t>
            </a:r>
            <a:r>
              <a:rPr lang="en-US" i="1" u="sng" baseline="0" dirty="0" smtClean="0">
                <a:latin typeface="Arial" panose="020B0604020202020204" pitchFamily="34" charset="0"/>
                <a:cs typeface="Arial" panose="020B0604020202020204" pitchFamily="34" charset="0"/>
              </a:rPr>
              <a:t>should</a:t>
            </a:r>
            <a:r>
              <a:rPr lang="en-US" i="1" baseline="0" dirty="0" smtClean="0">
                <a:latin typeface="Arial" panose="020B0604020202020204" pitchFamily="34" charset="0"/>
                <a:cs typeface="Arial" panose="020B0604020202020204" pitchFamily="34" charset="0"/>
              </a:rPr>
              <a:t> talk.</a:t>
            </a:r>
          </a:p>
          <a:p>
            <a:pPr lvl="0"/>
            <a:endParaRPr lang="en-US" i="0" baseline="0" dirty="0" smtClean="0"/>
          </a:p>
          <a:p>
            <a:pPr lvl="0"/>
            <a:r>
              <a:rPr lang="en-US" i="0" baseline="0" dirty="0" smtClean="0"/>
              <a:t>The meaning of each sentence is subtly different from the others, and these shifts in meaning are signaled by the auxiliaries.  </a:t>
            </a:r>
            <a:r>
              <a:rPr lang="en-US" i="1" baseline="0" dirty="0" smtClean="0"/>
              <a:t>Casey</a:t>
            </a:r>
            <a:r>
              <a:rPr lang="en-US" i="0" baseline="0" dirty="0" smtClean="0"/>
              <a:t> and </a:t>
            </a:r>
            <a:r>
              <a:rPr lang="en-US" i="1" baseline="0" dirty="0" smtClean="0"/>
              <a:t>talk</a:t>
            </a:r>
            <a:r>
              <a:rPr lang="en-US" i="0" baseline="0" dirty="0" smtClean="0"/>
              <a:t> remain the same across all sentences.</a:t>
            </a:r>
          </a:p>
          <a:p>
            <a:endParaRPr lang="en-US" i="0" baseline="0" dirty="0" smtClean="0"/>
          </a:p>
          <a:p>
            <a:endParaRPr lang="en-US" dirty="0"/>
          </a:p>
        </p:txBody>
      </p:sp>
    </p:spTree>
    <p:extLst>
      <p:ext uri="{BB962C8B-B14F-4D97-AF65-F5344CB8AC3E}">
        <p14:creationId xmlns:p14="http://schemas.microsoft.com/office/powerpoint/2010/main" val="2497578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2479040"/>
            <a:ext cx="6543040" cy="6584950"/>
          </a:xfrm>
        </p:spPr>
        <p:txBody>
          <a:bodyPr/>
          <a:lstStyle/>
          <a:p>
            <a:r>
              <a:rPr lang="en-US" dirty="0" smtClean="0"/>
              <a:t>In English, </a:t>
            </a:r>
            <a:r>
              <a:rPr lang="en-US" i="1" u="sng" dirty="0" smtClean="0"/>
              <a:t>be, have</a:t>
            </a:r>
            <a:r>
              <a:rPr lang="en-US" i="0" u="sng" dirty="0" smtClean="0"/>
              <a:t> and </a:t>
            </a:r>
            <a:r>
              <a:rPr lang="en-US" i="1" u="sng" dirty="0" smtClean="0"/>
              <a:t>do</a:t>
            </a:r>
            <a:r>
              <a:rPr lang="en-US" i="0" dirty="0" smtClean="0"/>
              <a:t> are three commonly used auxiliary verbs.  They are often used to denote person and tense for main verbs.  They</a:t>
            </a:r>
            <a:r>
              <a:rPr lang="en-US" i="0" baseline="0" dirty="0" smtClean="0"/>
              <a:t> are not the only auxiliary verbs, though, as you can see from this list.  </a:t>
            </a:r>
          </a:p>
          <a:p>
            <a:pPr marL="174708" indent="-174708">
              <a:buFont typeface="Arial" panose="020B0604020202020204" pitchFamily="34" charset="0"/>
              <a:buChar char="•"/>
            </a:pPr>
            <a:endParaRPr lang="en-US" i="0" baseline="0" dirty="0" smtClean="0"/>
          </a:p>
          <a:p>
            <a:r>
              <a:rPr lang="en-US" b="1" i="0" u="sng" baseline="0" dirty="0" smtClean="0"/>
              <a:t>Modals</a:t>
            </a:r>
            <a:r>
              <a:rPr lang="en-US" b="1" i="0" baseline="0" dirty="0" smtClean="0"/>
              <a:t> are a special class of auxiliary verbs</a:t>
            </a:r>
            <a:r>
              <a:rPr lang="en-US" b="1" dirty="0"/>
              <a:t>. </a:t>
            </a:r>
            <a:r>
              <a:rPr lang="en-US" dirty="0"/>
              <a:t>Generally speaking, modal means “mood.” </a:t>
            </a:r>
            <a:endParaRPr lang="en-US" i="0" baseline="0" dirty="0" smtClean="0"/>
          </a:p>
          <a:p>
            <a:endParaRPr lang="en-US" dirty="0"/>
          </a:p>
          <a:p>
            <a:pPr marL="174708" indent="-174708">
              <a:buFont typeface="Arial" panose="020B0604020202020204" pitchFamily="34" charset="0"/>
              <a:buChar char="•"/>
            </a:pPr>
            <a:r>
              <a:rPr lang="en-US" i="0" baseline="0" dirty="0" smtClean="0"/>
              <a:t>Modals act like all other auxiliaries, but provide information about </a:t>
            </a:r>
            <a:r>
              <a:rPr lang="en-US" i="0" u="sng" baseline="0" dirty="0" smtClean="0"/>
              <a:t>certainty, intention, command, and emphasis</a:t>
            </a:r>
            <a:r>
              <a:rPr lang="en-US" i="0" baseline="0" dirty="0" smtClean="0"/>
              <a:t>.  </a:t>
            </a:r>
            <a:r>
              <a:rPr lang="en-US" dirty="0" smtClean="0"/>
              <a:t>The </a:t>
            </a:r>
            <a:r>
              <a:rPr lang="en-US" dirty="0"/>
              <a:t>11 “core modals” are </a:t>
            </a:r>
            <a:r>
              <a:rPr lang="en-US" dirty="0" smtClean="0"/>
              <a:t>marked with an “m” on </a:t>
            </a:r>
            <a:r>
              <a:rPr lang="en-US" dirty="0"/>
              <a:t>this list.  </a:t>
            </a:r>
            <a:endParaRPr lang="en-US" i="0" baseline="0" dirty="0" smtClean="0"/>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i="0" baseline="0" dirty="0" smtClean="0"/>
              <a:t>For example, the intention to lend a friend money changes dramatically given the use of different modals.</a:t>
            </a:r>
          </a:p>
          <a:p>
            <a:pPr lvl="1"/>
            <a:r>
              <a:rPr lang="en-US" i="1" baseline="0" dirty="0" smtClean="0">
                <a:latin typeface="Arial" panose="020B0604020202020204" pitchFamily="34" charset="0"/>
                <a:cs typeface="Arial" panose="020B0604020202020204" pitchFamily="34" charset="0"/>
              </a:rPr>
              <a:t>Jane said she </a:t>
            </a:r>
            <a:r>
              <a:rPr lang="en-US" i="1" u="sng" baseline="0" dirty="0" smtClean="0">
                <a:latin typeface="Arial" panose="020B0604020202020204" pitchFamily="34" charset="0"/>
                <a:cs typeface="Arial" panose="020B0604020202020204" pitchFamily="34" charset="0"/>
              </a:rPr>
              <a:t>will</a:t>
            </a:r>
            <a:r>
              <a:rPr lang="en-US" i="1" baseline="0" dirty="0" smtClean="0">
                <a:latin typeface="Arial" panose="020B0604020202020204" pitchFamily="34" charset="0"/>
                <a:cs typeface="Arial" panose="020B0604020202020204" pitchFamily="34" charset="0"/>
              </a:rPr>
              <a:t> lend me the down payment.  </a:t>
            </a:r>
            <a:r>
              <a:rPr lang="en-US" i="0" baseline="0" dirty="0" smtClean="0">
                <a:latin typeface="Arial" panose="020B0604020202020204" pitchFamily="34" charset="0"/>
                <a:cs typeface="Arial" panose="020B0604020202020204" pitchFamily="34" charset="0"/>
              </a:rPr>
              <a:t>VERSUS</a:t>
            </a:r>
            <a:endParaRPr lang="en-US" i="1" dirty="0">
              <a:latin typeface="Arial" panose="020B0604020202020204" pitchFamily="34" charset="0"/>
              <a:cs typeface="Arial" panose="020B0604020202020204" pitchFamily="34" charset="0"/>
            </a:endParaRPr>
          </a:p>
          <a:p>
            <a:pPr lvl="1"/>
            <a:r>
              <a:rPr lang="en-US" i="1" baseline="0" dirty="0" smtClean="0">
                <a:latin typeface="Arial" panose="020B0604020202020204" pitchFamily="34" charset="0"/>
                <a:cs typeface="Arial" panose="020B0604020202020204" pitchFamily="34" charset="0"/>
              </a:rPr>
              <a:t>Jane said she </a:t>
            </a:r>
            <a:r>
              <a:rPr lang="en-US" i="1" u="sng" baseline="0" dirty="0" smtClean="0">
                <a:latin typeface="Arial" panose="020B0604020202020204" pitchFamily="34" charset="0"/>
                <a:cs typeface="Arial" panose="020B0604020202020204" pitchFamily="34" charset="0"/>
              </a:rPr>
              <a:t>might</a:t>
            </a:r>
            <a:r>
              <a:rPr lang="en-US" i="1" baseline="0" dirty="0" smtClean="0">
                <a:latin typeface="Arial" panose="020B0604020202020204" pitchFamily="34" charset="0"/>
                <a:cs typeface="Arial" panose="020B0604020202020204" pitchFamily="34" charset="0"/>
              </a:rPr>
              <a:t> lend me the down payment.</a:t>
            </a:r>
            <a:endParaRPr lang="en-US" i="0" baseline="0" dirty="0" smtClean="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smtClean="0"/>
              <a:t>In addition to these, </a:t>
            </a:r>
            <a:r>
              <a:rPr lang="en-US" i="1" dirty="0" smtClean="0"/>
              <a:t>have to, got to,</a:t>
            </a:r>
            <a:r>
              <a:rPr lang="en-US" dirty="0" smtClean="0"/>
              <a:t> and </a:t>
            </a:r>
            <a:r>
              <a:rPr lang="en-US" i="1" dirty="0" smtClean="0"/>
              <a:t>want to</a:t>
            </a:r>
            <a:r>
              <a:rPr lang="en-US" dirty="0" smtClean="0"/>
              <a:t> are also used as modals.  </a:t>
            </a:r>
          </a:p>
          <a:p>
            <a:pPr marL="174708" indent="-174708">
              <a:buFont typeface="Arial" panose="020B0604020202020204" pitchFamily="34" charset="0"/>
              <a:buChar char="•"/>
            </a:pPr>
            <a:r>
              <a:rPr lang="en-US" i="0" baseline="0" dirty="0" smtClean="0"/>
              <a:t>Informal</a:t>
            </a:r>
            <a:r>
              <a:rPr lang="en-US" i="0" dirty="0" smtClean="0"/>
              <a:t> variations of these particular </a:t>
            </a:r>
            <a:r>
              <a:rPr lang="en-US" dirty="0"/>
              <a:t>modals  (</a:t>
            </a:r>
            <a:r>
              <a:rPr lang="en-US" i="1" dirty="0" err="1"/>
              <a:t>hafta</a:t>
            </a:r>
            <a:r>
              <a:rPr lang="en-US" i="1" dirty="0"/>
              <a:t>, </a:t>
            </a:r>
            <a:r>
              <a:rPr lang="en-US" i="1" dirty="0" err="1"/>
              <a:t>gotta</a:t>
            </a:r>
            <a:r>
              <a:rPr lang="en-US" i="1" dirty="0"/>
              <a:t>, </a:t>
            </a:r>
            <a:r>
              <a:rPr lang="en-US" i="1" dirty="0" err="1"/>
              <a:t>wanna</a:t>
            </a:r>
            <a:r>
              <a:rPr lang="en-US" dirty="0"/>
              <a:t>) are </a:t>
            </a:r>
            <a:r>
              <a:rPr lang="en-US" i="0" dirty="0" smtClean="0"/>
              <a:t>called “catenatives,” and are an early use of aux verbs.  </a:t>
            </a:r>
          </a:p>
          <a:p>
            <a:pPr marL="174708" indent="-174708">
              <a:buFont typeface="Arial" panose="020B0604020202020204" pitchFamily="34" charset="0"/>
              <a:buChar char="•"/>
            </a:pPr>
            <a:r>
              <a:rPr lang="en-US" i="0" dirty="0" smtClean="0"/>
              <a:t>It is important for SLPs to recognize these as an early-developing linguistic structure (a one-word </a:t>
            </a:r>
            <a:r>
              <a:rPr lang="en-US" i="0" dirty="0" err="1" smtClean="0"/>
              <a:t>semiauxiliary</a:t>
            </a:r>
            <a:r>
              <a:rPr lang="en-US" i="0" dirty="0" smtClean="0"/>
              <a:t>), rather than the later developing two-word structure.</a:t>
            </a:r>
          </a:p>
          <a:p>
            <a:pPr marL="174708" indent="-174708">
              <a:buFont typeface="Arial" panose="020B0604020202020204" pitchFamily="34" charset="0"/>
              <a:buChar char="•"/>
            </a:pPr>
            <a:endParaRPr lang="en-US" baseline="0" dirty="0" smtClean="0"/>
          </a:p>
          <a:p>
            <a:endParaRPr lang="en-US" dirty="0" smtClean="0"/>
          </a:p>
          <a:p>
            <a:r>
              <a:rPr lang="en-US" b="1" dirty="0" smtClean="0"/>
              <a:t>Another special class within the auxiliaries is </a:t>
            </a:r>
            <a:r>
              <a:rPr lang="en-US" b="1" u="sng" dirty="0" smtClean="0"/>
              <a:t>the verb </a:t>
            </a:r>
            <a:r>
              <a:rPr lang="en-US" b="1" i="1" u="sng" dirty="0" smtClean="0"/>
              <a:t>be</a:t>
            </a:r>
            <a:r>
              <a:rPr lang="en-US" b="1" dirty="0" smtClean="0"/>
              <a:t>.</a:t>
            </a:r>
            <a:r>
              <a:rPr lang="en-US" b="1" dirty="0"/>
              <a:t> </a:t>
            </a:r>
            <a:r>
              <a:rPr lang="en-US" b="1" dirty="0" smtClean="0"/>
              <a:t> </a:t>
            </a:r>
          </a:p>
          <a:p>
            <a:endParaRPr lang="en-US" dirty="0"/>
          </a:p>
          <a:p>
            <a:pPr marL="174708" indent="-174708">
              <a:buFont typeface="Arial" panose="020B0604020202020204" pitchFamily="34" charset="0"/>
              <a:buChar char="•"/>
            </a:pPr>
            <a:r>
              <a:rPr lang="en-US" dirty="0" smtClean="0"/>
              <a:t>Special </a:t>
            </a:r>
            <a:r>
              <a:rPr lang="en-US" dirty="0"/>
              <a:t>consideration of the verb </a:t>
            </a:r>
            <a:r>
              <a:rPr lang="en-US" i="1" dirty="0"/>
              <a:t>be</a:t>
            </a:r>
            <a:r>
              <a:rPr lang="en-US" dirty="0"/>
              <a:t> is warranted for SLPs since it is often especially difficult for students with language disorders.</a:t>
            </a:r>
          </a:p>
          <a:p>
            <a:endParaRPr lang="en-US" dirty="0"/>
          </a:p>
          <a:p>
            <a:pPr marL="174708" indent="-174708">
              <a:buFont typeface="Arial" panose="020B0604020202020204" pitchFamily="34" charset="0"/>
              <a:buChar char="•"/>
            </a:pPr>
            <a:r>
              <a:rPr lang="en-US" dirty="0" smtClean="0"/>
              <a:t>It takes </a:t>
            </a:r>
            <a:r>
              <a:rPr lang="en-US" dirty="0"/>
              <a:t>many forms, not only </a:t>
            </a:r>
            <a:r>
              <a:rPr lang="en-US" i="1" dirty="0"/>
              <a:t>be</a:t>
            </a:r>
            <a:r>
              <a:rPr lang="en-US" dirty="0"/>
              <a:t>, but also </a:t>
            </a:r>
            <a:r>
              <a:rPr lang="en-US" i="1" dirty="0"/>
              <a:t>am, is, are, was, were,</a:t>
            </a:r>
            <a:r>
              <a:rPr lang="en-US" dirty="0"/>
              <a:t> </a:t>
            </a:r>
            <a:r>
              <a:rPr lang="en-US" i="1" dirty="0"/>
              <a:t>being, </a:t>
            </a:r>
            <a:r>
              <a:rPr lang="en-US" dirty="0"/>
              <a:t>and </a:t>
            </a:r>
            <a:r>
              <a:rPr lang="en-US" i="1" dirty="0"/>
              <a:t>been</a:t>
            </a:r>
            <a:r>
              <a:rPr lang="en-US" dirty="0"/>
              <a:t> (marked with an “b” on this list).  </a:t>
            </a:r>
          </a:p>
          <a:p>
            <a:endParaRPr lang="en-US" baseline="0" dirty="0"/>
          </a:p>
          <a:p>
            <a:pPr marL="174708" indent="-174708">
              <a:buFont typeface="Arial" panose="020B0604020202020204" pitchFamily="34" charset="0"/>
              <a:buChar char="•"/>
            </a:pPr>
            <a:endParaRPr lang="en-US" i="0" baseline="0" dirty="0"/>
          </a:p>
          <a:p>
            <a:endParaRPr lang="en-US" dirty="0"/>
          </a:p>
        </p:txBody>
      </p:sp>
    </p:spTree>
    <p:extLst>
      <p:ext uri="{BB962C8B-B14F-4D97-AF65-F5344CB8AC3E}">
        <p14:creationId xmlns:p14="http://schemas.microsoft.com/office/powerpoint/2010/main" val="2497578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forms, </a:t>
            </a:r>
            <a:r>
              <a:rPr lang="en-US" u="sng" dirty="0"/>
              <a:t>except </a:t>
            </a:r>
            <a:r>
              <a:rPr lang="en-US" i="1" u="sng" dirty="0"/>
              <a:t>being</a:t>
            </a:r>
            <a:r>
              <a:rPr lang="en-US" u="sng" dirty="0"/>
              <a:t> and </a:t>
            </a:r>
            <a:r>
              <a:rPr lang="en-US" i="1" u="sng" dirty="0"/>
              <a:t>been</a:t>
            </a:r>
            <a:r>
              <a:rPr lang="en-US" i="1" dirty="0"/>
              <a:t>,</a:t>
            </a:r>
            <a:r>
              <a:rPr lang="en-US" dirty="0"/>
              <a:t> can </a:t>
            </a:r>
            <a:r>
              <a:rPr lang="en-US" dirty="0" smtClean="0"/>
              <a:t>serve both </a:t>
            </a:r>
            <a:r>
              <a:rPr lang="en-US" dirty="0"/>
              <a:t>as a main verb – known as a </a:t>
            </a:r>
            <a:r>
              <a:rPr lang="en-US" u="sng" dirty="0"/>
              <a:t>copula</a:t>
            </a:r>
            <a:r>
              <a:rPr lang="en-US" dirty="0"/>
              <a:t> (AKA linking verbs) – AND as an auxiliary verb (AKA helping verbs).</a:t>
            </a:r>
          </a:p>
          <a:p>
            <a:endParaRPr lang="en-US" i="0" baseline="0" dirty="0" smtClean="0"/>
          </a:p>
          <a:p>
            <a:r>
              <a:rPr lang="en-US" i="0" baseline="0" dirty="0" smtClean="0"/>
              <a:t>Since the copula serves as the main verb,</a:t>
            </a:r>
            <a:r>
              <a:rPr lang="en-US" i="0" dirty="0" smtClean="0"/>
              <a:t> it can stand alone.  Aux verbs cannot.  It is important for SLPs to recognize the difference between the copula and the aux forms of </a:t>
            </a:r>
            <a:r>
              <a:rPr lang="en-US" i="1" dirty="0" smtClean="0"/>
              <a:t>be</a:t>
            </a:r>
            <a:r>
              <a:rPr lang="en-US" dirty="0" smtClean="0"/>
              <a:t>.</a:t>
            </a:r>
            <a:endParaRPr lang="en-US" i="0" baseline="0" dirty="0" smtClean="0"/>
          </a:p>
          <a:p>
            <a:endParaRPr lang="en-US" dirty="0" smtClean="0"/>
          </a:p>
          <a:p>
            <a:r>
              <a:rPr lang="en-US" dirty="0" smtClean="0"/>
              <a:t>[Read slide then summarize.]  A copula works kind of like an equal sign.</a:t>
            </a:r>
          </a:p>
          <a:p>
            <a:endParaRPr lang="en-US" i="1" u="sng" dirty="0" smtClean="0"/>
          </a:p>
          <a:p>
            <a:r>
              <a:rPr lang="en-US" i="1" u="sng" dirty="0" smtClean="0"/>
              <a:t>Be </a:t>
            </a:r>
            <a:r>
              <a:rPr lang="en-US" u="sng" dirty="0"/>
              <a:t>verb is an aux verb </a:t>
            </a:r>
            <a:r>
              <a:rPr lang="en-US" dirty="0"/>
              <a:t>when it cannot stand alone, but joins the main verb to clarify an action.</a:t>
            </a:r>
          </a:p>
          <a:p>
            <a:endParaRPr lang="en-US" dirty="0" smtClean="0"/>
          </a:p>
          <a:p>
            <a:r>
              <a:rPr lang="en-US" i="1" u="sng" dirty="0" smtClean="0"/>
              <a:t>Be</a:t>
            </a:r>
            <a:r>
              <a:rPr lang="en-US" u="sng" dirty="0" smtClean="0"/>
              <a:t> verb is a copula when </a:t>
            </a:r>
            <a:r>
              <a:rPr lang="en-US" dirty="0" smtClean="0"/>
              <a:t>it stands alone as the main verb, to link the subject with a “state of being” or “subject complement.”</a:t>
            </a:r>
          </a:p>
          <a:p>
            <a:pPr marL="174708" indent="-174708">
              <a:buFont typeface="Arial" panose="020B0604020202020204" pitchFamily="34" charset="0"/>
              <a:buChar char="•"/>
            </a:pPr>
            <a:endParaRPr lang="en-US" i="1" dirty="0"/>
          </a:p>
          <a:p>
            <a:r>
              <a:rPr lang="en-US" dirty="0"/>
              <a:t>We’ll learn more about the role of copular verbs when we get to “the subject complement” later on.  </a:t>
            </a:r>
            <a:r>
              <a:rPr lang="en-US" b="1" i="1" dirty="0" smtClean="0"/>
              <a:t>Mark this slide for later reference.</a:t>
            </a:r>
            <a:endParaRPr lang="en-US" dirty="0"/>
          </a:p>
          <a:p>
            <a:endParaRPr lang="en-US" dirty="0" smtClean="0"/>
          </a:p>
          <a:p>
            <a:endParaRPr lang="en-US" dirty="0" smtClean="0"/>
          </a:p>
          <a:p>
            <a:r>
              <a:rPr lang="en-US" dirty="0" smtClean="0"/>
              <a:t>PREVIEW - EXTRA:</a:t>
            </a:r>
          </a:p>
          <a:p>
            <a:pPr marL="174708" indent="-174708">
              <a:buFont typeface="Arial" panose="020B0604020202020204" pitchFamily="34" charset="0"/>
              <a:buChar char="•"/>
            </a:pPr>
            <a:r>
              <a:rPr lang="en-US" u="sng" dirty="0" smtClean="0"/>
              <a:t>Copular verbs</a:t>
            </a:r>
            <a:r>
              <a:rPr lang="en-US" dirty="0" smtClean="0"/>
              <a:t> are other verb/words that function in the same way copula </a:t>
            </a:r>
            <a:r>
              <a:rPr lang="en-US" i="1" dirty="0" smtClean="0"/>
              <a:t>be</a:t>
            </a:r>
            <a:r>
              <a:rPr lang="en-US" dirty="0" smtClean="0"/>
              <a:t> does.</a:t>
            </a:r>
          </a:p>
          <a:p>
            <a:pPr marL="174708" indent="-174708">
              <a:buFont typeface="Arial" panose="020B0604020202020204" pitchFamily="34" charset="0"/>
              <a:buChar char="•"/>
            </a:pPr>
            <a:r>
              <a:rPr lang="en-US" dirty="0"/>
              <a:t>Copular verbs are those verbs (like </a:t>
            </a:r>
            <a:r>
              <a:rPr lang="en-US" i="1" dirty="0"/>
              <a:t>appear, seem, feel,</a:t>
            </a:r>
            <a:r>
              <a:rPr lang="en-US" dirty="0"/>
              <a:t> and </a:t>
            </a:r>
            <a:r>
              <a:rPr lang="en-US" i="1" dirty="0"/>
              <a:t>become</a:t>
            </a:r>
            <a:r>
              <a:rPr lang="en-US" dirty="0"/>
              <a:t>) which are “functionally equivalent” to the </a:t>
            </a:r>
            <a:r>
              <a:rPr lang="en-US" dirty="0" smtClean="0"/>
              <a:t>copula </a:t>
            </a:r>
            <a:r>
              <a:rPr lang="en-US" i="1" dirty="0" smtClean="0"/>
              <a:t>be</a:t>
            </a:r>
            <a:r>
              <a:rPr lang="en-US" dirty="0" smtClean="0"/>
              <a:t>. </a:t>
            </a:r>
          </a:p>
          <a:p>
            <a:pPr marL="174708" indent="-174708">
              <a:buFont typeface="Arial" panose="020B0604020202020204" pitchFamily="34" charset="0"/>
              <a:buChar char="•"/>
            </a:pPr>
            <a:r>
              <a:rPr lang="en-US" dirty="0"/>
              <a:t>C</a:t>
            </a:r>
            <a:r>
              <a:rPr lang="en-US" dirty="0" smtClean="0"/>
              <a:t>opular </a:t>
            </a:r>
            <a:r>
              <a:rPr lang="en-US" dirty="0"/>
              <a:t>verbs link subjects and </a:t>
            </a:r>
            <a:r>
              <a:rPr lang="en-US" dirty="0" smtClean="0"/>
              <a:t>complements, again, </a:t>
            </a:r>
            <a:r>
              <a:rPr lang="en-US" dirty="0"/>
              <a:t>like an </a:t>
            </a:r>
            <a:r>
              <a:rPr lang="en-US" dirty="0" smtClean="0"/>
              <a:t>equal = sign.</a:t>
            </a:r>
          </a:p>
          <a:p>
            <a:pPr marL="174708" indent="-174708">
              <a:buFont typeface="Arial" panose="020B0604020202020204" pitchFamily="34" charset="0"/>
              <a:buChar char="•"/>
            </a:pPr>
            <a:r>
              <a:rPr lang="en-US" dirty="0" smtClean="0"/>
              <a:t>EX</a:t>
            </a:r>
            <a:r>
              <a:rPr lang="en-US" dirty="0"/>
              <a:t>:  </a:t>
            </a:r>
            <a:r>
              <a:rPr lang="en-US" i="1" dirty="0"/>
              <a:t>Debbie </a:t>
            </a:r>
            <a:r>
              <a:rPr lang="en-US" i="1" u="sng" dirty="0"/>
              <a:t>looks</a:t>
            </a:r>
            <a:r>
              <a:rPr lang="en-US" i="1" dirty="0"/>
              <a:t> angry. The dog </a:t>
            </a:r>
            <a:r>
              <a:rPr lang="en-US" i="1" u="sng" dirty="0"/>
              <a:t>seemed</a:t>
            </a:r>
            <a:r>
              <a:rPr lang="en-US" i="1" dirty="0"/>
              <a:t> sleepy.  He </a:t>
            </a:r>
            <a:r>
              <a:rPr lang="en-US" i="1" u="sng" dirty="0"/>
              <a:t>became</a:t>
            </a:r>
            <a:r>
              <a:rPr lang="en-US" i="1" dirty="0"/>
              <a:t> tired</a:t>
            </a:r>
            <a:r>
              <a:rPr lang="en-US" i="1" dirty="0" smtClean="0"/>
              <a: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32190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2556510"/>
            <a:ext cx="6309360" cy="6430010"/>
          </a:xfrm>
        </p:spPr>
        <p:txBody>
          <a:bodyPr/>
          <a:lstStyle/>
          <a:p>
            <a:pPr defTabSz="931774">
              <a:defRPr/>
            </a:pPr>
            <a:r>
              <a:rPr lang="en-US" dirty="0"/>
              <a:t>Transitive verbs require an object to receive the action/state in order to convey meani</a:t>
            </a:r>
            <a:r>
              <a:rPr lang="en-US" dirty="0" smtClean="0"/>
              <a:t>ng</a:t>
            </a:r>
            <a:r>
              <a:rPr lang="en-US" dirty="0"/>
              <a:t>.  </a:t>
            </a:r>
          </a:p>
          <a:p>
            <a:pPr marL="174708" indent="-174708">
              <a:buFont typeface="Arial" panose="020B0604020202020204" pitchFamily="34" charset="0"/>
              <a:buChar char="•"/>
            </a:pPr>
            <a:r>
              <a:rPr lang="en-US" b="0" dirty="0" smtClean="0">
                <a:latin typeface="Arial" panose="020B0604020202020204" pitchFamily="34" charset="0"/>
                <a:cs typeface="Arial" panose="020B0604020202020204" pitchFamily="34" charset="0"/>
              </a:rPr>
              <a:t>Sentence:  </a:t>
            </a:r>
            <a:r>
              <a:rPr lang="en-US" b="0" i="1" dirty="0" smtClean="0">
                <a:latin typeface="Arial" panose="020B0604020202020204" pitchFamily="34" charset="0"/>
                <a:cs typeface="Arial" panose="020B0604020202020204" pitchFamily="34" charset="0"/>
              </a:rPr>
              <a:t>John </a:t>
            </a:r>
            <a:r>
              <a:rPr lang="en-US" b="0" i="1" u="sng" dirty="0" smtClean="0">
                <a:latin typeface="Arial" panose="020B0604020202020204" pitchFamily="34" charset="0"/>
                <a:cs typeface="Arial" panose="020B0604020202020204" pitchFamily="34" charset="0"/>
              </a:rPr>
              <a:t>kicked</a:t>
            </a:r>
            <a:r>
              <a:rPr lang="en-US" b="0" i="1" dirty="0" smtClean="0">
                <a:latin typeface="Arial" panose="020B0604020202020204" pitchFamily="34" charset="0"/>
                <a:cs typeface="Arial" panose="020B0604020202020204" pitchFamily="34" charset="0"/>
              </a:rPr>
              <a:t> the ball.  Kicked</a:t>
            </a:r>
            <a:r>
              <a:rPr lang="en-US" b="0" i="0" baseline="0" dirty="0" smtClean="0">
                <a:latin typeface="Arial" panose="020B0604020202020204" pitchFamily="34" charset="0"/>
                <a:cs typeface="Arial" panose="020B0604020202020204" pitchFamily="34" charset="0"/>
              </a:rPr>
              <a:t> is transitive and requires an object.</a:t>
            </a:r>
            <a:endParaRPr lang="en-US" b="0" i="1" dirty="0" smtClean="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b="0" dirty="0" smtClean="0">
                <a:latin typeface="Arial" panose="020B0604020202020204" pitchFamily="34" charset="0"/>
                <a:cs typeface="Arial" panose="020B0604020202020204" pitchFamily="34" charset="0"/>
              </a:rPr>
              <a:t>EX: </a:t>
            </a:r>
            <a:r>
              <a:rPr lang="en-US" b="0" i="1" dirty="0" smtClean="0">
                <a:latin typeface="Arial" panose="020B0604020202020204" pitchFamily="34" charset="0"/>
                <a:cs typeface="Arial" panose="020B0604020202020204" pitchFamily="34" charset="0"/>
              </a:rPr>
              <a:t>admire, cut, like, put, send,</a:t>
            </a:r>
            <a:r>
              <a:rPr lang="en-US" b="0" i="1" baseline="0" dirty="0" smtClean="0">
                <a:latin typeface="Arial" panose="020B0604020202020204" pitchFamily="34" charset="0"/>
                <a:cs typeface="Arial" panose="020B0604020202020204" pitchFamily="34" charset="0"/>
              </a:rPr>
              <a:t> </a:t>
            </a:r>
            <a:r>
              <a:rPr lang="en-US" b="0" i="1" dirty="0" smtClean="0">
                <a:latin typeface="Arial" panose="020B0604020202020204" pitchFamily="34" charset="0"/>
                <a:cs typeface="Arial" panose="020B0604020202020204" pitchFamily="34" charset="0"/>
              </a:rPr>
              <a:t>want, watch</a:t>
            </a:r>
          </a:p>
          <a:p>
            <a:pPr marL="174708" indent="-174708">
              <a:buFont typeface="Arial" panose="020B0604020202020204" pitchFamily="34" charset="0"/>
              <a:buChar char="•"/>
            </a:pPr>
            <a:r>
              <a:rPr lang="en-US" i="0" baseline="0" dirty="0" smtClean="0">
                <a:latin typeface="Arial" panose="020B0604020202020204" pitchFamily="34" charset="0"/>
                <a:cs typeface="Arial" panose="020B0604020202020204" pitchFamily="34" charset="0"/>
              </a:rPr>
              <a:t>Hint</a:t>
            </a:r>
            <a:r>
              <a:rPr lang="en-US" baseline="0" dirty="0" smtClean="0">
                <a:latin typeface="Arial" panose="020B0604020202020204" pitchFamily="34" charset="0"/>
                <a:cs typeface="Arial" panose="020B0604020202020204" pitchFamily="34" charset="0"/>
              </a:rPr>
              <a:t>:  You can often tell if a verb is transitive if you can logically put the word </a:t>
            </a:r>
            <a:r>
              <a:rPr lang="en-US" i="1" baseline="0" dirty="0" smtClean="0">
                <a:latin typeface="Arial" panose="020B0604020202020204" pitchFamily="34" charset="0"/>
                <a:cs typeface="Arial" panose="020B0604020202020204" pitchFamily="34" charset="0"/>
              </a:rPr>
              <a:t>something</a:t>
            </a:r>
            <a:r>
              <a:rPr lang="en-US" i="0" baseline="0" dirty="0" smtClean="0">
                <a:latin typeface="Arial" panose="020B0604020202020204" pitchFamily="34" charset="0"/>
                <a:cs typeface="Arial" panose="020B0604020202020204" pitchFamily="34" charset="0"/>
              </a:rPr>
              <a:t> after it.</a:t>
            </a:r>
            <a:endParaRPr lang="en-US" b="0" dirty="0" smtClean="0">
              <a:latin typeface="Arial" panose="020B0604020202020204" pitchFamily="34" charset="0"/>
              <a:cs typeface="Arial" panose="020B0604020202020204" pitchFamily="34" charset="0"/>
            </a:endParaRPr>
          </a:p>
          <a:p>
            <a:pPr marL="372709" lvl="1"/>
            <a:endParaRPr lang="en-US" dirty="0">
              <a:latin typeface="Arial" panose="020B0604020202020204" pitchFamily="34" charset="0"/>
              <a:cs typeface="Arial" panose="020B0604020202020204" pitchFamily="34" charset="0"/>
            </a:endParaRPr>
          </a:p>
          <a:p>
            <a:r>
              <a:rPr lang="en-US" dirty="0"/>
              <a:t>Intransitive verbs may stand by themselves without needing </a:t>
            </a:r>
            <a:r>
              <a:rPr lang="en-US" dirty="0"/>
              <a:t>an object to convey meaning</a:t>
            </a:r>
            <a:r>
              <a:rPr lang="en-US" dirty="0"/>
              <a:t>.  No action or state is carried over from a verb to an object.</a:t>
            </a:r>
          </a:p>
          <a:p>
            <a:pPr marL="174708" indent="-174708">
              <a:buFont typeface="Arial" panose="020B0604020202020204" pitchFamily="34" charset="0"/>
              <a:buChar char="•"/>
            </a:pPr>
            <a:r>
              <a:rPr lang="en-US" b="0" dirty="0" smtClean="0">
                <a:latin typeface="Arial" panose="020B0604020202020204" pitchFamily="34" charset="0"/>
                <a:cs typeface="Arial" panose="020B0604020202020204" pitchFamily="34" charset="0"/>
              </a:rPr>
              <a:t>Sentences:  </a:t>
            </a:r>
            <a:r>
              <a:rPr lang="en-US" b="0" i="1" dirty="0" smtClean="0">
                <a:latin typeface="Arial" panose="020B0604020202020204" pitchFamily="34" charset="0"/>
                <a:cs typeface="Arial" panose="020B0604020202020204" pitchFamily="34" charset="0"/>
              </a:rPr>
              <a:t>He</a:t>
            </a:r>
            <a:r>
              <a:rPr lang="en-US" b="0" i="1" baseline="0" dirty="0" smtClean="0">
                <a:latin typeface="Arial" panose="020B0604020202020204" pitchFamily="34" charset="0"/>
                <a:cs typeface="Arial" panose="020B0604020202020204" pitchFamily="34" charset="0"/>
              </a:rPr>
              <a:t> </a:t>
            </a:r>
            <a:r>
              <a:rPr lang="en-US" b="0" i="1" u="sng" baseline="0" dirty="0" smtClean="0">
                <a:latin typeface="Arial" panose="020B0604020202020204" pitchFamily="34" charset="0"/>
                <a:cs typeface="Arial" panose="020B0604020202020204" pitchFamily="34" charset="0"/>
              </a:rPr>
              <a:t>sleeps</a:t>
            </a:r>
            <a:r>
              <a:rPr lang="en-US" b="0" i="1" baseline="0" dirty="0" smtClean="0">
                <a:latin typeface="Arial" panose="020B0604020202020204" pitchFamily="34" charset="0"/>
                <a:cs typeface="Arial" panose="020B0604020202020204" pitchFamily="34" charset="0"/>
              </a:rPr>
              <a:t>.  Everyone </a:t>
            </a:r>
            <a:r>
              <a:rPr lang="en-US" b="0" i="1" u="sng" baseline="0" dirty="0" smtClean="0">
                <a:latin typeface="Arial" panose="020B0604020202020204" pitchFamily="34" charset="0"/>
                <a:cs typeface="Arial" panose="020B0604020202020204" pitchFamily="34" charset="0"/>
              </a:rPr>
              <a:t>sat</a:t>
            </a:r>
            <a:r>
              <a:rPr lang="en-US" b="0" i="1" baseline="0" dirty="0" smtClean="0">
                <a:latin typeface="Arial" panose="020B0604020202020204" pitchFamily="34" charset="0"/>
                <a:cs typeface="Arial" panose="020B0604020202020204" pitchFamily="34" charset="0"/>
              </a:rPr>
              <a:t>.  </a:t>
            </a:r>
            <a:r>
              <a:rPr lang="en-US" b="0" i="0" baseline="0" dirty="0" smtClean="0">
                <a:latin typeface="Arial" panose="020B0604020202020204" pitchFamily="34" charset="0"/>
                <a:cs typeface="Arial" panose="020B0604020202020204" pitchFamily="34" charset="0"/>
              </a:rPr>
              <a:t>You cannot </a:t>
            </a:r>
            <a:r>
              <a:rPr lang="en-US" b="0" i="1" baseline="0" dirty="0" smtClean="0">
                <a:latin typeface="Arial" panose="020B0604020202020204" pitchFamily="34" charset="0"/>
                <a:cs typeface="Arial" panose="020B0604020202020204" pitchFamily="34" charset="0"/>
              </a:rPr>
              <a:t>sleep something</a:t>
            </a:r>
            <a:r>
              <a:rPr lang="en-US" b="0" i="0" baseline="0" dirty="0" smtClean="0">
                <a:latin typeface="Arial" panose="020B0604020202020204" pitchFamily="34" charset="0"/>
                <a:cs typeface="Arial" panose="020B0604020202020204" pitchFamily="34" charset="0"/>
              </a:rPr>
              <a:t>, you just </a:t>
            </a:r>
            <a:r>
              <a:rPr lang="en-US" b="0" i="1" baseline="0" dirty="0" smtClean="0">
                <a:latin typeface="Arial" panose="020B0604020202020204" pitchFamily="34" charset="0"/>
                <a:cs typeface="Arial" panose="020B0604020202020204" pitchFamily="34" charset="0"/>
              </a:rPr>
              <a:t>sleep</a:t>
            </a:r>
            <a:r>
              <a:rPr lang="en-US" b="0" i="0" baseline="0" dirty="0" smtClean="0">
                <a:latin typeface="Arial" panose="020B0604020202020204" pitchFamily="34" charset="0"/>
                <a:cs typeface="Arial" panose="020B0604020202020204" pitchFamily="34" charset="0"/>
              </a:rPr>
              <a:t>.</a:t>
            </a:r>
            <a:endParaRPr lang="en-US" b="0" i="1" baseline="0" dirty="0" smtClean="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b="0" dirty="0" smtClean="0">
                <a:latin typeface="Arial" panose="020B0604020202020204" pitchFamily="34" charset="0"/>
                <a:cs typeface="Arial" panose="020B0604020202020204" pitchFamily="34" charset="0"/>
              </a:rPr>
              <a:t>EX:  </a:t>
            </a:r>
            <a:r>
              <a:rPr lang="en-US" b="0" i="1" dirty="0" smtClean="0">
                <a:latin typeface="Arial" panose="020B0604020202020204" pitchFamily="34" charset="0"/>
                <a:cs typeface="Arial" panose="020B0604020202020204" pitchFamily="34" charset="0"/>
              </a:rPr>
              <a:t>search, bark, flow, remain, go, sit</a:t>
            </a:r>
          </a:p>
          <a:p>
            <a:pPr marL="174708" indent="-174708">
              <a:buFont typeface="Arial" panose="020B0604020202020204" pitchFamily="34" charset="0"/>
              <a:buChar char="•"/>
            </a:pPr>
            <a:r>
              <a:rPr lang="en-US" b="0" i="0" dirty="0" smtClean="0">
                <a:latin typeface="Arial" panose="020B0604020202020204" pitchFamily="34" charset="0"/>
                <a:cs typeface="Arial" panose="020B0604020202020204" pitchFamily="34" charset="0"/>
              </a:rPr>
              <a:t>The sentences</a:t>
            </a:r>
            <a:r>
              <a:rPr lang="en-US" b="0" i="0" baseline="0" dirty="0" smtClean="0">
                <a:latin typeface="Arial" panose="020B0604020202020204" pitchFamily="34" charset="0"/>
                <a:cs typeface="Arial" panose="020B0604020202020204" pitchFamily="34" charset="0"/>
              </a:rPr>
              <a:t> </a:t>
            </a:r>
            <a:r>
              <a:rPr lang="en-US" b="0" i="1" baseline="0" dirty="0" smtClean="0">
                <a:latin typeface="Arial" panose="020B0604020202020204" pitchFamily="34" charset="0"/>
                <a:cs typeface="Arial" panose="020B0604020202020204" pitchFamily="34" charset="0"/>
              </a:rPr>
              <a:t>Deacon </a:t>
            </a:r>
            <a:r>
              <a:rPr lang="en-US" b="0" i="1" u="sng" baseline="0" dirty="0" smtClean="0">
                <a:latin typeface="Arial" panose="020B0604020202020204" pitchFamily="34" charset="0"/>
                <a:cs typeface="Arial" panose="020B0604020202020204" pitchFamily="34" charset="0"/>
              </a:rPr>
              <a:t>barks</a:t>
            </a:r>
            <a:r>
              <a:rPr lang="en-US" b="0" i="1" u="none" baseline="0" dirty="0" smtClean="0">
                <a:latin typeface="Arial" panose="020B0604020202020204" pitchFamily="34" charset="0"/>
                <a:cs typeface="Arial" panose="020B0604020202020204" pitchFamily="34" charset="0"/>
              </a:rPr>
              <a:t>  </a:t>
            </a:r>
            <a:r>
              <a:rPr lang="en-US" b="0" i="0" u="none" baseline="0" dirty="0" smtClean="0">
                <a:latin typeface="Arial" panose="020B0604020202020204" pitchFamily="34" charset="0"/>
                <a:cs typeface="Arial" panose="020B0604020202020204" pitchFamily="34" charset="0"/>
              </a:rPr>
              <a:t>or </a:t>
            </a:r>
            <a:r>
              <a:rPr lang="en-US" b="0" i="1" u="none" baseline="0" dirty="0" smtClean="0">
                <a:latin typeface="Arial" panose="020B0604020202020204" pitchFamily="34" charset="0"/>
                <a:cs typeface="Arial" panose="020B0604020202020204" pitchFamily="34" charset="0"/>
              </a:rPr>
              <a:t>The White River </a:t>
            </a:r>
            <a:r>
              <a:rPr lang="en-US" b="0" i="1" u="sng" baseline="0" dirty="0" smtClean="0">
                <a:latin typeface="Arial" panose="020B0604020202020204" pitchFamily="34" charset="0"/>
                <a:cs typeface="Arial" panose="020B0604020202020204" pitchFamily="34" charset="0"/>
              </a:rPr>
              <a:t>flows</a:t>
            </a:r>
            <a:r>
              <a:rPr lang="en-US" b="0" i="1" u="none" baseline="0" dirty="0" smtClean="0">
                <a:latin typeface="Arial" panose="020B0604020202020204" pitchFamily="34" charset="0"/>
                <a:cs typeface="Arial" panose="020B0604020202020204" pitchFamily="34" charset="0"/>
              </a:rPr>
              <a:t> </a:t>
            </a:r>
            <a:r>
              <a:rPr lang="en-US" b="0" i="0" u="none" baseline="0" dirty="0" smtClean="0">
                <a:latin typeface="Arial" panose="020B0604020202020204" pitchFamily="34" charset="0"/>
                <a:cs typeface="Arial" panose="020B0604020202020204" pitchFamily="34" charset="0"/>
              </a:rPr>
              <a:t>do not require an object to convey their meaning, although they may be supplemented by prepositional or adverbial information, as in </a:t>
            </a:r>
            <a:r>
              <a:rPr lang="en-US" b="0" i="1" u="none" baseline="0" dirty="0" smtClean="0">
                <a:latin typeface="Arial" panose="020B0604020202020204" pitchFamily="34" charset="0"/>
                <a:cs typeface="Arial" panose="020B0604020202020204" pitchFamily="34" charset="0"/>
              </a:rPr>
              <a:t>Deacon </a:t>
            </a:r>
            <a:r>
              <a:rPr lang="en-US" b="0" i="1" u="sng" baseline="0" dirty="0" smtClean="0">
                <a:latin typeface="Arial" panose="020B0604020202020204" pitchFamily="34" charset="0"/>
                <a:cs typeface="Arial" panose="020B0604020202020204" pitchFamily="34" charset="0"/>
              </a:rPr>
              <a:t>barks</a:t>
            </a:r>
            <a:r>
              <a:rPr lang="en-US" b="0" i="1" u="none" baseline="0" dirty="0" smtClean="0">
                <a:latin typeface="Arial" panose="020B0604020202020204" pitchFamily="34" charset="0"/>
                <a:cs typeface="Arial" panose="020B0604020202020204" pitchFamily="34" charset="0"/>
              </a:rPr>
              <a:t> at the squirrel </a:t>
            </a:r>
            <a:r>
              <a:rPr lang="en-US" b="0" i="0" u="none" baseline="0" dirty="0" smtClean="0">
                <a:latin typeface="Arial" panose="020B0604020202020204" pitchFamily="34" charset="0"/>
                <a:cs typeface="Arial" panose="020B0604020202020204" pitchFamily="34" charset="0"/>
              </a:rPr>
              <a:t> or  </a:t>
            </a:r>
            <a:r>
              <a:rPr lang="en-US" b="0" i="1" u="none" baseline="0" dirty="0" smtClean="0">
                <a:latin typeface="Arial" panose="020B0604020202020204" pitchFamily="34" charset="0"/>
                <a:cs typeface="Arial" panose="020B0604020202020204" pitchFamily="34" charset="0"/>
              </a:rPr>
              <a:t>The White River </a:t>
            </a:r>
            <a:r>
              <a:rPr lang="en-US" b="0" i="1" u="sng" baseline="0" dirty="0" smtClean="0">
                <a:latin typeface="Arial" panose="020B0604020202020204" pitchFamily="34" charset="0"/>
                <a:cs typeface="Arial" panose="020B0604020202020204" pitchFamily="34" charset="0"/>
              </a:rPr>
              <a:t>flows</a:t>
            </a:r>
            <a:r>
              <a:rPr lang="en-US" b="0" i="1" u="none" baseline="0" dirty="0" smtClean="0">
                <a:latin typeface="Arial" panose="020B0604020202020204" pitchFamily="34" charset="0"/>
                <a:cs typeface="Arial" panose="020B0604020202020204" pitchFamily="34" charset="0"/>
              </a:rPr>
              <a:t> quickly.</a:t>
            </a:r>
            <a:endParaRPr lang="en-US" b="0" i="0" dirty="0" smtClean="0">
              <a:latin typeface="Arial" panose="020B0604020202020204" pitchFamily="34" charset="0"/>
              <a:cs typeface="Arial" panose="020B0604020202020204" pitchFamily="34" charset="0"/>
            </a:endParaRPr>
          </a:p>
          <a:p>
            <a:pPr marL="372709" lvl="1"/>
            <a:endParaRPr lang="en-US" i="1" dirty="0">
              <a:latin typeface="Arial" panose="020B0604020202020204" pitchFamily="34" charset="0"/>
              <a:cs typeface="Arial" panose="020B0604020202020204" pitchFamily="34" charset="0"/>
            </a:endParaRPr>
          </a:p>
          <a:p>
            <a:r>
              <a:rPr lang="en-US" dirty="0"/>
              <a:t>Some verbs are both depending on their use in a particular sentence.</a:t>
            </a:r>
          </a:p>
          <a:p>
            <a:pPr marL="174708" indent="-174708">
              <a:buFont typeface="Arial" panose="020B0604020202020204" pitchFamily="34" charset="0"/>
              <a:buChar char="•"/>
            </a:pPr>
            <a:r>
              <a:rPr lang="en-US" dirty="0" smtClean="0"/>
              <a:t>Sentences:  </a:t>
            </a:r>
            <a:r>
              <a:rPr lang="en-US" i="1" dirty="0" smtClean="0"/>
              <a:t>You cannot </a:t>
            </a:r>
            <a:r>
              <a:rPr lang="en-US" i="1" u="sng" dirty="0" smtClean="0"/>
              <a:t>open</a:t>
            </a:r>
            <a:r>
              <a:rPr lang="en-US" i="1" dirty="0" smtClean="0"/>
              <a:t> the door.</a:t>
            </a:r>
            <a:r>
              <a:rPr lang="en-US" dirty="0" smtClean="0"/>
              <a:t>  Transitive: requires an object to convey meaning.  </a:t>
            </a:r>
            <a:r>
              <a:rPr lang="en-US" i="1" dirty="0" smtClean="0"/>
              <a:t>The garage door does not </a:t>
            </a:r>
            <a:r>
              <a:rPr lang="en-US" i="1" u="sng" dirty="0" smtClean="0"/>
              <a:t>open</a:t>
            </a:r>
            <a:r>
              <a:rPr lang="en-US" i="1" dirty="0" smtClean="0"/>
              <a:t>.</a:t>
            </a:r>
            <a:r>
              <a:rPr lang="en-US" dirty="0" smtClean="0"/>
              <a:t>  Intransitive:  does not require an object</a:t>
            </a:r>
            <a:endParaRPr lang="en-US" dirty="0"/>
          </a:p>
          <a:p>
            <a:pPr marL="174708" indent="-174708">
              <a:buFont typeface="Arial" panose="020B0604020202020204" pitchFamily="34" charset="0"/>
              <a:buChar char="•"/>
            </a:pPr>
            <a:r>
              <a:rPr lang="en-US" dirty="0"/>
              <a:t>EX:  </a:t>
            </a:r>
            <a:r>
              <a:rPr lang="en-US" i="1" dirty="0"/>
              <a:t>ask, eat, hit, drink, open, read, stop</a:t>
            </a:r>
            <a:endParaRPr lang="en-US" dirty="0"/>
          </a:p>
          <a:p>
            <a:pPr marL="174708" indent="-174708">
              <a:buFont typeface="Arial" panose="020B0604020202020204" pitchFamily="34" charset="0"/>
              <a:buChar char="•"/>
            </a:pPr>
            <a:r>
              <a:rPr lang="en-US" dirty="0" smtClean="0"/>
              <a:t>The general</a:t>
            </a:r>
            <a:r>
              <a:rPr lang="en-US" baseline="0" dirty="0" smtClean="0"/>
              <a:t> rule of thumb in deciding whether a verb is transitive or intransitive is asking whether the action or state depicted by the verb . . . needs an object to receive the action or state . . . in order to convey meaning.</a:t>
            </a:r>
          </a:p>
          <a:p>
            <a:endParaRPr lang="en-US" baseline="0" dirty="0" smtClean="0"/>
          </a:p>
          <a:p>
            <a:endParaRPr lang="en-US" dirty="0"/>
          </a:p>
        </p:txBody>
      </p:sp>
    </p:spTree>
    <p:extLst>
      <p:ext uri="{BB962C8B-B14F-4D97-AF65-F5344CB8AC3E}">
        <p14:creationId xmlns:p14="http://schemas.microsoft.com/office/powerpoint/2010/main" val="2497578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Verbs are a complex class of words, in that they have other important jobs besides signifying action or state of being.  Verbs play a critical role in sentence structure, providing information about time </a:t>
            </a:r>
            <a:r>
              <a:rPr lang="en-US" i="1" dirty="0" smtClean="0"/>
              <a:t>(walks, walked, will walk</a:t>
            </a:r>
            <a:r>
              <a:rPr lang="en-US" dirty="0" smtClean="0"/>
              <a:t>) and intention </a:t>
            </a:r>
            <a:r>
              <a:rPr lang="en-US" i="1" dirty="0" smtClean="0"/>
              <a:t>(can, might, must</a:t>
            </a:r>
            <a:r>
              <a:rPr lang="en-US" dirty="0" smtClean="0"/>
              <a:t>), among other things.  </a:t>
            </a:r>
          </a:p>
          <a:p>
            <a:endParaRPr lang="en-US" dirty="0"/>
          </a:p>
          <a:p>
            <a:r>
              <a:rPr lang="en-US" dirty="0" smtClean="0"/>
              <a:t>Specifically, verb inflections (modifications to the verb form itself) give us information about . . . five important elements of verb structure.</a:t>
            </a:r>
          </a:p>
          <a:p>
            <a:endParaRPr lang="en-US" dirty="0"/>
          </a:p>
          <a:p>
            <a:r>
              <a:rPr lang="en-US" dirty="0" smtClean="0"/>
              <a:t>[Read slide]</a:t>
            </a:r>
            <a:endParaRPr lang="en-US" dirty="0"/>
          </a:p>
          <a:p>
            <a:endParaRPr lang="en-US" dirty="0" smtClean="0"/>
          </a:p>
        </p:txBody>
      </p:sp>
    </p:spTree>
    <p:extLst>
      <p:ext uri="{BB962C8B-B14F-4D97-AF65-F5344CB8AC3E}">
        <p14:creationId xmlns:p14="http://schemas.microsoft.com/office/powerpoint/2010/main" val="3265736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 forms reflect whether the nouns or pronouns they describe in the subject of the sentence are singular or plural . . . and so, a particular verb form can also be characterized as singular or plural.</a:t>
            </a:r>
          </a:p>
          <a:p>
            <a:endParaRPr lang="en-US" dirty="0"/>
          </a:p>
          <a:p>
            <a:r>
              <a:rPr lang="en-US" dirty="0" smtClean="0"/>
              <a:t>[Read first two sentences]</a:t>
            </a:r>
            <a:endParaRPr lang="en-US" dirty="0"/>
          </a:p>
          <a:p>
            <a:r>
              <a:rPr lang="en-US" dirty="0" smtClean="0"/>
              <a:t>A singular noun as the subject requires a singular verb.  Two or more nouns/pronouns as the subject require a plural verb form.</a:t>
            </a:r>
          </a:p>
          <a:p>
            <a:endParaRPr lang="en-US" dirty="0"/>
          </a:p>
          <a:p>
            <a:r>
              <a:rPr lang="en-US" dirty="0"/>
              <a:t>[Read </a:t>
            </a:r>
            <a:r>
              <a:rPr lang="en-US" dirty="0" smtClean="0"/>
              <a:t>next two </a:t>
            </a:r>
            <a:r>
              <a:rPr lang="en-US" dirty="0"/>
              <a:t>sentences</a:t>
            </a:r>
            <a:r>
              <a:rPr lang="en-US" dirty="0" smtClean="0"/>
              <a:t>]</a:t>
            </a:r>
          </a:p>
          <a:p>
            <a:r>
              <a:rPr lang="en-US" dirty="0" smtClean="0"/>
              <a:t>The same is true of sentences that contain auxiliary verbs and main verbs, though it is often the aux verb that changes form.</a:t>
            </a:r>
          </a:p>
          <a:p>
            <a:endParaRPr lang="en-US" dirty="0"/>
          </a:p>
          <a:p>
            <a:r>
              <a:rPr lang="en-US" dirty="0"/>
              <a:t>[Read </a:t>
            </a:r>
            <a:r>
              <a:rPr lang="en-US" dirty="0" smtClean="0"/>
              <a:t>last two </a:t>
            </a:r>
            <a:r>
              <a:rPr lang="en-US" dirty="0"/>
              <a:t>sentences</a:t>
            </a:r>
            <a:r>
              <a:rPr lang="en-US" dirty="0" smtClean="0"/>
              <a:t>]</a:t>
            </a:r>
          </a:p>
          <a:p>
            <a:r>
              <a:rPr lang="en-US" dirty="0" smtClean="0"/>
              <a:t>These two sentences are future tense and appear identical, but the aux verb in the first sentence is singular and the aux verb in the second sentence is plural.</a:t>
            </a:r>
          </a:p>
          <a:p>
            <a:endParaRPr lang="en-US" dirty="0"/>
          </a:p>
          <a:p>
            <a:r>
              <a:rPr lang="en-US" dirty="0" smtClean="0"/>
              <a:t>We know this is true because the verb number must be consistent with the number of entities to which it refers.  However, our knowledge of this is inferred since there are no structural changes in the aux verb </a:t>
            </a:r>
            <a:r>
              <a:rPr lang="en-US" i="1" dirty="0" smtClean="0"/>
              <a:t>will</a:t>
            </a:r>
            <a:r>
              <a:rPr lang="en-US" dirty="0" smtClean="0"/>
              <a:t> based on number.</a:t>
            </a:r>
            <a:endParaRPr lang="en-US" dirty="0"/>
          </a:p>
          <a:p>
            <a:endParaRPr lang="en-US" dirty="0" smtClean="0"/>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 forms also contain information related to person, reflecting who or what is completing the action or state of being.  </a:t>
            </a:r>
          </a:p>
          <a:p>
            <a:endParaRPr lang="en-US" dirty="0"/>
          </a:p>
          <a:p>
            <a:r>
              <a:rPr lang="en-US" dirty="0" smtClean="0"/>
              <a:t>English pronouns, as we’ve reviewed, vary in form to reflect first person (</a:t>
            </a:r>
            <a:r>
              <a:rPr lang="en-US" i="1" dirty="0" smtClean="0"/>
              <a:t>I, we</a:t>
            </a:r>
            <a:r>
              <a:rPr lang="en-US" dirty="0" smtClean="0"/>
              <a:t>), second person (</a:t>
            </a:r>
            <a:r>
              <a:rPr lang="en-US" i="1" dirty="0" smtClean="0"/>
              <a:t>you, you/y’all</a:t>
            </a:r>
            <a:r>
              <a:rPr lang="en-US" dirty="0" smtClean="0"/>
              <a:t>), and third person (</a:t>
            </a:r>
            <a:r>
              <a:rPr lang="en-US" i="1" dirty="0" smtClean="0"/>
              <a:t>he, she, it, they</a:t>
            </a:r>
            <a:r>
              <a:rPr lang="en-US" dirty="0" smtClean="0"/>
              <a:t>).  The same applies to verbs.  Verb forms coordinate with the person (as expressed by the nouns and pronouns) to which they are referring.</a:t>
            </a:r>
          </a:p>
          <a:p>
            <a:endParaRPr lang="en-US" dirty="0"/>
          </a:p>
          <a:p>
            <a:r>
              <a:rPr lang="en-US" dirty="0" smtClean="0"/>
              <a:t>This is all about subject-verb agreement for first, second, and third</a:t>
            </a:r>
            <a:r>
              <a:rPr lang="en-US" baseline="0" dirty="0" smtClean="0"/>
              <a:t> person.</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handout that provides an overview of the English tense </a:t>
            </a:r>
            <a:r>
              <a:rPr lang="en-US" dirty="0" smtClean="0"/>
              <a:t>system for the word </a:t>
            </a:r>
            <a:r>
              <a:rPr lang="en-US" i="1" dirty="0" smtClean="0"/>
              <a:t>study</a:t>
            </a:r>
            <a:r>
              <a:rPr lang="en-US" dirty="0" smtClean="0"/>
              <a:t>, </a:t>
            </a:r>
            <a:r>
              <a:rPr lang="en-US" dirty="0"/>
              <a:t>if you’d like to </a:t>
            </a:r>
            <a:r>
              <a:rPr lang="en-US" dirty="0" smtClean="0"/>
              <a:t>refer to it </a:t>
            </a:r>
            <a:r>
              <a:rPr lang="en-US" dirty="0"/>
              <a:t>during this next section</a:t>
            </a:r>
            <a:r>
              <a:rPr lang="en-US" dirty="0" smtClean="0"/>
              <a:t>.</a:t>
            </a:r>
          </a:p>
          <a:p>
            <a:endParaRPr lang="en-US" dirty="0"/>
          </a:p>
          <a:p>
            <a:endParaRPr lang="en-US" dirty="0"/>
          </a:p>
          <a:p>
            <a:r>
              <a:rPr lang="en-US" dirty="0" smtClean="0"/>
              <a:t>Verb tense refers to the time of an action or state of being.  English has three basic tenses:  present, past, and future.  These are familiar.</a:t>
            </a:r>
          </a:p>
          <a:p>
            <a:endParaRPr lang="en-US" dirty="0" smtClean="0"/>
          </a:p>
          <a:p>
            <a:r>
              <a:rPr lang="en-US" dirty="0" smtClean="0"/>
              <a:t>The </a:t>
            </a:r>
            <a:r>
              <a:rPr lang="en-US" u="sng" dirty="0" smtClean="0"/>
              <a:t>verb stem</a:t>
            </a:r>
            <a:r>
              <a:rPr lang="en-US" u="none" dirty="0" smtClean="0"/>
              <a:t>, which is typically the simple</a:t>
            </a:r>
            <a:r>
              <a:rPr lang="en-US" u="none" baseline="0" dirty="0" smtClean="0"/>
              <a:t> first and second person present tense form of the verb (EX:</a:t>
            </a:r>
            <a:r>
              <a:rPr lang="en-US" u="none" dirty="0" smtClean="0"/>
              <a:t>  </a:t>
            </a:r>
            <a:r>
              <a:rPr lang="en-US" i="1" u="none" dirty="0" smtClean="0"/>
              <a:t>hide, occur</a:t>
            </a:r>
            <a:r>
              <a:rPr lang="en-US" u="none" dirty="0" smtClean="0"/>
              <a:t>)</a:t>
            </a:r>
            <a:r>
              <a:rPr lang="en-US" u="none" baseline="0" dirty="0" smtClean="0"/>
              <a:t> . . . the verb stem is usually modified to express tense . . .</a:t>
            </a:r>
          </a:p>
          <a:p>
            <a:pPr marL="174708" indent="-174708">
              <a:buFont typeface="Arial" panose="020B0604020202020204" pitchFamily="34" charset="0"/>
              <a:buChar char="•"/>
            </a:pPr>
            <a:r>
              <a:rPr lang="en-US" dirty="0" smtClean="0"/>
              <a:t>by changing its spelling:  </a:t>
            </a:r>
            <a:r>
              <a:rPr lang="en-US" i="1" dirty="0" smtClean="0"/>
              <a:t>hide</a:t>
            </a:r>
            <a:r>
              <a:rPr lang="en-US" dirty="0" smtClean="0"/>
              <a:t> </a:t>
            </a:r>
            <a:r>
              <a:rPr lang="en-US" dirty="0" smtClean="0">
                <a:sym typeface="Wingdings"/>
              </a:rPr>
              <a:t> </a:t>
            </a:r>
            <a:r>
              <a:rPr lang="en-US" i="1" dirty="0" smtClean="0">
                <a:sym typeface="Wingdings"/>
              </a:rPr>
              <a:t>hid</a:t>
            </a:r>
            <a:endParaRPr lang="en-US" dirty="0" smtClean="0">
              <a:sym typeface="Wingdings"/>
            </a:endParaRPr>
          </a:p>
          <a:p>
            <a:pPr marL="174708" indent="-174708">
              <a:buFont typeface="Arial" panose="020B0604020202020204" pitchFamily="34" charset="0"/>
              <a:buChar char="•"/>
            </a:pPr>
            <a:r>
              <a:rPr lang="en-US" dirty="0" smtClean="0">
                <a:sym typeface="Wingdings"/>
              </a:rPr>
              <a:t>by changing its ending:  </a:t>
            </a:r>
            <a:r>
              <a:rPr lang="en-US" i="1" dirty="0" smtClean="0">
                <a:sym typeface="Wingdings"/>
              </a:rPr>
              <a:t>hide </a:t>
            </a:r>
            <a:r>
              <a:rPr lang="en-US" dirty="0" smtClean="0">
                <a:sym typeface="Wingdings"/>
              </a:rPr>
              <a:t> </a:t>
            </a:r>
            <a:r>
              <a:rPr lang="en-US" i="1" dirty="0" smtClean="0">
                <a:sym typeface="Wingdings"/>
              </a:rPr>
              <a:t>hiding, hidden, occur </a:t>
            </a:r>
            <a:r>
              <a:rPr lang="en-US" dirty="0" smtClean="0">
                <a:sym typeface="Wingdings"/>
              </a:rPr>
              <a:t> </a:t>
            </a:r>
            <a:r>
              <a:rPr lang="en-US" i="1" dirty="0" smtClean="0">
                <a:sym typeface="Wingdings"/>
              </a:rPr>
              <a:t>occurring, occurred</a:t>
            </a:r>
            <a:endParaRPr lang="en-US" dirty="0" smtClean="0">
              <a:sym typeface="Wingdings"/>
            </a:endParaRPr>
          </a:p>
          <a:p>
            <a:pPr marL="174708" indent="-174708">
              <a:buFont typeface="Arial" panose="020B0604020202020204" pitchFamily="34" charset="0"/>
              <a:buChar char="•"/>
            </a:pPr>
            <a:r>
              <a:rPr lang="en-US" dirty="0" smtClean="0">
                <a:sym typeface="Wingdings"/>
              </a:rPr>
              <a:t>or by adding aux verbs </a:t>
            </a:r>
            <a:r>
              <a:rPr lang="en-US" i="1" dirty="0" smtClean="0">
                <a:sym typeface="Wingdings"/>
              </a:rPr>
              <a:t>do, have, </a:t>
            </a:r>
            <a:r>
              <a:rPr lang="en-US" dirty="0" smtClean="0">
                <a:sym typeface="Wingdings"/>
              </a:rPr>
              <a:t>and</a:t>
            </a:r>
            <a:r>
              <a:rPr lang="en-US" i="1" dirty="0" smtClean="0">
                <a:sym typeface="Wingdings"/>
              </a:rPr>
              <a:t> will</a:t>
            </a:r>
            <a:r>
              <a:rPr lang="en-US" dirty="0" smtClean="0">
                <a:sym typeface="Wingdings"/>
              </a:rPr>
              <a:t>:  </a:t>
            </a:r>
            <a:r>
              <a:rPr lang="en-US" i="1" dirty="0" smtClean="0">
                <a:sym typeface="Wingdings"/>
              </a:rPr>
              <a:t>does hide, has hidden, will hide, will occur</a:t>
            </a:r>
            <a:endParaRPr lang="en-US" dirty="0" smtClean="0">
              <a:sym typeface="Wingdings"/>
            </a:endParaRPr>
          </a:p>
          <a:p>
            <a:pPr marL="174708" indent="-174708">
              <a:buFont typeface="Arial" panose="020B0604020202020204" pitchFamily="34" charset="0"/>
              <a:buChar char="•"/>
            </a:pPr>
            <a:endParaRPr lang="en-US" dirty="0">
              <a:sym typeface="Wingdings"/>
            </a:endParaRPr>
          </a:p>
          <a:p>
            <a:r>
              <a:rPr lang="en-US" dirty="0" smtClean="0">
                <a:sym typeface="Wingdings"/>
              </a:rPr>
              <a:t>Your knowledge of </a:t>
            </a:r>
            <a:r>
              <a:rPr lang="en-US" u="sng" dirty="0" smtClean="0">
                <a:sym typeface="Wingdings"/>
              </a:rPr>
              <a:t>when</a:t>
            </a:r>
            <a:r>
              <a:rPr lang="en-US" dirty="0" smtClean="0">
                <a:sym typeface="Wingdings"/>
              </a:rPr>
              <a:t> the action/state occurs is guided by changes in tense to the main verb form, or by the addition of aux verbs.</a:t>
            </a:r>
          </a:p>
          <a:p>
            <a:endParaRPr lang="en-US" dirty="0">
              <a:sym typeface="Wingdings"/>
            </a:endParaRPr>
          </a:p>
          <a:p>
            <a:endParaRPr lang="en-US" dirty="0"/>
          </a:p>
          <a:p>
            <a:endParaRPr lang="en-US" dirty="0" smtClean="0">
              <a:sym typeface="Wingdings"/>
            </a:endParaRPr>
          </a:p>
          <a:p>
            <a:endParaRPr lang="en-US" dirty="0">
              <a:sym typeface="Wingdings"/>
            </a:endParaRP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these three basic tenses (past, present, future) can occur along three dimensions:  simple, progressive, and perfect.  This means there are three types for each basic tense.</a:t>
            </a:r>
          </a:p>
          <a:p>
            <a:pPr marL="174708" indent="-174708">
              <a:buFont typeface="Arial" panose="020B0604020202020204" pitchFamily="34" charset="0"/>
              <a:buChar char="•"/>
            </a:pPr>
            <a:r>
              <a:rPr lang="en-US" dirty="0" smtClean="0"/>
              <a:t>present tense verbs:  </a:t>
            </a:r>
            <a:r>
              <a:rPr lang="en-US" strike="sngStrike" dirty="0" smtClean="0"/>
              <a:t>simple</a:t>
            </a:r>
            <a:r>
              <a:rPr lang="en-US" dirty="0" smtClean="0"/>
              <a:t> present, present progressive, present perfect</a:t>
            </a:r>
          </a:p>
          <a:p>
            <a:pPr marL="174708" indent="-174708">
              <a:buFont typeface="Arial" panose="020B0604020202020204" pitchFamily="34" charset="0"/>
              <a:buChar char="•"/>
            </a:pPr>
            <a:r>
              <a:rPr lang="en-US" dirty="0" smtClean="0"/>
              <a:t>past tense verbs:  </a:t>
            </a:r>
            <a:r>
              <a:rPr lang="en-US" strike="sngStrike" dirty="0" smtClean="0"/>
              <a:t>simple</a:t>
            </a:r>
            <a:r>
              <a:rPr lang="en-US" dirty="0" smtClean="0"/>
              <a:t> past, past progressive, past perfect</a:t>
            </a:r>
          </a:p>
          <a:p>
            <a:pPr marL="174708" indent="-174708">
              <a:buFont typeface="Arial" panose="020B0604020202020204" pitchFamily="34" charset="0"/>
              <a:buChar char="•"/>
            </a:pPr>
            <a:r>
              <a:rPr lang="en-US" dirty="0" smtClean="0"/>
              <a:t>future tense verbs:  </a:t>
            </a:r>
            <a:r>
              <a:rPr lang="en-US" strike="sngStrike" dirty="0" smtClean="0"/>
              <a:t>simple</a:t>
            </a:r>
            <a:r>
              <a:rPr lang="en-US" dirty="0" smtClean="0"/>
              <a:t> future, future progressive, future perfect</a:t>
            </a:r>
          </a:p>
          <a:p>
            <a:pPr marL="174708" indent="-174708">
              <a:buFont typeface="Arial" panose="020B0604020202020204" pitchFamily="34" charset="0"/>
              <a:buChar char="•"/>
            </a:pP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Dr. </a:t>
            </a:r>
            <a:r>
              <a:rPr lang="en-US" b="1" dirty="0" err="1" smtClean="0"/>
              <a:t>Ehren</a:t>
            </a:r>
            <a:r>
              <a:rPr lang="en-US" b="1" dirty="0" smtClean="0"/>
              <a:t> shared Blackburn’s (2014) 5 myths about rigor.  </a:t>
            </a:r>
            <a:r>
              <a:rPr lang="en-US" dirty="0" smtClean="0"/>
              <a:t>I found 6-7 on TeachThought.com.</a:t>
            </a:r>
          </a:p>
          <a:p>
            <a:endParaRPr lang="en-US" dirty="0"/>
          </a:p>
          <a:p>
            <a:endParaRPr lang="en-US" b="1" dirty="0"/>
          </a:p>
          <a:p>
            <a:r>
              <a:rPr lang="en-US" b="1" dirty="0" smtClean="0"/>
              <a:t>Then she starts talking about the “SLPs’ Contribution to Rigor” and it’s all about </a:t>
            </a:r>
            <a:r>
              <a:rPr lang="en-US" b="1" u="sng" dirty="0" smtClean="0"/>
              <a:t>scaffolding</a:t>
            </a:r>
            <a:r>
              <a:rPr lang="en-US" b="1" dirty="0" smtClean="0"/>
              <a:t>, </a:t>
            </a:r>
            <a:r>
              <a:rPr lang="en-US" b="1" u="sng" dirty="0" smtClean="0"/>
              <a:t>contingent responding</a:t>
            </a:r>
            <a:r>
              <a:rPr lang="en-US" b="1" dirty="0" smtClean="0"/>
              <a:t>; taking students from where they are to where they need to be.</a:t>
            </a:r>
          </a:p>
          <a:p>
            <a:endParaRPr lang="en-US" b="1" dirty="0"/>
          </a:p>
          <a:p>
            <a:r>
              <a:rPr lang="en-US" dirty="0" smtClean="0"/>
              <a:t>I’m thinking . . . “Alright!  Here we go!  These are skills that SLPs have and use all the time. Techniques that are familiar, but probably could be better.  This is why I chose this session.  I can work with this.  Bring it on, Barbara!”</a:t>
            </a:r>
          </a:p>
          <a:p>
            <a:endParaRPr lang="en-US" dirty="0"/>
          </a:p>
          <a:p>
            <a:endParaRPr lang="en-US" dirty="0"/>
          </a:p>
        </p:txBody>
      </p:sp>
    </p:spTree>
    <p:extLst>
      <p:ext uri="{BB962C8B-B14F-4D97-AF65-F5344CB8AC3E}">
        <p14:creationId xmlns:p14="http://schemas.microsoft.com/office/powerpoint/2010/main" val="37489747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sngStrike" dirty="0"/>
              <a:t>Simple</a:t>
            </a:r>
            <a:r>
              <a:rPr lang="en-US" b="1" dirty="0"/>
              <a:t> present tense</a:t>
            </a:r>
            <a:r>
              <a:rPr lang="en-US" dirty="0"/>
              <a:t> verbs describe actions/states that exist right now.  </a:t>
            </a:r>
          </a:p>
          <a:p>
            <a:pPr marL="174708" indent="-174708">
              <a:buFont typeface="Arial" panose="020B0604020202020204" pitchFamily="34" charset="0"/>
              <a:buChar char="•"/>
            </a:pPr>
            <a:r>
              <a:rPr lang="en-US" dirty="0"/>
              <a:t>It is typically indicated using the verb stem for first and second person (</a:t>
            </a:r>
            <a:r>
              <a:rPr lang="en-US" i="1" dirty="0"/>
              <a:t>I walk/study, you walk/study</a:t>
            </a:r>
            <a:r>
              <a:rPr lang="en-US" dirty="0"/>
              <a:t>) and by adding </a:t>
            </a:r>
            <a:r>
              <a:rPr lang="en-US" i="1" dirty="0"/>
              <a:t>–s</a:t>
            </a:r>
            <a:r>
              <a:rPr lang="en-US" dirty="0"/>
              <a:t> or </a:t>
            </a:r>
            <a:r>
              <a:rPr lang="en-US" i="1" dirty="0"/>
              <a:t>–</a:t>
            </a:r>
            <a:r>
              <a:rPr lang="en-US" i="1" dirty="0" err="1"/>
              <a:t>es</a:t>
            </a:r>
            <a:r>
              <a:rPr lang="en-US" dirty="0"/>
              <a:t> to the verb stem for third person (</a:t>
            </a:r>
            <a:r>
              <a:rPr lang="en-US" i="1" dirty="0"/>
              <a:t>he walks, he studies</a:t>
            </a:r>
            <a:r>
              <a:rPr lang="en-US" dirty="0" smtClean="0"/>
              <a:t>).</a:t>
            </a:r>
          </a:p>
          <a:p>
            <a:pPr marL="174708" indent="-174708">
              <a:buFont typeface="Arial" panose="020B0604020202020204" pitchFamily="34" charset="0"/>
              <a:buChar char="•"/>
            </a:pPr>
            <a:r>
              <a:rPr lang="en-US" dirty="0" smtClean="0"/>
              <a:t>On </a:t>
            </a:r>
            <a:r>
              <a:rPr lang="en-US" dirty="0"/>
              <a:t>occasion, a minor spelling change </a:t>
            </a:r>
            <a:r>
              <a:rPr lang="en-US" dirty="0" smtClean="0"/>
              <a:t>occurs </a:t>
            </a:r>
            <a:r>
              <a:rPr lang="en-US" i="1" dirty="0" smtClean="0"/>
              <a:t>(study</a:t>
            </a:r>
            <a:r>
              <a:rPr lang="en-US" i="1" baseline="0" dirty="0" smtClean="0"/>
              <a:t> </a:t>
            </a:r>
            <a:r>
              <a:rPr lang="en-US" dirty="0" smtClean="0">
                <a:sym typeface="Wingdings"/>
              </a:rPr>
              <a:t> </a:t>
            </a:r>
            <a:r>
              <a:rPr lang="en-US" i="1" dirty="0" smtClean="0">
                <a:sym typeface="Wingdings"/>
              </a:rPr>
              <a:t>studies</a:t>
            </a:r>
            <a:r>
              <a:rPr lang="en-US" dirty="0" smtClean="0">
                <a:sym typeface="Wingdings"/>
              </a:rPr>
              <a:t>)</a:t>
            </a:r>
            <a:r>
              <a:rPr lang="en-US" i="1" dirty="0" smtClean="0"/>
              <a:t>.</a:t>
            </a:r>
            <a:endParaRPr lang="en-US" i="1" dirty="0"/>
          </a:p>
          <a:p>
            <a:pPr marL="174708" indent="-174708">
              <a:buFont typeface="Arial" panose="020B0604020202020204" pitchFamily="34" charset="0"/>
              <a:buChar char="•"/>
            </a:pPr>
            <a:r>
              <a:rPr lang="en-US" b="1" dirty="0" smtClean="0"/>
              <a:t>EX:  </a:t>
            </a:r>
            <a:r>
              <a:rPr lang="en-US" b="1" i="1" dirty="0" smtClean="0"/>
              <a:t>It </a:t>
            </a:r>
            <a:r>
              <a:rPr lang="en-US" b="1" i="1" u="sng" dirty="0"/>
              <a:t>rains</a:t>
            </a:r>
            <a:r>
              <a:rPr lang="en-US" b="1" i="1" dirty="0"/>
              <a:t> every Sunday.    The bear </a:t>
            </a:r>
            <a:r>
              <a:rPr lang="en-US" b="1" i="1" u="sng" dirty="0"/>
              <a:t>eats</a:t>
            </a:r>
            <a:r>
              <a:rPr lang="en-US" b="1" i="1" dirty="0"/>
              <a:t> bark.</a:t>
            </a:r>
          </a:p>
          <a:p>
            <a:endParaRPr lang="en-US" dirty="0"/>
          </a:p>
          <a:p>
            <a:r>
              <a:rPr lang="en-US" b="1" strike="sngStrike" dirty="0"/>
              <a:t>Simple</a:t>
            </a:r>
            <a:r>
              <a:rPr lang="en-US" b="1" dirty="0"/>
              <a:t> past tense</a:t>
            </a:r>
            <a:r>
              <a:rPr lang="en-US" dirty="0"/>
              <a:t> verbs convey actions/states that occurred at one particular time.</a:t>
            </a:r>
          </a:p>
          <a:p>
            <a:pPr marL="174708" indent="-174708">
              <a:buFont typeface="Arial" panose="020B0604020202020204" pitchFamily="34" charset="0"/>
              <a:buChar char="•"/>
            </a:pPr>
            <a:r>
              <a:rPr lang="en-US" dirty="0"/>
              <a:t>The simple past tense for first, second, and third person is typically formed by adding   </a:t>
            </a:r>
            <a:r>
              <a:rPr lang="en-US" i="1" dirty="0"/>
              <a:t>–d</a:t>
            </a:r>
            <a:r>
              <a:rPr lang="en-US" dirty="0"/>
              <a:t> or </a:t>
            </a:r>
            <a:r>
              <a:rPr lang="en-US" i="1" dirty="0"/>
              <a:t>–</a:t>
            </a:r>
            <a:r>
              <a:rPr lang="en-US" i="1" dirty="0" err="1"/>
              <a:t>ed</a:t>
            </a:r>
            <a:r>
              <a:rPr lang="en-US" dirty="0"/>
              <a:t> to the verb stem (</a:t>
            </a:r>
            <a:r>
              <a:rPr lang="en-US" i="1" dirty="0"/>
              <a:t>I walked, you walked, he walked</a:t>
            </a:r>
            <a:r>
              <a:rPr lang="en-US" dirty="0"/>
              <a:t>).  </a:t>
            </a:r>
          </a:p>
          <a:p>
            <a:pPr marL="174708" indent="-174708">
              <a:buFont typeface="Arial" panose="020B0604020202020204" pitchFamily="34" charset="0"/>
              <a:buChar char="•"/>
            </a:pPr>
            <a:r>
              <a:rPr lang="en-US" dirty="0"/>
              <a:t>Verbs that follow this pattern are called </a:t>
            </a:r>
            <a:r>
              <a:rPr lang="en-US" u="sng" dirty="0"/>
              <a:t>regular verbs</a:t>
            </a:r>
            <a:r>
              <a:rPr lang="en-US" dirty="0"/>
              <a:t>.  Occasionally, regular verbs have a minor spelling change to form the past tense (</a:t>
            </a:r>
            <a:r>
              <a:rPr lang="en-US" i="1" dirty="0"/>
              <a:t>swat </a:t>
            </a:r>
            <a:r>
              <a:rPr lang="en-US" dirty="0">
                <a:sym typeface="Wingdings"/>
              </a:rPr>
              <a:t></a:t>
            </a:r>
            <a:r>
              <a:rPr lang="en-US" i="1" dirty="0">
                <a:sym typeface="Wingdings"/>
              </a:rPr>
              <a:t> swatted</a:t>
            </a:r>
            <a:r>
              <a:rPr lang="en-US" dirty="0">
                <a:sym typeface="Wingdings"/>
              </a:rPr>
              <a:t>)</a:t>
            </a:r>
          </a:p>
          <a:p>
            <a:pPr marL="174708" indent="-174708">
              <a:buFont typeface="Arial" panose="020B0604020202020204" pitchFamily="34" charset="0"/>
              <a:buChar char="•"/>
            </a:pPr>
            <a:r>
              <a:rPr lang="en-US" dirty="0">
                <a:sym typeface="Wingdings"/>
              </a:rPr>
              <a:t>Other verbs are </a:t>
            </a:r>
            <a:r>
              <a:rPr lang="en-US" u="sng" dirty="0">
                <a:sym typeface="Wingdings"/>
              </a:rPr>
              <a:t>irregular</a:t>
            </a:r>
            <a:r>
              <a:rPr lang="en-US" dirty="0">
                <a:sym typeface="Wingdings"/>
              </a:rPr>
              <a:t> because their past tense is formed by a more significant change in spelling (</a:t>
            </a:r>
            <a:r>
              <a:rPr lang="en-US" i="1" dirty="0">
                <a:sym typeface="Wingdings"/>
              </a:rPr>
              <a:t>break </a:t>
            </a:r>
            <a:r>
              <a:rPr lang="en-US" dirty="0">
                <a:sym typeface="Wingdings"/>
              </a:rPr>
              <a:t> </a:t>
            </a:r>
            <a:r>
              <a:rPr lang="en-US" i="1" dirty="0">
                <a:sym typeface="Wingdings"/>
              </a:rPr>
              <a:t>broke, run </a:t>
            </a:r>
            <a:r>
              <a:rPr lang="en-US" dirty="0">
                <a:sym typeface="Wingdings"/>
              </a:rPr>
              <a:t> </a:t>
            </a:r>
            <a:r>
              <a:rPr lang="en-US" i="1" dirty="0">
                <a:sym typeface="Wingdings"/>
              </a:rPr>
              <a:t>ran, take </a:t>
            </a:r>
            <a:r>
              <a:rPr lang="en-US" dirty="0">
                <a:sym typeface="Wingdings"/>
              </a:rPr>
              <a:t> </a:t>
            </a:r>
            <a:r>
              <a:rPr lang="en-US" i="1" dirty="0">
                <a:sym typeface="Wingdings"/>
              </a:rPr>
              <a:t>took</a:t>
            </a:r>
            <a:r>
              <a:rPr lang="en-US" dirty="0">
                <a:sym typeface="Wingdings"/>
              </a:rPr>
              <a:t>)</a:t>
            </a:r>
          </a:p>
          <a:p>
            <a:pPr marL="174708" indent="-174708">
              <a:buFont typeface="Arial" panose="020B0604020202020204" pitchFamily="34" charset="0"/>
              <a:buChar char="•"/>
            </a:pPr>
            <a:r>
              <a:rPr lang="en-US" dirty="0">
                <a:sym typeface="Wingdings"/>
              </a:rPr>
              <a:t>Some verbs have both regular and irregular past tense forms (</a:t>
            </a:r>
            <a:r>
              <a:rPr lang="en-US" i="1" dirty="0">
                <a:sym typeface="Wingdings"/>
              </a:rPr>
              <a:t>burned </a:t>
            </a:r>
            <a:r>
              <a:rPr lang="en-US" dirty="0">
                <a:sym typeface="Wingdings"/>
              </a:rPr>
              <a:t>or </a:t>
            </a:r>
            <a:r>
              <a:rPr lang="en-US" i="1" dirty="0">
                <a:sym typeface="Wingdings"/>
              </a:rPr>
              <a:t>burnt, leaped</a:t>
            </a:r>
            <a:r>
              <a:rPr lang="en-US" dirty="0">
                <a:sym typeface="Wingdings"/>
              </a:rPr>
              <a:t> or </a:t>
            </a:r>
            <a:r>
              <a:rPr lang="en-US" i="1" dirty="0">
                <a:sym typeface="Wingdings"/>
              </a:rPr>
              <a:t>leapt, dived</a:t>
            </a:r>
            <a:r>
              <a:rPr lang="en-US" dirty="0">
                <a:sym typeface="Wingdings"/>
              </a:rPr>
              <a:t> or </a:t>
            </a:r>
            <a:r>
              <a:rPr lang="en-US" i="1" dirty="0">
                <a:sym typeface="Wingdings"/>
              </a:rPr>
              <a:t>dove</a:t>
            </a:r>
            <a:r>
              <a:rPr lang="en-US" dirty="0">
                <a:sym typeface="Wingdings"/>
              </a:rPr>
              <a:t>).</a:t>
            </a:r>
          </a:p>
          <a:p>
            <a:pPr marL="174708" indent="-174708">
              <a:buFont typeface="Arial" panose="020B0604020202020204" pitchFamily="34" charset="0"/>
              <a:buChar char="•"/>
            </a:pPr>
            <a:r>
              <a:rPr lang="en-US" b="1" dirty="0"/>
              <a:t>EX: </a:t>
            </a:r>
            <a:r>
              <a:rPr lang="en-US" b="1" dirty="0" smtClean="0"/>
              <a:t> </a:t>
            </a:r>
            <a:r>
              <a:rPr lang="en-US" b="1" i="1" dirty="0" smtClean="0"/>
              <a:t>It </a:t>
            </a:r>
            <a:r>
              <a:rPr lang="en-US" b="1" i="1" u="sng" dirty="0"/>
              <a:t>rained</a:t>
            </a:r>
            <a:r>
              <a:rPr lang="en-US" b="1" i="1" dirty="0"/>
              <a:t> every Sunday.    The bear </a:t>
            </a:r>
            <a:r>
              <a:rPr lang="en-US" b="1" i="1" u="sng" dirty="0"/>
              <a:t>ate</a:t>
            </a:r>
            <a:r>
              <a:rPr lang="en-US" b="1" i="1" dirty="0"/>
              <a:t> bark.</a:t>
            </a:r>
            <a:endParaRPr lang="en-US" b="1" dirty="0">
              <a:sym typeface="Wingdings"/>
            </a:endParaRPr>
          </a:p>
          <a:p>
            <a:endParaRPr lang="en-US" dirty="0">
              <a:sym typeface="Wingdings"/>
            </a:endParaRPr>
          </a:p>
          <a:p>
            <a:r>
              <a:rPr lang="en-US" b="1" strike="sngStrike" dirty="0">
                <a:sym typeface="Wingdings"/>
              </a:rPr>
              <a:t>Simple</a:t>
            </a:r>
            <a:r>
              <a:rPr lang="en-US" b="1" dirty="0">
                <a:sym typeface="Wingdings"/>
              </a:rPr>
              <a:t> future tense</a:t>
            </a:r>
            <a:r>
              <a:rPr lang="en-US" dirty="0">
                <a:sym typeface="Wingdings"/>
              </a:rPr>
              <a:t> verbs describe actions/states that will occur at one particular time in the future.</a:t>
            </a:r>
          </a:p>
          <a:p>
            <a:pPr marL="174708" indent="-174708">
              <a:buFont typeface="Arial" panose="020B0604020202020204" pitchFamily="34" charset="0"/>
              <a:buChar char="•"/>
            </a:pPr>
            <a:r>
              <a:rPr lang="en-US" dirty="0">
                <a:sym typeface="Wingdings"/>
              </a:rPr>
              <a:t>The future tense, unlike present and past tenses, is viewed by some as a compound tense, meaning that two or more words are needed to reflect the time of the action/state.</a:t>
            </a:r>
          </a:p>
          <a:p>
            <a:pPr marL="174708" indent="-174708">
              <a:buFont typeface="Arial" panose="020B0604020202020204" pitchFamily="34" charset="0"/>
              <a:buChar char="•"/>
            </a:pPr>
            <a:r>
              <a:rPr lang="en-US" dirty="0">
                <a:sym typeface="Wingdings"/>
              </a:rPr>
              <a:t>In English, we use the aux verbs </a:t>
            </a:r>
            <a:r>
              <a:rPr lang="en-US" i="1" dirty="0">
                <a:sym typeface="Wingdings"/>
              </a:rPr>
              <a:t>will</a:t>
            </a:r>
            <a:r>
              <a:rPr lang="en-US" dirty="0">
                <a:sym typeface="Wingdings"/>
              </a:rPr>
              <a:t> or </a:t>
            </a:r>
            <a:r>
              <a:rPr lang="en-US" i="1" dirty="0">
                <a:sym typeface="Wingdings"/>
              </a:rPr>
              <a:t>shall</a:t>
            </a:r>
            <a:r>
              <a:rPr lang="en-US" dirty="0">
                <a:sym typeface="Wingdings"/>
              </a:rPr>
              <a:t> with the present tense of the verb to form the simple future tense (</a:t>
            </a:r>
            <a:r>
              <a:rPr lang="en-US" i="1" dirty="0">
                <a:sym typeface="Wingdings"/>
              </a:rPr>
              <a:t>I will walk. I shall walk.</a:t>
            </a:r>
            <a:r>
              <a:rPr lang="en-US" dirty="0">
                <a:sym typeface="Wingdings"/>
              </a:rPr>
              <a:t>)</a:t>
            </a:r>
          </a:p>
          <a:p>
            <a:pPr marL="174708" indent="-174708">
              <a:buFont typeface="Arial" panose="020B0604020202020204" pitchFamily="34" charset="0"/>
              <a:buChar char="•"/>
            </a:pPr>
            <a:r>
              <a:rPr lang="en-US" b="1" dirty="0"/>
              <a:t>EX: </a:t>
            </a:r>
            <a:r>
              <a:rPr lang="en-US" b="1" dirty="0" smtClean="0"/>
              <a:t> </a:t>
            </a:r>
            <a:r>
              <a:rPr lang="en-US" b="1" i="1" dirty="0" smtClean="0"/>
              <a:t>It </a:t>
            </a:r>
            <a:r>
              <a:rPr lang="en-US" b="1" i="1" u="sng" dirty="0"/>
              <a:t>will rain</a:t>
            </a:r>
            <a:r>
              <a:rPr lang="en-US" b="1" i="1" dirty="0"/>
              <a:t> every Sunday.    The bear </a:t>
            </a:r>
            <a:r>
              <a:rPr lang="en-US" b="1" i="1" u="sng" dirty="0"/>
              <a:t>will eat</a:t>
            </a:r>
            <a:r>
              <a:rPr lang="en-US" b="1" i="1" dirty="0"/>
              <a:t> bark.</a:t>
            </a:r>
          </a:p>
          <a:p>
            <a:endParaRPr lang="en-US" b="1" dirty="0"/>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progressive dimension is used to denote the duration of an ongoing action/state.  The </a:t>
            </a:r>
            <a:r>
              <a:rPr lang="en-US" u="sng" dirty="0" smtClean="0"/>
              <a:t>present participle</a:t>
            </a:r>
            <a:r>
              <a:rPr lang="en-US" dirty="0" smtClean="0"/>
              <a:t> form of a verb is used to form the </a:t>
            </a:r>
            <a:r>
              <a:rPr lang="en-US" baseline="0" dirty="0" smtClean="0"/>
              <a:t>progressive tenses.  The present participle is formed by adding </a:t>
            </a:r>
            <a:r>
              <a:rPr lang="en-US" i="1" baseline="0" dirty="0" smtClean="0"/>
              <a:t>–</a:t>
            </a:r>
            <a:r>
              <a:rPr lang="en-US" i="1" baseline="0" dirty="0" err="1" smtClean="0"/>
              <a:t>ing</a:t>
            </a:r>
            <a:r>
              <a:rPr lang="en-US" i="1" baseline="0" dirty="0" smtClean="0"/>
              <a:t> </a:t>
            </a:r>
            <a:r>
              <a:rPr lang="en-US" i="0" baseline="0" dirty="0" smtClean="0"/>
              <a:t> (and sometimes minor spelling changes) to the verb stem.</a:t>
            </a:r>
          </a:p>
          <a:p>
            <a:endParaRPr lang="en-US" dirty="0"/>
          </a:p>
          <a:p>
            <a:r>
              <a:rPr lang="en-US" b="1" dirty="0" smtClean="0"/>
              <a:t>Present progressive </a:t>
            </a:r>
            <a:r>
              <a:rPr lang="en-US" dirty="0" smtClean="0"/>
              <a:t>verbs are formed by combining </a:t>
            </a:r>
            <a:r>
              <a:rPr lang="en-US" i="1" dirty="0" smtClean="0"/>
              <a:t>am, is,</a:t>
            </a:r>
            <a:r>
              <a:rPr lang="en-US" dirty="0" smtClean="0"/>
              <a:t> or </a:t>
            </a:r>
            <a:r>
              <a:rPr lang="en-US" i="1" dirty="0" smtClean="0"/>
              <a:t>are</a:t>
            </a:r>
            <a:r>
              <a:rPr lang="en-US" dirty="0" smtClean="0"/>
              <a:t> with the present participle.  They reference actions/states that are still happening right now.</a:t>
            </a:r>
          </a:p>
          <a:p>
            <a:r>
              <a:rPr lang="en-US" b="1" dirty="0"/>
              <a:t>EX:  </a:t>
            </a:r>
            <a:r>
              <a:rPr lang="en-US" b="1" i="1" dirty="0" smtClean="0"/>
              <a:t>Carlos </a:t>
            </a:r>
            <a:r>
              <a:rPr lang="en-US" b="1" i="1" u="sng" dirty="0" smtClean="0"/>
              <a:t>is jumping</a:t>
            </a:r>
            <a:r>
              <a:rPr lang="en-US" b="1" i="1" dirty="0" smtClean="0"/>
              <a:t>.    The children </a:t>
            </a:r>
            <a:r>
              <a:rPr lang="en-US" b="1" i="1" u="sng" dirty="0" smtClean="0"/>
              <a:t>are crying</a:t>
            </a:r>
            <a:r>
              <a:rPr lang="en-US" b="1" i="1" dirty="0" smtClean="0"/>
              <a:t> again.</a:t>
            </a:r>
            <a:endParaRPr lang="en-US" b="1" i="1" dirty="0"/>
          </a:p>
          <a:p>
            <a:endParaRPr lang="en-US" b="1" dirty="0"/>
          </a:p>
          <a:p>
            <a:r>
              <a:rPr lang="en-US" b="1" dirty="0" smtClean="0"/>
              <a:t>Past progressive</a:t>
            </a:r>
            <a:r>
              <a:rPr lang="en-US" dirty="0" smtClean="0"/>
              <a:t> verbs are formed by combining </a:t>
            </a:r>
            <a:r>
              <a:rPr lang="en-US" i="1" dirty="0" smtClean="0"/>
              <a:t>was</a:t>
            </a:r>
            <a:r>
              <a:rPr lang="en-US" dirty="0" smtClean="0"/>
              <a:t> or </a:t>
            </a:r>
            <a:r>
              <a:rPr lang="en-US" i="1" dirty="0" smtClean="0"/>
              <a:t>were</a:t>
            </a:r>
            <a:r>
              <a:rPr lang="en-US" dirty="0" smtClean="0"/>
              <a:t> and the present participle.  They reference actions/states that were in progress in the past.</a:t>
            </a:r>
          </a:p>
          <a:p>
            <a:r>
              <a:rPr lang="en-US" b="1" dirty="0"/>
              <a:t>EX:  </a:t>
            </a:r>
            <a:r>
              <a:rPr lang="en-US" b="1" i="1" dirty="0"/>
              <a:t>Carlos </a:t>
            </a:r>
            <a:r>
              <a:rPr lang="en-US" b="1" i="1" u="sng" dirty="0" smtClean="0"/>
              <a:t>was </a:t>
            </a:r>
            <a:r>
              <a:rPr lang="en-US" b="1" i="1" u="sng" dirty="0"/>
              <a:t>jumping</a:t>
            </a:r>
            <a:r>
              <a:rPr lang="en-US" b="1" i="1" dirty="0"/>
              <a:t>.    The children </a:t>
            </a:r>
            <a:r>
              <a:rPr lang="en-US" b="1" i="1" u="sng" dirty="0" smtClean="0"/>
              <a:t>were </a:t>
            </a:r>
            <a:r>
              <a:rPr lang="en-US" b="1" i="1" u="sng" dirty="0"/>
              <a:t>crying</a:t>
            </a:r>
            <a:r>
              <a:rPr lang="en-US" b="1" i="1" dirty="0"/>
              <a:t> again.</a:t>
            </a:r>
          </a:p>
          <a:p>
            <a:endParaRPr lang="en-US" b="1" dirty="0"/>
          </a:p>
          <a:p>
            <a:r>
              <a:rPr lang="en-US" b="1" dirty="0" smtClean="0"/>
              <a:t>Future progressive</a:t>
            </a:r>
            <a:r>
              <a:rPr lang="en-US" dirty="0" smtClean="0"/>
              <a:t> verbs are formed by combining </a:t>
            </a:r>
            <a:r>
              <a:rPr lang="en-US" i="1" dirty="0" smtClean="0"/>
              <a:t>will be</a:t>
            </a:r>
            <a:r>
              <a:rPr lang="en-US" dirty="0" smtClean="0"/>
              <a:t> or </a:t>
            </a:r>
            <a:r>
              <a:rPr lang="en-US" i="1" dirty="0" smtClean="0"/>
              <a:t>shall be</a:t>
            </a:r>
            <a:r>
              <a:rPr lang="en-US" dirty="0" smtClean="0"/>
              <a:t> and the present participle.  They reference actions/states that will be continuously happening in the future.</a:t>
            </a:r>
          </a:p>
          <a:p>
            <a:r>
              <a:rPr lang="en-US" b="1" dirty="0"/>
              <a:t>EX:  </a:t>
            </a:r>
            <a:r>
              <a:rPr lang="en-US" b="1" i="1" dirty="0"/>
              <a:t>Carlos </a:t>
            </a:r>
            <a:r>
              <a:rPr lang="en-US" b="1" i="1" u="sng" dirty="0" smtClean="0"/>
              <a:t>will be </a:t>
            </a:r>
            <a:r>
              <a:rPr lang="en-US" b="1" i="1" u="sng" dirty="0"/>
              <a:t>jumping</a:t>
            </a:r>
            <a:r>
              <a:rPr lang="en-US" b="1" i="1" dirty="0"/>
              <a:t>.    The children </a:t>
            </a:r>
            <a:r>
              <a:rPr lang="en-US" b="1" i="1" u="sng" dirty="0" smtClean="0"/>
              <a:t>will be </a:t>
            </a:r>
            <a:r>
              <a:rPr lang="en-US" b="1" i="1" u="sng" dirty="0"/>
              <a:t>crying</a:t>
            </a:r>
            <a:r>
              <a:rPr lang="en-US" b="1" i="1" dirty="0"/>
              <a:t> again.</a:t>
            </a:r>
          </a:p>
          <a:p>
            <a:endParaRPr lang="en-US" b="1" dirty="0"/>
          </a:p>
        </p:txBody>
      </p:sp>
    </p:spTree>
    <p:extLst>
      <p:ext uri="{BB962C8B-B14F-4D97-AF65-F5344CB8AC3E}">
        <p14:creationId xmlns:p14="http://schemas.microsoft.com/office/powerpoint/2010/main" val="3307996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Verbs in the perfect tense describe actions/states that happened in the past, AND they generally suggest that the action/state happened before some other action/state.  The </a:t>
            </a:r>
            <a:r>
              <a:rPr lang="en-US" u="sng" dirty="0" smtClean="0"/>
              <a:t>past participle</a:t>
            </a:r>
            <a:r>
              <a:rPr lang="en-US" dirty="0" smtClean="0"/>
              <a:t> form of a verb is used to form the perfect tenses.  The past participle is typically formed by adding </a:t>
            </a:r>
            <a:r>
              <a:rPr lang="en-US" i="1" dirty="0" smtClean="0"/>
              <a:t>–d </a:t>
            </a:r>
            <a:r>
              <a:rPr lang="en-US" dirty="0" smtClean="0"/>
              <a:t>or </a:t>
            </a:r>
            <a:r>
              <a:rPr lang="en-US" i="1" dirty="0" smtClean="0"/>
              <a:t>–</a:t>
            </a:r>
            <a:r>
              <a:rPr lang="en-US" i="1" dirty="0" err="1" smtClean="0"/>
              <a:t>ed</a:t>
            </a:r>
            <a:r>
              <a:rPr lang="en-US" dirty="0" smtClean="0"/>
              <a:t> (and sometimes minor spelling changes) to the verb stem.</a:t>
            </a:r>
            <a:r>
              <a:rPr lang="en-US" baseline="0" dirty="0" smtClean="0"/>
              <a:t>  </a:t>
            </a:r>
            <a:r>
              <a:rPr lang="en-US" dirty="0" smtClean="0"/>
              <a:t>However, there are also irregular past participles formed by a more significant spelling change (</a:t>
            </a:r>
            <a:r>
              <a:rPr lang="en-US" i="1" dirty="0" smtClean="0"/>
              <a:t>know</a:t>
            </a:r>
            <a:r>
              <a:rPr lang="en-US" dirty="0" smtClean="0"/>
              <a:t> </a:t>
            </a:r>
            <a:r>
              <a:rPr lang="en-US" dirty="0" smtClean="0">
                <a:sym typeface="Wingdings"/>
              </a:rPr>
              <a:t> </a:t>
            </a:r>
            <a:r>
              <a:rPr lang="en-US" i="1" dirty="0" smtClean="0">
                <a:sym typeface="Wingdings"/>
              </a:rPr>
              <a:t>known</a:t>
            </a:r>
            <a:r>
              <a:rPr lang="en-US" dirty="0" smtClean="0">
                <a:sym typeface="Wingdings"/>
              </a:rPr>
              <a:t>, </a:t>
            </a:r>
            <a:r>
              <a:rPr lang="en-US" i="1" dirty="0" smtClean="0">
                <a:sym typeface="Wingdings"/>
              </a:rPr>
              <a:t>eat</a:t>
            </a:r>
            <a:r>
              <a:rPr lang="en-US" dirty="0" smtClean="0">
                <a:sym typeface="Wingdings"/>
              </a:rPr>
              <a:t>  </a:t>
            </a:r>
            <a:r>
              <a:rPr lang="en-US" i="1" dirty="0" smtClean="0">
                <a:sym typeface="Wingdings"/>
              </a:rPr>
              <a:t>eaten</a:t>
            </a:r>
            <a:r>
              <a:rPr lang="en-US" dirty="0" smtClean="0">
                <a:sym typeface="Wingdings"/>
              </a:rPr>
              <a:t>).</a:t>
            </a:r>
          </a:p>
          <a:p>
            <a:endParaRPr lang="en-US" dirty="0"/>
          </a:p>
          <a:p>
            <a:r>
              <a:rPr lang="en-US" b="1" dirty="0" smtClean="0"/>
              <a:t>Present perfect </a:t>
            </a:r>
            <a:r>
              <a:rPr lang="en-US" dirty="0" smtClean="0"/>
              <a:t>verbs are formed by combining </a:t>
            </a:r>
            <a:r>
              <a:rPr lang="en-US" i="1" dirty="0" smtClean="0"/>
              <a:t>have</a:t>
            </a:r>
            <a:r>
              <a:rPr lang="en-US" i="1" baseline="0" dirty="0" smtClean="0"/>
              <a:t> </a:t>
            </a:r>
            <a:r>
              <a:rPr lang="en-US" dirty="0" smtClean="0"/>
              <a:t>or </a:t>
            </a:r>
            <a:r>
              <a:rPr lang="en-US" i="1" dirty="0" smtClean="0"/>
              <a:t>has </a:t>
            </a:r>
            <a:r>
              <a:rPr lang="en-US" dirty="0" smtClean="0"/>
              <a:t>with the past participle.  They reference actions/states that were started in the past</a:t>
            </a:r>
            <a:r>
              <a:rPr lang="en-US" baseline="0" dirty="0" smtClean="0"/>
              <a:t> and have recently been completed or are continuing up to the present time.</a:t>
            </a:r>
            <a:endParaRPr lang="en-US" dirty="0" smtClean="0"/>
          </a:p>
          <a:p>
            <a:r>
              <a:rPr lang="en-US" b="1" dirty="0"/>
              <a:t>EX:  </a:t>
            </a:r>
            <a:r>
              <a:rPr lang="en-US" b="1" i="1" dirty="0" smtClean="0"/>
              <a:t>Linda </a:t>
            </a:r>
            <a:r>
              <a:rPr lang="en-US" b="1" i="1" u="sng" dirty="0" smtClean="0"/>
              <a:t>has missed</a:t>
            </a:r>
            <a:r>
              <a:rPr lang="en-US" b="1" i="1" dirty="0" smtClean="0"/>
              <a:t> the plane.</a:t>
            </a:r>
            <a:r>
              <a:rPr lang="en-US" b="1" i="1" baseline="0" dirty="0" smtClean="0"/>
              <a:t>    They </a:t>
            </a:r>
            <a:r>
              <a:rPr lang="en-US" b="1" i="1" u="sng" baseline="0" dirty="0" smtClean="0"/>
              <a:t>have eaten</a:t>
            </a:r>
            <a:r>
              <a:rPr lang="en-US" b="1" i="1" baseline="0" dirty="0" smtClean="0"/>
              <a:t>.</a:t>
            </a:r>
            <a:endParaRPr lang="en-US" b="1" i="1" dirty="0"/>
          </a:p>
          <a:p>
            <a:endParaRPr lang="en-US" b="1" dirty="0"/>
          </a:p>
          <a:p>
            <a:r>
              <a:rPr lang="en-US" b="1" dirty="0" smtClean="0"/>
              <a:t>Past perfect </a:t>
            </a:r>
            <a:r>
              <a:rPr lang="en-US" dirty="0" smtClean="0"/>
              <a:t>verbs are formed by combining </a:t>
            </a:r>
            <a:r>
              <a:rPr lang="en-US" i="1" dirty="0" smtClean="0"/>
              <a:t>was </a:t>
            </a:r>
            <a:r>
              <a:rPr lang="en-US" dirty="0" smtClean="0"/>
              <a:t>or </a:t>
            </a:r>
            <a:r>
              <a:rPr lang="en-US" i="1" dirty="0" smtClean="0"/>
              <a:t>were</a:t>
            </a:r>
            <a:r>
              <a:rPr lang="en-US" dirty="0" smtClean="0"/>
              <a:t> with the past participle.  They indicate actions/states that were completed before another action/state that occurred in the past.</a:t>
            </a:r>
          </a:p>
          <a:p>
            <a:r>
              <a:rPr lang="en-US" b="1" dirty="0" smtClean="0"/>
              <a:t>EX:  </a:t>
            </a:r>
            <a:r>
              <a:rPr lang="en-US" b="1" i="1" dirty="0" smtClean="0"/>
              <a:t>By the time she got to the airport, Linda </a:t>
            </a:r>
            <a:r>
              <a:rPr lang="en-US" b="1" i="1" u="sng" dirty="0" smtClean="0"/>
              <a:t>had missed</a:t>
            </a:r>
            <a:r>
              <a:rPr lang="en-US" b="1" i="1" dirty="0" smtClean="0"/>
              <a:t> the plane.</a:t>
            </a:r>
            <a:r>
              <a:rPr lang="en-US" b="1" i="1" baseline="0" dirty="0" smtClean="0"/>
              <a:t>    They </a:t>
            </a:r>
            <a:r>
              <a:rPr lang="en-US" b="1" i="1" u="sng" baseline="0" dirty="0" smtClean="0"/>
              <a:t>had eaten</a:t>
            </a:r>
            <a:r>
              <a:rPr lang="en-US" b="1" i="1" baseline="0" dirty="0" smtClean="0"/>
              <a:t> before</a:t>
            </a:r>
            <a:r>
              <a:rPr lang="en-US" b="1" i="1" dirty="0" smtClean="0"/>
              <a:t> they left the house</a:t>
            </a:r>
            <a:r>
              <a:rPr lang="en-US" b="1" i="1" baseline="0" dirty="0" smtClean="0"/>
              <a:t>.</a:t>
            </a:r>
            <a:endParaRPr lang="en-US" b="1" i="1" dirty="0" smtClean="0"/>
          </a:p>
          <a:p>
            <a:endParaRPr lang="en-US" b="1" dirty="0"/>
          </a:p>
          <a:p>
            <a:r>
              <a:rPr lang="en-US" b="1" dirty="0" smtClean="0"/>
              <a:t>Future perfect </a:t>
            </a:r>
            <a:r>
              <a:rPr lang="en-US" dirty="0" smtClean="0"/>
              <a:t>verbs are formed by combining </a:t>
            </a:r>
            <a:r>
              <a:rPr lang="en-US" i="1" dirty="0" smtClean="0"/>
              <a:t>will have </a:t>
            </a:r>
            <a:r>
              <a:rPr lang="en-US" dirty="0" smtClean="0"/>
              <a:t>or </a:t>
            </a:r>
            <a:r>
              <a:rPr lang="en-US" i="1" dirty="0" smtClean="0"/>
              <a:t>shall have </a:t>
            </a:r>
            <a:r>
              <a:rPr lang="en-US" dirty="0" smtClean="0"/>
              <a:t>with the past participle.  They convey actions/states that will be completed before a particular time in the future.</a:t>
            </a:r>
          </a:p>
          <a:p>
            <a:r>
              <a:rPr lang="en-US" b="1" dirty="0" smtClean="0"/>
              <a:t>EX:  </a:t>
            </a:r>
            <a:r>
              <a:rPr lang="en-US" b="1" i="1" dirty="0" smtClean="0"/>
              <a:t>By </a:t>
            </a:r>
            <a:r>
              <a:rPr lang="en-US" b="1" i="1" dirty="0"/>
              <a:t>the time she </a:t>
            </a:r>
            <a:r>
              <a:rPr lang="en-US" b="1" i="1" dirty="0" smtClean="0"/>
              <a:t>gets </a:t>
            </a:r>
            <a:r>
              <a:rPr lang="en-US" b="1" i="1" dirty="0"/>
              <a:t>to the airport, Linda </a:t>
            </a:r>
            <a:r>
              <a:rPr lang="en-US" b="1" i="1" u="sng" dirty="0" smtClean="0"/>
              <a:t>will have missed</a:t>
            </a:r>
            <a:r>
              <a:rPr lang="en-US" b="1" i="1" dirty="0" smtClean="0"/>
              <a:t> the plane.</a:t>
            </a:r>
            <a:r>
              <a:rPr lang="en-US" b="1" i="1" baseline="0" dirty="0" smtClean="0"/>
              <a:t>    They </a:t>
            </a:r>
            <a:r>
              <a:rPr lang="en-US" b="1" i="1" u="sng" baseline="0" dirty="0" smtClean="0"/>
              <a:t>will</a:t>
            </a:r>
            <a:r>
              <a:rPr lang="en-US" b="1" i="1" baseline="0" dirty="0" smtClean="0"/>
              <a:t> already </a:t>
            </a:r>
            <a:r>
              <a:rPr lang="en-US" b="1" i="1" u="sng" baseline="0" dirty="0" smtClean="0"/>
              <a:t>have eaten</a:t>
            </a:r>
            <a:r>
              <a:rPr lang="en-US" b="1" i="1" dirty="0" smtClean="0"/>
              <a:t> when they leave the house</a:t>
            </a:r>
            <a:r>
              <a:rPr lang="en-US" b="1" i="1" baseline="0" dirty="0" smtClean="0"/>
              <a:t>.</a:t>
            </a:r>
            <a:endParaRPr lang="en-US" b="1" i="1" dirty="0" smtClean="0"/>
          </a:p>
          <a:p>
            <a:endParaRPr lang="en-US" b="1" dirty="0"/>
          </a:p>
        </p:txBody>
      </p:sp>
    </p:spTree>
    <p:extLst>
      <p:ext uri="{BB962C8B-B14F-4D97-AF65-F5344CB8AC3E}">
        <p14:creationId xmlns:p14="http://schemas.microsoft.com/office/powerpoint/2010/main" val="33079966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voices used in the English language:  active and passive.  The voice of a verb is modified to indicate whether the subject (nouns/pronouns) to which it refers is doing the action or receiving the action.</a:t>
            </a:r>
          </a:p>
          <a:p>
            <a:endParaRPr lang="en-US" dirty="0"/>
          </a:p>
          <a:p>
            <a:r>
              <a:rPr lang="en-US" dirty="0" smtClean="0"/>
              <a:t>When the emphasis of a sentence is on the subject as the </a:t>
            </a:r>
            <a:r>
              <a:rPr lang="en-US" u="sng" dirty="0" smtClean="0"/>
              <a:t>doer of an action</a:t>
            </a:r>
            <a:r>
              <a:rPr lang="en-US" dirty="0" smtClean="0"/>
              <a:t>, the sentence is in </a:t>
            </a:r>
            <a:r>
              <a:rPr lang="en-US" u="sng" dirty="0" smtClean="0"/>
              <a:t>active voice</a:t>
            </a:r>
            <a:r>
              <a:rPr lang="en-US" dirty="0" smtClean="0"/>
              <a:t>.  [Read first two sentences.]  The subjects (</a:t>
            </a:r>
            <a:r>
              <a:rPr lang="en-US" i="1" dirty="0" smtClean="0"/>
              <a:t>Mike, bear</a:t>
            </a:r>
            <a:r>
              <a:rPr lang="en-US" dirty="0" smtClean="0"/>
              <a:t>) are performing the action; neither is receiving an action.</a:t>
            </a:r>
          </a:p>
          <a:p>
            <a:endParaRPr lang="en-US" dirty="0"/>
          </a:p>
          <a:p>
            <a:r>
              <a:rPr lang="en-US" dirty="0" smtClean="0"/>
              <a:t>When the emphasis of a sentence is on the subject as the </a:t>
            </a:r>
            <a:r>
              <a:rPr lang="en-US" u="sng" dirty="0" smtClean="0"/>
              <a:t>recipient of an action</a:t>
            </a:r>
            <a:r>
              <a:rPr lang="en-US" dirty="0" smtClean="0"/>
              <a:t>, the sentence is in </a:t>
            </a:r>
            <a:r>
              <a:rPr lang="en-US" u="sng" dirty="0" smtClean="0"/>
              <a:t>passive voice</a:t>
            </a:r>
            <a:r>
              <a:rPr lang="en-US" dirty="0" smtClean="0"/>
              <a:t>.  [Read next two sentences.]  The subjects (</a:t>
            </a:r>
            <a:r>
              <a:rPr lang="en-US" i="1" dirty="0" smtClean="0"/>
              <a:t>apple, boy</a:t>
            </a:r>
            <a:r>
              <a:rPr lang="en-US" dirty="0" smtClean="0"/>
              <a:t>) are receiving the action; neither are performing an action.</a:t>
            </a:r>
          </a:p>
          <a:p>
            <a:endParaRPr lang="en-US" dirty="0"/>
          </a:p>
          <a:p>
            <a:r>
              <a:rPr lang="en-US" dirty="0" smtClean="0"/>
              <a:t>Notice the difference between the first two sentences and the last two.  The word order has been reversed.  The speaker’s choice of emphasis drives the syntax of the sentence.</a:t>
            </a:r>
          </a:p>
          <a:p>
            <a:endParaRPr lang="en-US" dirty="0"/>
          </a:p>
          <a:p>
            <a:r>
              <a:rPr lang="en-US" dirty="0" smtClean="0"/>
              <a:t>These examples also demonstrate the concept of </a:t>
            </a:r>
            <a:r>
              <a:rPr lang="en-US" u="sng" dirty="0" smtClean="0"/>
              <a:t>reversible and irreversible</a:t>
            </a:r>
            <a:r>
              <a:rPr lang="en-US" dirty="0" smtClean="0"/>
              <a:t> passive sentences.  The first sentence is considered irreversible because </a:t>
            </a:r>
            <a:r>
              <a:rPr lang="en-US" i="1" dirty="0" smtClean="0"/>
              <a:t>the apple </a:t>
            </a:r>
            <a:r>
              <a:rPr lang="en-US" dirty="0" smtClean="0"/>
              <a:t>cannot eat </a:t>
            </a:r>
            <a:r>
              <a:rPr lang="en-US" i="1" dirty="0" smtClean="0"/>
              <a:t>Mike</a:t>
            </a:r>
            <a:r>
              <a:rPr lang="en-US" dirty="0" smtClean="0"/>
              <a:t>.  </a:t>
            </a:r>
            <a:r>
              <a:rPr lang="en-US" i="1" dirty="0" smtClean="0"/>
              <a:t>Apple</a:t>
            </a:r>
            <a:r>
              <a:rPr lang="en-US" dirty="0" smtClean="0"/>
              <a:t> must be a recipient regardless of voice and its position in the sentence.</a:t>
            </a:r>
          </a:p>
          <a:p>
            <a:endParaRPr lang="en-US" dirty="0"/>
          </a:p>
          <a:p>
            <a:r>
              <a:rPr lang="en-US" dirty="0" smtClean="0"/>
              <a:t>The second sentence, however, is less straightforward and represents a reversible passive sentence.  Both </a:t>
            </a:r>
            <a:r>
              <a:rPr lang="en-US" i="1" dirty="0" smtClean="0"/>
              <a:t>the boy </a:t>
            </a:r>
            <a:r>
              <a:rPr lang="en-US" dirty="0" smtClean="0"/>
              <a:t>and </a:t>
            </a:r>
            <a:r>
              <a:rPr lang="en-US" i="1" dirty="0" smtClean="0"/>
              <a:t>the bear</a:t>
            </a:r>
            <a:r>
              <a:rPr lang="en-US" dirty="0" smtClean="0"/>
              <a:t> could serve as the performers and the recipients of the action since both boys and bears are known to grab things.  You must rely solely on your knowledge of verb and sentence structure to understand who is doing what to whom.</a:t>
            </a:r>
          </a:p>
          <a:p>
            <a:endParaRPr lang="en-US" dirty="0"/>
          </a:p>
          <a:p>
            <a:r>
              <a:rPr lang="en-US" dirty="0" smtClean="0"/>
              <a:t>Of the two types – reversible and irreversible – guess which one is more difficult for young children to comprehend?</a:t>
            </a:r>
          </a:p>
          <a:p>
            <a:endParaRPr lang="en-US" dirty="0"/>
          </a:p>
          <a:p>
            <a:r>
              <a:rPr lang="en-US" dirty="0" smtClean="0"/>
              <a:t>Right!  Reversible. (more in your Developmental Notes).</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Verbs also contain information about mood, which depicts the speaker’s state of mind or “level of intention.”  SLPs tend not to focus on mood in analysis, but we should be aware that verbs indicate such information. </a:t>
            </a:r>
          </a:p>
          <a:p>
            <a:endParaRPr lang="en-US" dirty="0"/>
          </a:p>
          <a:p>
            <a:r>
              <a:rPr lang="en-US" dirty="0" smtClean="0"/>
              <a:t>The three moods include:  indicative, imperative, and subjunctive.</a:t>
            </a:r>
          </a:p>
          <a:p>
            <a:endParaRPr lang="en-US" dirty="0"/>
          </a:p>
          <a:p>
            <a:r>
              <a:rPr lang="en-US" dirty="0" smtClean="0"/>
              <a:t>Generally, the </a:t>
            </a:r>
            <a:r>
              <a:rPr lang="en-US" u="sng" dirty="0" smtClean="0"/>
              <a:t>indicative mood</a:t>
            </a:r>
            <a:r>
              <a:rPr lang="en-US" dirty="0" smtClean="0"/>
              <a:t> is used when one is stating a fact or requesting information.</a:t>
            </a:r>
          </a:p>
          <a:p>
            <a:endParaRPr lang="en-US" dirty="0"/>
          </a:p>
          <a:p>
            <a:r>
              <a:rPr lang="en-US" dirty="0" smtClean="0"/>
              <a:t>The </a:t>
            </a:r>
            <a:r>
              <a:rPr lang="en-US" u="sng" dirty="0" smtClean="0"/>
              <a:t>imperative mood</a:t>
            </a:r>
            <a:r>
              <a:rPr lang="en-US" dirty="0" smtClean="0"/>
              <a:t> is used to give a command or make a request.  Often the </a:t>
            </a:r>
            <a:r>
              <a:rPr lang="en-US" i="1" dirty="0" smtClean="0"/>
              <a:t>you</a:t>
            </a:r>
            <a:r>
              <a:rPr lang="en-US" dirty="0" smtClean="0"/>
              <a:t> is implied, not stated.</a:t>
            </a:r>
          </a:p>
          <a:p>
            <a:endParaRPr lang="en-US" dirty="0"/>
          </a:p>
          <a:p>
            <a:r>
              <a:rPr lang="en-US" dirty="0" smtClean="0"/>
              <a:t>The </a:t>
            </a:r>
            <a:r>
              <a:rPr lang="en-US" u="sng" dirty="0" smtClean="0"/>
              <a:t>subjunctive mood</a:t>
            </a:r>
            <a:r>
              <a:rPr lang="en-US" dirty="0" smtClean="0"/>
              <a:t> is used in dependent clauses that follow independent clauses expressing wishes and demands or conditions that are improbable, doubtful, or contrary to fact.  The subjunctive mood often reflects fantasizing and hypothesizing.</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Verbs are very malleable; they can take a variety of forms.  You may have noticed!  </a:t>
            </a:r>
          </a:p>
          <a:p>
            <a:endParaRPr lang="en-US" dirty="0" smtClean="0"/>
          </a:p>
          <a:p>
            <a:r>
              <a:rPr lang="en-US" dirty="0" err="1" smtClean="0"/>
              <a:t>Verbals</a:t>
            </a:r>
            <a:r>
              <a:rPr lang="en-US" dirty="0" smtClean="0"/>
              <a:t> are derived from verbs, but they function in different ways.  They include: [slide]</a:t>
            </a:r>
          </a:p>
          <a:p>
            <a:endParaRPr lang="en-US" dirty="0" smtClean="0"/>
          </a:p>
        </p:txBody>
      </p:sp>
    </p:spTree>
    <p:extLst>
      <p:ext uri="{BB962C8B-B14F-4D97-AF65-F5344CB8AC3E}">
        <p14:creationId xmlns:p14="http://schemas.microsoft.com/office/powerpoint/2010/main" val="3307996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u="sng" dirty="0" smtClean="0"/>
              <a:t>Infinitive</a:t>
            </a:r>
            <a:r>
              <a:rPr lang="en-US" dirty="0" smtClean="0"/>
              <a:t> form is . . .</a:t>
            </a:r>
          </a:p>
          <a:p>
            <a:pPr marL="174708" indent="-174708">
              <a:buFont typeface="Arial" panose="020B0604020202020204" pitchFamily="34" charset="0"/>
              <a:buChar char="•"/>
            </a:pPr>
            <a:r>
              <a:rPr lang="en-US" dirty="0" smtClean="0"/>
              <a:t>characterized by the familiar “</a:t>
            </a:r>
            <a:r>
              <a:rPr lang="en-US" i="1" dirty="0" smtClean="0"/>
              <a:t>to</a:t>
            </a:r>
            <a:r>
              <a:rPr lang="en-US" dirty="0" smtClean="0"/>
              <a:t> + verb” structure (</a:t>
            </a:r>
            <a:r>
              <a:rPr lang="en-US" i="1" dirty="0" smtClean="0"/>
              <a:t>to go, to call, to eat, to walk</a:t>
            </a:r>
            <a:r>
              <a:rPr lang="en-US" dirty="0" smtClean="0"/>
              <a:t>) and </a:t>
            </a:r>
          </a:p>
          <a:p>
            <a:pPr marL="174708" indent="-174708">
              <a:buFont typeface="Arial" panose="020B0604020202020204" pitchFamily="34" charset="0"/>
              <a:buChar char="•"/>
            </a:pPr>
            <a:r>
              <a:rPr lang="en-US" dirty="0" smtClean="0"/>
              <a:t>can be used as a noun, adjective, and adverb </a:t>
            </a:r>
          </a:p>
          <a:p>
            <a:pPr marL="174708" indent="-174708">
              <a:buFont typeface="Arial" panose="020B0604020202020204" pitchFamily="34" charset="0"/>
              <a:buChar char="•"/>
            </a:pPr>
            <a:r>
              <a:rPr lang="en-US" dirty="0" smtClean="0"/>
              <a:t>Infinitives are used for efficiency</a:t>
            </a:r>
          </a:p>
          <a:p>
            <a:pPr marL="174708" indent="-174708">
              <a:buFont typeface="Arial" panose="020B0604020202020204" pitchFamily="34" charset="0"/>
              <a:buChar char="•"/>
            </a:pPr>
            <a:r>
              <a:rPr lang="en-US" dirty="0" smtClean="0"/>
              <a:t>they allow you to avoid repeating the subject in a sentence and</a:t>
            </a:r>
          </a:p>
          <a:p>
            <a:pPr marL="174708" indent="-174708">
              <a:buFont typeface="Arial" panose="020B0604020202020204" pitchFamily="34" charset="0"/>
              <a:buChar char="•"/>
            </a:pPr>
            <a:r>
              <a:rPr lang="en-US" dirty="0" smtClean="0"/>
              <a:t>they allow you to embed one sentence into another, which helps clarify meaning</a:t>
            </a:r>
          </a:p>
          <a:p>
            <a:pPr marL="174708" indent="-174708">
              <a:buFont typeface="Arial" panose="020B0604020202020204" pitchFamily="34" charset="0"/>
              <a:buChar char="•"/>
            </a:pPr>
            <a:r>
              <a:rPr lang="en-US" dirty="0" smtClean="0"/>
              <a:t>structure </a:t>
            </a:r>
            <a:r>
              <a:rPr lang="en-US" dirty="0"/>
              <a:t>itself </a:t>
            </a:r>
            <a:r>
              <a:rPr lang="en-US" dirty="0" smtClean="0"/>
              <a:t>(“</a:t>
            </a:r>
            <a:r>
              <a:rPr lang="en-US" i="1" dirty="0"/>
              <a:t>to</a:t>
            </a:r>
            <a:r>
              <a:rPr lang="en-US" dirty="0"/>
              <a:t> + verb</a:t>
            </a:r>
            <a:r>
              <a:rPr lang="en-US" dirty="0" smtClean="0"/>
              <a:t>”) </a:t>
            </a:r>
            <a:r>
              <a:rPr lang="en-US" dirty="0"/>
              <a:t>is </a:t>
            </a:r>
            <a:r>
              <a:rPr lang="en-US" dirty="0" smtClean="0"/>
              <a:t>a useful clue for recognizing an infinitive</a:t>
            </a:r>
          </a:p>
          <a:p>
            <a:pPr marL="174708" indent="-174708">
              <a:buFont typeface="Arial" panose="020B0604020202020204" pitchFamily="34" charset="0"/>
              <a:buChar char="•"/>
            </a:pPr>
            <a:r>
              <a:rPr lang="en-US" dirty="0" smtClean="0"/>
              <a:t>sometimes, however, the word </a:t>
            </a:r>
            <a:r>
              <a:rPr lang="en-US" i="1" dirty="0" smtClean="0"/>
              <a:t>to</a:t>
            </a:r>
            <a:r>
              <a:rPr lang="en-US" dirty="0" smtClean="0"/>
              <a:t> is omitted and it becomes a “bare infinitive,” making it tricky to spot (examples below).</a:t>
            </a:r>
          </a:p>
          <a:p>
            <a:pPr marL="174708" indent="-174708">
              <a:buFont typeface="Arial" panose="020B0604020202020204" pitchFamily="34" charset="0"/>
              <a:buChar char="•"/>
            </a:pPr>
            <a:endParaRPr lang="en-US" dirty="0" smtClean="0"/>
          </a:p>
          <a:p>
            <a:r>
              <a:rPr lang="en-US" dirty="0" smtClean="0"/>
              <a:t>EX:  </a:t>
            </a:r>
            <a:r>
              <a:rPr lang="en-US" i="1" dirty="0" smtClean="0"/>
              <a:t>Help Ruby </a:t>
            </a:r>
            <a:r>
              <a:rPr lang="en-US" i="1" u="sng" dirty="0" smtClean="0"/>
              <a:t>get</a:t>
            </a:r>
            <a:r>
              <a:rPr lang="en-US" i="1" dirty="0" smtClean="0"/>
              <a:t> the coffee ready.    Help Heather </a:t>
            </a:r>
            <a:r>
              <a:rPr lang="en-US" i="1" u="sng" dirty="0" smtClean="0"/>
              <a:t>prepare</a:t>
            </a:r>
            <a:r>
              <a:rPr lang="en-US" i="1" dirty="0" smtClean="0"/>
              <a:t> the manuscript.</a:t>
            </a:r>
            <a:endParaRPr lang="en-US" dirty="0" smtClean="0"/>
          </a:p>
          <a:p>
            <a:endParaRPr lang="en-US" dirty="0"/>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Gerunds use the form of the present participle (the </a:t>
            </a:r>
            <a:r>
              <a:rPr lang="en-US" i="1" dirty="0" smtClean="0"/>
              <a:t>–</a:t>
            </a:r>
            <a:r>
              <a:rPr lang="en-US" i="1" dirty="0" err="1" smtClean="0"/>
              <a:t>ing</a:t>
            </a:r>
            <a:r>
              <a:rPr lang="en-US" i="0" baseline="0" dirty="0" smtClean="0"/>
              <a:t> form of a verb) to take the place of a noun or a pronoun in a sentence.  You can tell the difference between present participles and gerunds because gerunds can be preceded by </a:t>
            </a:r>
            <a:r>
              <a:rPr lang="en-US" i="1" baseline="0" dirty="0" smtClean="0"/>
              <a:t>the</a:t>
            </a:r>
            <a:r>
              <a:rPr lang="en-US" i="0" baseline="0" dirty="0" smtClean="0"/>
              <a:t> and followed by </a:t>
            </a:r>
            <a:r>
              <a:rPr lang="en-US" i="1" baseline="0" dirty="0" smtClean="0"/>
              <a:t>of</a:t>
            </a:r>
            <a:r>
              <a:rPr lang="en-US" i="0" baseline="0" dirty="0" smtClean="0"/>
              <a:t>  (which are sometimes present in the sentence and sometimes assumed).</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we’ve already</a:t>
            </a:r>
            <a:r>
              <a:rPr lang="en-US" baseline="0" dirty="0" smtClean="0"/>
              <a:t> covered . . . </a:t>
            </a:r>
            <a:r>
              <a:rPr lang="en-US" dirty="0" smtClean="0"/>
              <a:t>Participles</a:t>
            </a:r>
            <a:r>
              <a:rPr lang="en-US" baseline="0" dirty="0" smtClean="0"/>
              <a:t> can occur in either the present or the past tense.  Both tenses are formed using a verb stem.  </a:t>
            </a:r>
          </a:p>
          <a:p>
            <a:endParaRPr lang="en-US" baseline="0" dirty="0" smtClean="0"/>
          </a:p>
          <a:p>
            <a:r>
              <a:rPr lang="en-US" baseline="0" dirty="0" smtClean="0"/>
              <a:t>The </a:t>
            </a:r>
            <a:r>
              <a:rPr lang="en-US" u="sng" baseline="0" dirty="0" smtClean="0"/>
              <a:t>present participle</a:t>
            </a:r>
            <a:r>
              <a:rPr lang="en-US" baseline="0" dirty="0" smtClean="0"/>
              <a:t> is formed by adding </a:t>
            </a:r>
            <a:r>
              <a:rPr lang="en-US" i="1" baseline="0" dirty="0" smtClean="0"/>
              <a:t>–</a:t>
            </a:r>
            <a:r>
              <a:rPr lang="en-US" i="1" baseline="0" dirty="0" err="1" smtClean="0"/>
              <a:t>ing</a:t>
            </a:r>
            <a:r>
              <a:rPr lang="en-US" i="0" baseline="0" dirty="0" smtClean="0"/>
              <a:t> to the verb stem and is used to form the progressive tenses.</a:t>
            </a:r>
          </a:p>
          <a:p>
            <a:endParaRPr lang="en-US" dirty="0"/>
          </a:p>
          <a:p>
            <a:r>
              <a:rPr lang="en-US" dirty="0" smtClean="0"/>
              <a:t>The </a:t>
            </a:r>
            <a:r>
              <a:rPr lang="en-US" u="sng" dirty="0" smtClean="0"/>
              <a:t>past participle</a:t>
            </a:r>
            <a:r>
              <a:rPr lang="en-US" dirty="0" smtClean="0"/>
              <a:t> is used to form the perfect tenses.  </a:t>
            </a:r>
          </a:p>
          <a:p>
            <a:pPr marL="174708" indent="-174708">
              <a:buFont typeface="Arial" panose="020B0604020202020204" pitchFamily="34" charset="0"/>
              <a:buChar char="•"/>
            </a:pPr>
            <a:r>
              <a:rPr lang="en-US" dirty="0" smtClean="0"/>
              <a:t>For regular verbs, it is formed by adding </a:t>
            </a:r>
            <a:r>
              <a:rPr lang="en-US" i="1" dirty="0" smtClean="0"/>
              <a:t>–d</a:t>
            </a:r>
            <a:r>
              <a:rPr lang="en-US" dirty="0" smtClean="0"/>
              <a:t> or </a:t>
            </a:r>
            <a:r>
              <a:rPr lang="en-US" i="1" dirty="0" smtClean="0"/>
              <a:t>–</a:t>
            </a:r>
            <a:r>
              <a:rPr lang="en-US" i="1" dirty="0" err="1" smtClean="0"/>
              <a:t>ed</a:t>
            </a:r>
            <a:r>
              <a:rPr lang="en-US" dirty="0" smtClean="0"/>
              <a:t> to the verb stem.</a:t>
            </a:r>
          </a:p>
          <a:p>
            <a:pPr marL="174708" indent="-174708">
              <a:buFont typeface="Arial" panose="020B0604020202020204" pitchFamily="34" charset="0"/>
              <a:buChar char="•"/>
            </a:pPr>
            <a:r>
              <a:rPr lang="en-US" dirty="0" smtClean="0"/>
              <a:t>For irregular verbs, it is formed with a spelling change (</a:t>
            </a:r>
            <a:r>
              <a:rPr lang="en-US" i="1" dirty="0" smtClean="0"/>
              <a:t>buy</a:t>
            </a:r>
            <a:r>
              <a:rPr lang="en-US" dirty="0" smtClean="0"/>
              <a:t> </a:t>
            </a:r>
            <a:r>
              <a:rPr lang="en-US" dirty="0" smtClean="0">
                <a:sym typeface="Wingdings"/>
              </a:rPr>
              <a:t> </a:t>
            </a:r>
            <a:r>
              <a:rPr lang="en-US" i="1" dirty="0" smtClean="0">
                <a:sym typeface="Wingdings"/>
              </a:rPr>
              <a:t>bought</a:t>
            </a:r>
            <a:r>
              <a:rPr lang="en-US" dirty="0" smtClean="0">
                <a:sym typeface="Wingdings"/>
              </a:rPr>
              <a:t>).</a:t>
            </a:r>
          </a:p>
          <a:p>
            <a:pPr marL="174708" indent="-174708">
              <a:buFont typeface="Arial" panose="020B0604020202020204" pitchFamily="34" charset="0"/>
              <a:buChar char="•"/>
            </a:pPr>
            <a:r>
              <a:rPr lang="en-US" dirty="0" smtClean="0">
                <a:sym typeface="Wingdings"/>
              </a:rPr>
              <a:t>Some verbs have both regular and irregular forms</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She goes on with . . . [read slide]</a:t>
            </a:r>
          </a:p>
          <a:p>
            <a:endParaRPr lang="en-US" b="1" dirty="0"/>
          </a:p>
          <a:p>
            <a:r>
              <a:rPr lang="en-US" dirty="0" smtClean="0"/>
              <a:t>I like that term “language lens” as it applies to how SLPs should view (or facilitate) the standards</a:t>
            </a:r>
            <a:r>
              <a:rPr lang="en-US" dirty="0"/>
              <a:t> </a:t>
            </a:r>
            <a:r>
              <a:rPr lang="en-US" dirty="0" smtClean="0"/>
              <a:t>and curriculum, and how we should view (or facilitate) differentiated instruction and assessment.</a:t>
            </a:r>
          </a:p>
          <a:p>
            <a:endParaRPr lang="en-US" dirty="0"/>
          </a:p>
          <a:p>
            <a:r>
              <a:rPr lang="en-US" dirty="0" smtClean="0"/>
              <a:t>I’ve also seen the term used recently in the title of UCA’s Spring Conference:  Looking at Technology through a Language Lens.</a:t>
            </a:r>
            <a:endParaRPr lang="en-US" dirty="0"/>
          </a:p>
        </p:txBody>
      </p:sp>
    </p:spTree>
    <p:extLst>
      <p:ext uri="{BB962C8B-B14F-4D97-AF65-F5344CB8AC3E}">
        <p14:creationId xmlns:p14="http://schemas.microsoft.com/office/powerpoint/2010/main" val="2118116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4232527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Adjectives are an important class of words</a:t>
            </a:r>
            <a:r>
              <a:rPr lang="en-US" baseline="0" dirty="0" smtClean="0"/>
              <a:t> that serve as the descriptors in a language.  They provide information about nouns and pronouns and may generally be referred to as </a:t>
            </a:r>
            <a:r>
              <a:rPr lang="en-US" u="sng" baseline="0" dirty="0" smtClean="0"/>
              <a:t>modifiers</a:t>
            </a:r>
            <a:r>
              <a:rPr lang="en-US" baseline="0" dirty="0" smtClean="0"/>
              <a:t>,</a:t>
            </a:r>
            <a:r>
              <a:rPr lang="en-US" u="none" baseline="0" dirty="0" smtClean="0"/>
              <a:t> and more specifically as </a:t>
            </a:r>
            <a:r>
              <a:rPr lang="en-US" u="sng" baseline="0" dirty="0" smtClean="0"/>
              <a:t>adjectival modifiers</a:t>
            </a:r>
            <a:r>
              <a:rPr lang="en-US" u="none" baseline="0" dirty="0" smtClean="0"/>
              <a:t> (as opposed to adverbial modifiers, which are coming up).  </a:t>
            </a:r>
          </a:p>
          <a:p>
            <a:endParaRPr lang="en-US" dirty="0"/>
          </a:p>
          <a:p>
            <a:r>
              <a:rPr lang="en-US" u="none" baseline="0" dirty="0" smtClean="0"/>
              <a:t>Like nouns, adjectives are an open-class of words – they come and go – some are enduring </a:t>
            </a:r>
            <a:r>
              <a:rPr lang="en-US" i="1" u="none" baseline="0" dirty="0" smtClean="0"/>
              <a:t>(delightful, exhausted</a:t>
            </a:r>
            <a:r>
              <a:rPr lang="en-US" i="0" u="none" baseline="0" dirty="0" smtClean="0"/>
              <a:t>)</a:t>
            </a:r>
            <a:r>
              <a:rPr lang="en-US" i="1" u="none" baseline="0" dirty="0" smtClean="0"/>
              <a:t>,</a:t>
            </a:r>
            <a:r>
              <a:rPr lang="en-US" u="none" baseline="0" dirty="0" smtClean="0"/>
              <a:t> some vary in popularity </a:t>
            </a:r>
            <a:r>
              <a:rPr lang="en-US" i="1" u="none" baseline="0" dirty="0" smtClean="0"/>
              <a:t>(tubular, rad, groovy</a:t>
            </a:r>
            <a:r>
              <a:rPr lang="en-US" i="0" u="none" baseline="0" dirty="0" smtClean="0"/>
              <a:t>), new ones are created </a:t>
            </a:r>
            <a:r>
              <a:rPr lang="en-US" i="1" u="none" baseline="0" dirty="0" smtClean="0"/>
              <a:t>(online, brick-n-mortar</a:t>
            </a:r>
            <a:r>
              <a:rPr lang="en-US" i="0" u="none" baseline="0" dirty="0" smtClean="0"/>
              <a:t>), and common ones attain new meanings (</a:t>
            </a:r>
            <a:r>
              <a:rPr lang="en-US" i="1" u="none" baseline="0" dirty="0" smtClean="0"/>
              <a:t>heavy, bad, sweet</a:t>
            </a:r>
            <a:r>
              <a:rPr lang="en-US" i="0" u="none" baseline="0" dirty="0" smtClean="0"/>
              <a:t>).</a:t>
            </a:r>
            <a:r>
              <a:rPr lang="en-US" u="none" baseline="0" dirty="0" smtClean="0"/>
              <a:t> </a:t>
            </a:r>
          </a:p>
          <a:p>
            <a:endParaRPr lang="en-US" dirty="0"/>
          </a:p>
          <a:p>
            <a:r>
              <a:rPr lang="en-US" u="none" baseline="0" dirty="0" smtClean="0"/>
              <a:t>As modifiers, adjectives</a:t>
            </a:r>
            <a:r>
              <a:rPr lang="en-US" u="none" dirty="0" smtClean="0"/>
              <a:t> are important for narrowing down the qualities and properties of the nouns and pronouns to which they refer.</a:t>
            </a:r>
          </a:p>
          <a:p>
            <a:endParaRPr lang="en-US" baseline="0" dirty="0"/>
          </a:p>
          <a:p>
            <a:r>
              <a:rPr lang="en-US" u="none" dirty="0" smtClean="0"/>
              <a:t>They are the third largest group of words, following nouns and verbs, and are generally grouped in two categories:  descriptive and limiting.</a:t>
            </a:r>
            <a:endParaRPr lang="en-US" u="none" baseline="0" dirty="0" smtClean="0"/>
          </a:p>
          <a:p>
            <a:endParaRPr lang="en-US" dirty="0"/>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 . . [read slide].  We will get to these two groups in a few minutes.  First,</a:t>
            </a:r>
            <a:r>
              <a:rPr lang="en-US" baseline="0" dirty="0" smtClean="0"/>
              <a:t> let’s cover the basics . . .</a:t>
            </a:r>
            <a:endParaRPr lang="en-US" dirty="0"/>
          </a:p>
        </p:txBody>
      </p:sp>
    </p:spTree>
    <p:extLst>
      <p:ext uri="{BB962C8B-B14F-4D97-AF65-F5344CB8AC3E}">
        <p14:creationId xmlns:p14="http://schemas.microsoft.com/office/powerpoint/2010/main" val="2475718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or Compound, like</a:t>
            </a:r>
            <a:r>
              <a:rPr lang="en-US" baseline="0" dirty="0" smtClean="0"/>
              <a:t> with nouns,</a:t>
            </a:r>
            <a:r>
              <a:rPr lang="en-US" dirty="0" smtClean="0"/>
              <a:t> is about the number of words making up the adjective.</a:t>
            </a:r>
            <a:r>
              <a:rPr lang="en-US" baseline="0" dirty="0" smtClean="0"/>
              <a:t>  Oddly, the book doesn’t use the terms Closed, Open, and Hyphenated, even though it used the same basic definitions.  So instead of underlining, I used a strikethrough to indicate that.  Make of it what you will.  I don’t think it’s a big deal what you call </a:t>
            </a:r>
            <a:r>
              <a:rPr lang="en-US" dirty="0" smtClean="0"/>
              <a:t>them </a:t>
            </a:r>
            <a:r>
              <a:rPr lang="en-US" baseline="0" dirty="0" smtClean="0"/>
              <a:t>as long as you can recognize the three kinds of</a:t>
            </a:r>
            <a:r>
              <a:rPr lang="en-US" dirty="0" smtClean="0"/>
              <a:t> compound adjective</a:t>
            </a:r>
            <a:r>
              <a:rPr lang="en-US" baseline="0" dirty="0" smtClean="0"/>
              <a:t>.</a:t>
            </a:r>
            <a:endParaRPr lang="en-US" dirty="0"/>
          </a:p>
        </p:txBody>
      </p:sp>
    </p:spTree>
    <p:extLst>
      <p:ext uri="{BB962C8B-B14F-4D97-AF65-F5344CB8AC3E}">
        <p14:creationId xmlns:p14="http://schemas.microsoft.com/office/powerpoint/2010/main" val="8177395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positive (basic) form</a:t>
            </a:r>
            <a:r>
              <a:rPr lang="en-US" dirty="0" smtClean="0"/>
              <a:t> of adjectives can be inflected</a:t>
            </a:r>
            <a:r>
              <a:rPr lang="en-US" baseline="0" dirty="0" smtClean="0"/>
              <a:t> to create the comparative and superlative forms.  Adjectives that can be modified to compare two or more entities along a continuum (</a:t>
            </a:r>
            <a:r>
              <a:rPr lang="en-US" i="1" baseline="0" dirty="0" smtClean="0"/>
              <a:t>smart, smarter, smartest</a:t>
            </a:r>
            <a:r>
              <a:rPr lang="en-US" i="0" baseline="0" dirty="0" smtClean="0"/>
              <a:t>) are referred to as </a:t>
            </a:r>
            <a:r>
              <a:rPr lang="en-US" i="0" u="sng" baseline="0" dirty="0" smtClean="0"/>
              <a:t>gradable</a:t>
            </a:r>
            <a:r>
              <a:rPr lang="en-US" i="0" u="none" baseline="0" dirty="0" smtClean="0"/>
              <a:t>.  </a:t>
            </a:r>
          </a:p>
          <a:p>
            <a:endParaRPr lang="en-US" i="0" u="none" baseline="0" dirty="0" smtClean="0"/>
          </a:p>
          <a:p>
            <a:r>
              <a:rPr lang="en-US" i="0" u="none" baseline="0" dirty="0" smtClean="0"/>
              <a:t>The </a:t>
            </a:r>
            <a:r>
              <a:rPr lang="en-US" b="1" i="0" u="none" baseline="0" dirty="0" smtClean="0"/>
              <a:t>comparative degree </a:t>
            </a:r>
            <a:r>
              <a:rPr lang="en-US" b="0" i="0" u="none" baseline="0" dirty="0" smtClean="0"/>
              <a:t>reflects a comparison of two nouns or pronouns and is typically formed by adding </a:t>
            </a:r>
            <a:r>
              <a:rPr lang="en-US" b="0" i="1" u="none" baseline="0" dirty="0" smtClean="0"/>
              <a:t>–</a:t>
            </a:r>
            <a:r>
              <a:rPr lang="en-US" b="0" i="1" u="none" baseline="0" dirty="0" err="1" smtClean="0"/>
              <a:t>er</a:t>
            </a:r>
            <a:r>
              <a:rPr lang="en-US" b="0" i="0" u="none" baseline="0" dirty="0" smtClean="0"/>
              <a:t>  to the positive form.  When an adjective cannot be modified with </a:t>
            </a:r>
            <a:r>
              <a:rPr lang="en-US" b="0" i="1" u="none" baseline="0" dirty="0" smtClean="0"/>
              <a:t>–</a:t>
            </a:r>
            <a:r>
              <a:rPr lang="en-US" b="0" i="1" u="none" baseline="0" dirty="0" err="1" smtClean="0"/>
              <a:t>er</a:t>
            </a:r>
            <a:r>
              <a:rPr lang="en-US" b="0" i="0" u="none" baseline="0" dirty="0" smtClean="0"/>
              <a:t>, the comparative form is made by adding either </a:t>
            </a:r>
            <a:r>
              <a:rPr lang="en-US" b="0" i="1" u="none" baseline="0" dirty="0" smtClean="0"/>
              <a:t>more</a:t>
            </a:r>
            <a:r>
              <a:rPr lang="en-US" b="0" i="0" u="none" baseline="0" dirty="0" smtClean="0"/>
              <a:t> or </a:t>
            </a:r>
            <a:r>
              <a:rPr lang="en-US" b="0" i="1" u="none" baseline="0" dirty="0" smtClean="0"/>
              <a:t>less</a:t>
            </a:r>
            <a:r>
              <a:rPr lang="en-US" b="0" i="0" u="none" baseline="0" dirty="0" smtClean="0"/>
              <a:t>  before the positive form.</a:t>
            </a:r>
          </a:p>
          <a:p>
            <a:endParaRPr lang="en-US" b="0" i="0" u="none" baseline="0" dirty="0" smtClean="0"/>
          </a:p>
          <a:p>
            <a:r>
              <a:rPr lang="en-US" b="0" i="0" u="none" baseline="0" dirty="0" smtClean="0"/>
              <a:t>The </a:t>
            </a:r>
            <a:r>
              <a:rPr lang="en-US" b="1" i="0" u="none" baseline="0" dirty="0" smtClean="0"/>
              <a:t>superlative degree</a:t>
            </a:r>
            <a:r>
              <a:rPr lang="en-US" b="0" i="0" u="none" baseline="0" dirty="0" smtClean="0"/>
              <a:t> reflects a comparison of three or more nouns/pronouns and is typically formed by adding </a:t>
            </a:r>
            <a:r>
              <a:rPr lang="en-US" b="0" i="1" u="none" baseline="0" dirty="0" smtClean="0"/>
              <a:t>–</a:t>
            </a:r>
            <a:r>
              <a:rPr lang="en-US" b="0" i="1" u="none" baseline="0" dirty="0" err="1" smtClean="0"/>
              <a:t>est</a:t>
            </a:r>
            <a:r>
              <a:rPr lang="en-US" b="0" i="0" u="none" baseline="0" dirty="0" smtClean="0"/>
              <a:t>  to the positive form.  When an adjective cannot be modified with </a:t>
            </a:r>
            <a:r>
              <a:rPr lang="en-US" b="0" i="1" u="none" baseline="0" dirty="0" smtClean="0"/>
              <a:t>–</a:t>
            </a:r>
            <a:r>
              <a:rPr lang="en-US" b="0" i="1" u="none" baseline="0" dirty="0" err="1" smtClean="0"/>
              <a:t>est</a:t>
            </a:r>
            <a:r>
              <a:rPr lang="en-US" b="0" i="0" u="none" baseline="0" dirty="0" smtClean="0"/>
              <a:t>, the superlative form is made by adding either </a:t>
            </a:r>
            <a:r>
              <a:rPr lang="en-US" b="0" i="1" u="none" baseline="0" dirty="0" smtClean="0"/>
              <a:t>most</a:t>
            </a:r>
            <a:r>
              <a:rPr lang="en-US" b="0" i="0" u="none" baseline="0" dirty="0" smtClean="0"/>
              <a:t> or </a:t>
            </a:r>
            <a:r>
              <a:rPr lang="en-US" b="0" i="1" u="none" baseline="0" dirty="0" smtClean="0"/>
              <a:t>least</a:t>
            </a:r>
            <a:r>
              <a:rPr lang="en-US" b="0" i="0" u="none" baseline="0" dirty="0" smtClean="0"/>
              <a:t>  before the positive form.</a:t>
            </a:r>
          </a:p>
          <a:p>
            <a:endParaRPr lang="en-US" b="0" i="0" u="none" baseline="0" dirty="0" smtClean="0"/>
          </a:p>
          <a:p>
            <a:r>
              <a:rPr lang="en-US" b="0" i="0" u="none" baseline="0" dirty="0" smtClean="0"/>
              <a:t>Some </a:t>
            </a:r>
            <a:r>
              <a:rPr lang="en-US" b="0" i="0" u="sng" baseline="0" dirty="0" smtClean="0"/>
              <a:t>familiar exceptions</a:t>
            </a:r>
            <a:r>
              <a:rPr lang="en-US" b="0" i="0" u="none" baseline="0" dirty="0" smtClean="0"/>
              <a:t> to these rules are </a:t>
            </a:r>
            <a:r>
              <a:rPr lang="en-US" b="0" i="1" u="none" baseline="0" dirty="0" smtClean="0"/>
              <a:t>good, better, best</a:t>
            </a:r>
            <a:r>
              <a:rPr lang="en-US" b="0" i="0" u="none" baseline="0" dirty="0" smtClean="0"/>
              <a:t>  and </a:t>
            </a:r>
            <a:r>
              <a:rPr lang="en-US" b="0" i="1" u="none" baseline="0" dirty="0" smtClean="0"/>
              <a:t>bad, worse, worst</a:t>
            </a:r>
            <a:r>
              <a:rPr lang="en-US" b="0" i="0" u="none" baseline="0" dirty="0" smtClean="0"/>
              <a:t>.</a:t>
            </a:r>
          </a:p>
          <a:p>
            <a:endParaRPr lang="en-US" b="0" i="0" u="none" baseline="0" dirty="0" smtClean="0"/>
          </a:p>
          <a:p>
            <a:r>
              <a:rPr lang="en-US" b="0" i="0" u="none" baseline="0" dirty="0" smtClean="0"/>
              <a:t>Some adjectives are </a:t>
            </a:r>
            <a:r>
              <a:rPr lang="en-US" b="0" i="0" u="sng" baseline="0" dirty="0" err="1" smtClean="0"/>
              <a:t>nongradable</a:t>
            </a:r>
            <a:r>
              <a:rPr lang="en-US" b="0" i="0" u="none" baseline="0" dirty="0" smtClean="0"/>
              <a:t> (</a:t>
            </a:r>
            <a:r>
              <a:rPr lang="en-US" b="0" i="1" u="none" baseline="0" dirty="0" smtClean="0"/>
              <a:t>perfect, square, plastic</a:t>
            </a:r>
            <a:r>
              <a:rPr lang="en-US" b="0" i="0" u="none" baseline="0" dirty="0" smtClean="0"/>
              <a:t>) and cannot be modified into comparative and superlative forms, because they describe “all” or “none” – so to speak.  </a:t>
            </a:r>
          </a:p>
          <a:p>
            <a:endParaRPr lang="en-US" dirty="0"/>
          </a:p>
          <a:p>
            <a:r>
              <a:rPr lang="en-US" b="0" i="0" u="none" baseline="0" dirty="0" smtClean="0"/>
              <a:t>Something </a:t>
            </a:r>
            <a:r>
              <a:rPr lang="en-US" b="0" i="0" u="sng" baseline="0" dirty="0" smtClean="0"/>
              <a:t>either is or isn’t</a:t>
            </a:r>
            <a:r>
              <a:rPr lang="en-US" b="0" i="0" u="none" baseline="0" dirty="0" smtClean="0"/>
              <a:t> </a:t>
            </a:r>
            <a:r>
              <a:rPr lang="en-US" b="0" i="1" u="none" baseline="0" dirty="0" smtClean="0"/>
              <a:t>perfect</a:t>
            </a:r>
            <a:r>
              <a:rPr lang="en-US" b="0" i="0" u="none" baseline="0" dirty="0" smtClean="0"/>
              <a:t>  or </a:t>
            </a:r>
            <a:r>
              <a:rPr lang="en-US" b="0" i="1" u="none" baseline="0" dirty="0" smtClean="0"/>
              <a:t>square</a:t>
            </a:r>
            <a:r>
              <a:rPr lang="en-US" b="0" i="0" u="none" baseline="0" dirty="0" smtClean="0"/>
              <a:t>  or </a:t>
            </a:r>
            <a:r>
              <a:rPr lang="en-US" b="0" i="1" u="none" baseline="0" dirty="0" smtClean="0"/>
              <a:t>plastic</a:t>
            </a:r>
            <a:r>
              <a:rPr lang="en-US" b="0" i="0" u="none" baseline="0" dirty="0" smtClean="0"/>
              <a:t>.  It can’t be </a:t>
            </a:r>
            <a:r>
              <a:rPr lang="en-US" b="0" i="1" u="none" baseline="0" dirty="0" smtClean="0"/>
              <a:t>more perfect</a:t>
            </a:r>
            <a:r>
              <a:rPr lang="en-US" b="0" i="0" u="none" baseline="0" dirty="0" smtClean="0"/>
              <a:t> or </a:t>
            </a:r>
            <a:r>
              <a:rPr lang="en-US" b="0" i="1" u="none" baseline="0" dirty="0" smtClean="0"/>
              <a:t>less square</a:t>
            </a:r>
            <a:r>
              <a:rPr lang="en-US" b="0" i="0" u="none" baseline="0" dirty="0" smtClean="0"/>
              <a:t> than another object.  It can’t be the </a:t>
            </a:r>
            <a:r>
              <a:rPr lang="en-US" b="0" i="1" u="none" baseline="0" dirty="0" smtClean="0"/>
              <a:t>most plastic</a:t>
            </a:r>
            <a:r>
              <a:rPr lang="en-US" b="0" i="0" u="none" baseline="0" dirty="0" smtClean="0"/>
              <a:t>  item in a group.</a:t>
            </a:r>
          </a:p>
          <a:p>
            <a:endParaRPr lang="en-US" b="0" i="0" u="none" baseline="0" dirty="0" smtClean="0"/>
          </a:p>
          <a:p>
            <a:r>
              <a:rPr lang="en-US" b="0" i="0" u="none" baseline="0" dirty="0" smtClean="0"/>
              <a:t>To me, this is a</a:t>
            </a:r>
            <a:r>
              <a:rPr lang="en-US" b="0" i="0" u="none" dirty="0" smtClean="0"/>
              <a:t> little like with proper nouns earlier</a:t>
            </a:r>
            <a:r>
              <a:rPr lang="en-US" b="0" i="0" u="none" baseline="0" dirty="0" smtClean="0"/>
              <a:t> . . . if it’s a proper noun, then it’s unique and there can’t be more than one; therefore proper nouns can’t be plural.  </a:t>
            </a:r>
          </a:p>
          <a:p>
            <a:r>
              <a:rPr lang="en-US" dirty="0" smtClean="0"/>
              <a:t>Remember Red Lobster?</a:t>
            </a:r>
          </a:p>
          <a:p>
            <a:endParaRPr lang="en-US" dirty="0" smtClean="0"/>
          </a:p>
          <a:p>
            <a:r>
              <a:rPr lang="en-US" dirty="0" smtClean="0"/>
              <a:t>EX</a:t>
            </a:r>
            <a:r>
              <a:rPr lang="en-US" dirty="0"/>
              <a:t>:  </a:t>
            </a:r>
            <a:r>
              <a:rPr lang="en-US" i="1" dirty="0"/>
              <a:t>The block is more square than the ball</a:t>
            </a:r>
            <a:r>
              <a:rPr lang="en-US" dirty="0"/>
              <a:t>. </a:t>
            </a:r>
          </a:p>
          <a:p>
            <a:endParaRPr lang="en-US" dirty="0"/>
          </a:p>
          <a:p>
            <a:r>
              <a:rPr lang="en-US" b="0" i="0" u="none" baseline="0" dirty="0" smtClean="0"/>
              <a:t>It might be fun to argue, but we’ll move on.</a:t>
            </a:r>
          </a:p>
          <a:p>
            <a:endParaRPr lang="en-US" dirty="0"/>
          </a:p>
        </p:txBody>
      </p:sp>
    </p:spTree>
    <p:extLst>
      <p:ext uri="{BB962C8B-B14F-4D97-AF65-F5344CB8AC3E}">
        <p14:creationId xmlns:p14="http://schemas.microsoft.com/office/powerpoint/2010/main" val="30548081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Descriptive adjectives</a:t>
            </a:r>
            <a:r>
              <a:rPr lang="en-US" baseline="0" dirty="0" smtClean="0"/>
              <a:t> describe a quality of the noun/pronoun they modify and come in two types:  </a:t>
            </a:r>
            <a:r>
              <a:rPr lang="en-US" u="sng" baseline="0" dirty="0" smtClean="0"/>
              <a:t>attributive and predicate</a:t>
            </a:r>
            <a:r>
              <a:rPr lang="en-US" baseline="0" dirty="0" smtClean="0"/>
              <a:t>.</a:t>
            </a:r>
          </a:p>
          <a:p>
            <a:endParaRPr lang="en-US" baseline="0" dirty="0" smtClean="0"/>
          </a:p>
          <a:p>
            <a:r>
              <a:rPr lang="en-US" u="sng" baseline="0" dirty="0" smtClean="0"/>
              <a:t>Attributive adjectives</a:t>
            </a:r>
            <a:r>
              <a:rPr lang="en-US" u="none" baseline="0" dirty="0" smtClean="0"/>
              <a:t> most often precede nouns (</a:t>
            </a:r>
            <a:r>
              <a:rPr lang="en-US" i="1" dirty="0" smtClean="0"/>
              <a:t>The </a:t>
            </a:r>
            <a:r>
              <a:rPr lang="en-US" i="1" u="sng" baseline="0" dirty="0" smtClean="0"/>
              <a:t>tall</a:t>
            </a:r>
            <a:r>
              <a:rPr lang="en-US" i="1" baseline="0" dirty="0" smtClean="0"/>
              <a:t> girl is in  my class.</a:t>
            </a:r>
            <a:r>
              <a:rPr lang="en-US" u="none" baseline="0" dirty="0" smtClean="0"/>
              <a:t>).</a:t>
            </a:r>
          </a:p>
          <a:p>
            <a:endParaRPr lang="en-US" dirty="0"/>
          </a:p>
          <a:p>
            <a:r>
              <a:rPr lang="en-US" u="sng" dirty="0" smtClean="0"/>
              <a:t>Predicate adjectives</a:t>
            </a:r>
            <a:r>
              <a:rPr lang="en-US" dirty="0" smtClean="0"/>
              <a:t> </a:t>
            </a:r>
          </a:p>
          <a:p>
            <a:pPr marL="174708" indent="-174708">
              <a:buFont typeface="Arial" panose="020B0604020202020204" pitchFamily="34" charset="0"/>
              <a:buChar char="•"/>
            </a:pPr>
            <a:r>
              <a:rPr lang="en-US" dirty="0" smtClean="0"/>
              <a:t>can follow a copula (</a:t>
            </a:r>
            <a:r>
              <a:rPr lang="en-US" i="1" dirty="0" smtClean="0"/>
              <a:t>The girl in my class is </a:t>
            </a:r>
            <a:r>
              <a:rPr lang="en-US" i="1" u="sng" dirty="0" smtClean="0"/>
              <a:t>tall</a:t>
            </a:r>
            <a:r>
              <a:rPr lang="en-US" i="1" dirty="0" smtClean="0"/>
              <a:t>.</a:t>
            </a:r>
            <a:r>
              <a:rPr lang="en-US" dirty="0" smtClean="0"/>
              <a:t>) and </a:t>
            </a:r>
          </a:p>
          <a:p>
            <a:pPr marL="174708" indent="-174708">
              <a:buFont typeface="Arial" panose="020B0604020202020204" pitchFamily="34" charset="0"/>
              <a:buChar char="•"/>
            </a:pPr>
            <a:r>
              <a:rPr lang="en-US" dirty="0" smtClean="0"/>
              <a:t>can follow intransitive verbs (</a:t>
            </a:r>
            <a:r>
              <a:rPr lang="en-US" i="1" dirty="0" smtClean="0"/>
              <a:t>She seems </a:t>
            </a:r>
            <a:r>
              <a:rPr lang="en-US" i="1" u="sng" dirty="0" smtClean="0"/>
              <a:t>sad</a:t>
            </a:r>
            <a:r>
              <a:rPr lang="en-US" i="1" dirty="0" smtClean="0"/>
              <a:t>.</a:t>
            </a:r>
            <a:r>
              <a:rPr lang="en-US" dirty="0" smtClean="0"/>
              <a:t>)</a:t>
            </a:r>
          </a:p>
          <a:p>
            <a:r>
              <a:rPr lang="en-US" dirty="0"/>
              <a:t> </a:t>
            </a:r>
            <a:r>
              <a:rPr lang="en-US" dirty="0" smtClean="0"/>
              <a:t>. . . to modify nouns/pronouns serving as subjects.</a:t>
            </a:r>
            <a:endParaRPr lang="en-US" dirty="0"/>
          </a:p>
          <a:p>
            <a:pPr marL="174708" indent="-174708">
              <a:buFont typeface="Arial" panose="020B0604020202020204" pitchFamily="34" charset="0"/>
              <a:buChar char="•"/>
            </a:pPr>
            <a:r>
              <a:rPr lang="en-US" dirty="0" smtClean="0"/>
              <a:t>also referred to as </a:t>
            </a:r>
            <a:r>
              <a:rPr lang="en-US" u="sng" dirty="0" smtClean="0"/>
              <a:t>complements</a:t>
            </a:r>
            <a:r>
              <a:rPr lang="en-US" dirty="0" smtClean="0"/>
              <a:t> – specifically </a:t>
            </a:r>
            <a:r>
              <a:rPr lang="en-US" u="sng" dirty="0" smtClean="0"/>
              <a:t>subject complements</a:t>
            </a:r>
            <a:r>
              <a:rPr lang="en-US" dirty="0" smtClean="0"/>
              <a:t> – or as </a:t>
            </a:r>
            <a:r>
              <a:rPr lang="en-US" u="sng" dirty="0" smtClean="0"/>
              <a:t>nominal predicates</a:t>
            </a:r>
            <a:r>
              <a:rPr lang="en-US" dirty="0" smtClean="0"/>
              <a:t>.</a:t>
            </a:r>
          </a:p>
          <a:p>
            <a:endParaRPr lang="en-US" dirty="0"/>
          </a:p>
        </p:txBody>
      </p:sp>
    </p:spTree>
    <p:extLst>
      <p:ext uri="{BB962C8B-B14F-4D97-AF65-F5344CB8AC3E}">
        <p14:creationId xmlns:p14="http://schemas.microsoft.com/office/powerpoint/2010/main" val="9363946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descriptive adjectives occur in a simple, unmodified form (</a:t>
            </a:r>
            <a:r>
              <a:rPr lang="en-US" i="1" dirty="0" smtClean="0"/>
              <a:t>long, tall, green</a:t>
            </a:r>
            <a:r>
              <a:rPr lang="en-US" dirty="0" smtClean="0"/>
              <a:t>), but a large number of them can be readily recognized . . .</a:t>
            </a:r>
          </a:p>
          <a:p>
            <a:pPr marL="174708" indent="-174708">
              <a:buFont typeface="Arial" panose="020B0604020202020204" pitchFamily="34" charset="0"/>
              <a:buChar char="•"/>
            </a:pPr>
            <a:r>
              <a:rPr lang="en-US" dirty="0" smtClean="0"/>
              <a:t>by the presence of an adjectival suffix, and </a:t>
            </a:r>
          </a:p>
          <a:p>
            <a:pPr marL="174708" indent="-174708">
              <a:buFont typeface="Arial" panose="020B0604020202020204" pitchFamily="34" charset="0"/>
              <a:buChar char="•"/>
            </a:pPr>
            <a:r>
              <a:rPr lang="en-US" dirty="0" smtClean="0"/>
              <a:t>by considering their meaning and what they are modifying.</a:t>
            </a:r>
          </a:p>
          <a:p>
            <a:pPr marL="174708" indent="-174708">
              <a:buFont typeface="Arial" panose="020B0604020202020204" pitchFamily="34" charset="0"/>
              <a:buChar char="•"/>
            </a:pPr>
            <a:endParaRPr lang="en-US" dirty="0" smtClean="0"/>
          </a:p>
          <a:p>
            <a:r>
              <a:rPr lang="en-US" dirty="0" smtClean="0"/>
              <a:t>Although most descriptive adjectives are easily recognized due to their frequent position in front of a noun, they can also</a:t>
            </a:r>
            <a:r>
              <a:rPr lang="en-US" baseline="0" dirty="0" smtClean="0"/>
              <a:t> directly follow the noun they modify as in . . .</a:t>
            </a:r>
          </a:p>
          <a:p>
            <a:endParaRPr lang="en-US" baseline="0" dirty="0" smtClean="0"/>
          </a:p>
          <a:p>
            <a:r>
              <a:rPr lang="en-US" dirty="0"/>
              <a:t>	</a:t>
            </a:r>
            <a:r>
              <a:rPr lang="en-US" dirty="0" smtClean="0"/>
              <a:t>	</a:t>
            </a:r>
            <a:r>
              <a:rPr lang="en-US" i="1" dirty="0" smtClean="0"/>
              <a:t>She only drinks her soda </a:t>
            </a:r>
            <a:r>
              <a:rPr lang="en-US" i="1" u="sng" dirty="0" smtClean="0"/>
              <a:t>cold</a:t>
            </a:r>
            <a:r>
              <a:rPr lang="en-US" i="1" dirty="0" smtClean="0"/>
              <a:t>.</a:t>
            </a:r>
            <a:endParaRPr lang="en-US" dirty="0" smtClean="0"/>
          </a:p>
          <a:p>
            <a:r>
              <a:rPr lang="en-US" dirty="0"/>
              <a:t>	</a:t>
            </a:r>
            <a:r>
              <a:rPr lang="en-US" dirty="0" smtClean="0"/>
              <a:t>	</a:t>
            </a:r>
            <a:r>
              <a:rPr lang="en-US" i="1" dirty="0" smtClean="0"/>
              <a:t>She keeps her office </a:t>
            </a:r>
            <a:r>
              <a:rPr lang="en-US" i="1" u="sng" dirty="0" smtClean="0"/>
              <a:t>organized</a:t>
            </a:r>
            <a:r>
              <a:rPr lang="en-US" i="1" dirty="0" smtClean="0"/>
              <a:t>.</a:t>
            </a:r>
            <a:endParaRPr lang="en-US" dirty="0" smtClean="0"/>
          </a:p>
          <a:p>
            <a:endParaRPr lang="en-US" dirty="0" smtClean="0"/>
          </a:p>
          <a:p>
            <a:r>
              <a:rPr lang="en-US" dirty="0" smtClean="0"/>
              <a:t>In some cases, they occur without a noun, typically following the article </a:t>
            </a:r>
            <a:r>
              <a:rPr lang="en-US" i="1" dirty="0" smtClean="0"/>
              <a:t>the</a:t>
            </a:r>
            <a:r>
              <a:rPr lang="en-US" dirty="0" smtClean="0"/>
              <a:t>, as in . . .</a:t>
            </a:r>
          </a:p>
          <a:p>
            <a:r>
              <a:rPr lang="en-US" dirty="0"/>
              <a:t>	</a:t>
            </a:r>
            <a:r>
              <a:rPr lang="en-US" dirty="0" smtClean="0"/>
              <a:t>	</a:t>
            </a:r>
            <a:r>
              <a:rPr lang="en-US" i="1" dirty="0" smtClean="0"/>
              <a:t>Feed the </a:t>
            </a:r>
            <a:r>
              <a:rPr lang="en-US" i="1" u="sng" dirty="0" smtClean="0"/>
              <a:t>hungry</a:t>
            </a:r>
            <a:r>
              <a:rPr lang="en-US" i="1" dirty="0" smtClean="0"/>
              <a:t>.</a:t>
            </a:r>
          </a:p>
          <a:p>
            <a:r>
              <a:rPr lang="en-US" i="1" dirty="0"/>
              <a:t>	</a:t>
            </a:r>
            <a:r>
              <a:rPr lang="en-US" i="1" dirty="0" smtClean="0"/>
              <a:t>	Pay attention to the </a:t>
            </a:r>
            <a:r>
              <a:rPr lang="en-US" i="1" u="sng" dirty="0" smtClean="0"/>
              <a:t>obvious</a:t>
            </a:r>
            <a:r>
              <a:rPr lang="en-US" i="1" dirty="0" smtClean="0"/>
              <a:t>.</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7695817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Limiting adjectives . . .</a:t>
            </a:r>
          </a:p>
          <a:p>
            <a:pPr marL="174708" indent="-174708">
              <a:buFont typeface="Arial" panose="020B0604020202020204" pitchFamily="34" charset="0"/>
              <a:buChar char="•"/>
            </a:pPr>
            <a:r>
              <a:rPr lang="en-US" dirty="0"/>
              <a:t>Modify nouns by focusing on how much, how many, what kind, whose, etc.</a:t>
            </a:r>
          </a:p>
          <a:p>
            <a:pPr marL="174708" indent="-174708">
              <a:buFont typeface="Arial" panose="020B0604020202020204" pitchFamily="34" charset="0"/>
              <a:buChar char="•"/>
            </a:pPr>
            <a:r>
              <a:rPr lang="en-US" dirty="0"/>
              <a:t>Can include other parts of speech (nouns/pronouns) that take on an adjectival role, which can make syntactic analysis of adjective use difficult for SLPs.</a:t>
            </a:r>
          </a:p>
          <a:p>
            <a:endParaRPr lang="en-US" dirty="0"/>
          </a:p>
          <a:p>
            <a:r>
              <a:rPr lang="en-US" dirty="0"/>
              <a:t>AKA </a:t>
            </a:r>
            <a:r>
              <a:rPr lang="en-US" i="1" dirty="0"/>
              <a:t>determiners</a:t>
            </a:r>
            <a:r>
              <a:rPr lang="en-US" dirty="0"/>
              <a:t> by many scholars.</a:t>
            </a:r>
          </a:p>
          <a:p>
            <a:endParaRPr lang="en-US" dirty="0"/>
          </a:p>
          <a:p>
            <a:r>
              <a:rPr lang="en-US" dirty="0"/>
              <a:t>Nine types:  proper, possessive, cardinal, ordinal, demonstrative, indefinite, interrogative, nouns uses as adjectives, and definite &amp; indefinite articles</a:t>
            </a:r>
          </a:p>
          <a:p>
            <a:endParaRPr lang="en-US" dirty="0"/>
          </a:p>
          <a:p>
            <a:r>
              <a:rPr lang="en-US" b="1" i="1" dirty="0"/>
              <a:t>Mark this slide for </a:t>
            </a:r>
            <a:r>
              <a:rPr lang="en-US" b="1" i="1" dirty="0" smtClean="0"/>
              <a:t>later reference </a:t>
            </a:r>
            <a:r>
              <a:rPr lang="en-US" b="1" i="1" dirty="0"/>
              <a:t>. . . when we talk about </a:t>
            </a:r>
            <a:r>
              <a:rPr lang="en-US" b="1" i="1" dirty="0" smtClean="0"/>
              <a:t>Determiners.  </a:t>
            </a:r>
            <a:endParaRPr lang="en-US" b="1" i="1" dirty="0"/>
          </a:p>
        </p:txBody>
      </p:sp>
    </p:spTree>
    <p:extLst>
      <p:ext uri="{BB962C8B-B14F-4D97-AF65-F5344CB8AC3E}">
        <p14:creationId xmlns:p14="http://schemas.microsoft.com/office/powerpoint/2010/main" val="936394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adjectives are </a:t>
            </a:r>
            <a:r>
              <a:rPr lang="en-US" u="sng" baseline="0" dirty="0" smtClean="0"/>
              <a:t>descriptive</a:t>
            </a:r>
            <a:r>
              <a:rPr lang="en-US" baseline="0" dirty="0" smtClean="0"/>
              <a:t> and general in their meaning.  [left list]</a:t>
            </a:r>
          </a:p>
          <a:p>
            <a:endParaRPr lang="en-US" baseline="0" dirty="0" smtClean="0"/>
          </a:p>
          <a:p>
            <a:r>
              <a:rPr lang="en-US" baseline="0" dirty="0" smtClean="0"/>
              <a:t>Proper adjectives are </a:t>
            </a:r>
            <a:r>
              <a:rPr lang="en-US" u="sng" baseline="0" dirty="0" smtClean="0"/>
              <a:t>limiting</a:t>
            </a:r>
            <a:r>
              <a:rPr lang="en-US" baseline="0" dirty="0" smtClean="0"/>
              <a:t> and refer to distinct entities.  [right list – first three]</a:t>
            </a:r>
          </a:p>
          <a:p>
            <a:endParaRPr lang="en-US" baseline="0" dirty="0" smtClean="0"/>
          </a:p>
          <a:p>
            <a:r>
              <a:rPr lang="en-US" baseline="0" dirty="0" smtClean="0"/>
              <a:t>They are often – but not always – modified from their proper </a:t>
            </a:r>
            <a:r>
              <a:rPr lang="en-US" i="1" baseline="0" dirty="0" smtClean="0"/>
              <a:t>noun</a:t>
            </a:r>
            <a:r>
              <a:rPr lang="en-US" baseline="0" dirty="0" smtClean="0"/>
              <a:t> counterparts by the addition of the suffix </a:t>
            </a:r>
            <a:r>
              <a:rPr lang="en-US" i="1" baseline="0" dirty="0" smtClean="0"/>
              <a:t>-</a:t>
            </a:r>
            <a:r>
              <a:rPr lang="en-US" i="1" baseline="0" dirty="0" err="1" smtClean="0"/>
              <a:t>ese</a:t>
            </a:r>
            <a:r>
              <a:rPr lang="en-US" baseline="0" dirty="0" smtClean="0"/>
              <a:t> (</a:t>
            </a:r>
            <a:r>
              <a:rPr lang="en-US" i="1" baseline="0" dirty="0" smtClean="0"/>
              <a:t>Japan</a:t>
            </a:r>
            <a:r>
              <a:rPr lang="en-US" i="0" baseline="0" dirty="0" smtClean="0"/>
              <a:t> + </a:t>
            </a:r>
            <a:r>
              <a:rPr lang="en-US" i="1" baseline="0" dirty="0" smtClean="0"/>
              <a:t>-</a:t>
            </a:r>
            <a:r>
              <a:rPr lang="en-US" i="1" baseline="0" dirty="0" err="1" smtClean="0"/>
              <a:t>ese</a:t>
            </a:r>
            <a:r>
              <a:rPr lang="en-US" i="0" baseline="0" dirty="0" smtClean="0"/>
              <a:t> = </a:t>
            </a:r>
            <a:r>
              <a:rPr lang="en-US" i="1" baseline="0" dirty="0" smtClean="0"/>
              <a:t>Japanese).</a:t>
            </a:r>
          </a:p>
          <a:p>
            <a:endParaRPr lang="en-US" i="1" baseline="0" dirty="0" smtClean="0"/>
          </a:p>
          <a:p>
            <a:r>
              <a:rPr lang="en-US" i="0" baseline="0" dirty="0" smtClean="0"/>
              <a:t>Like proper nouns, proper adjectives are typically capitalized, though there are a few exceptions [right list – last three] which have taken on common meanings and are often lowercase.</a:t>
            </a:r>
            <a:endParaRPr lang="en-US" i="0" dirty="0"/>
          </a:p>
        </p:txBody>
      </p:sp>
    </p:spTree>
    <p:extLst>
      <p:ext uri="{BB962C8B-B14F-4D97-AF65-F5344CB8AC3E}">
        <p14:creationId xmlns:p14="http://schemas.microsoft.com/office/powerpoint/2010/main" val="3294449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common and proper nouns and pronouns are used to signify possession,</a:t>
            </a:r>
            <a:r>
              <a:rPr lang="en-US" baseline="0" dirty="0" smtClean="0"/>
              <a:t> they become adjectival in function and are considered </a:t>
            </a:r>
            <a:r>
              <a:rPr lang="en-US" u="sng" baseline="0" dirty="0" smtClean="0"/>
              <a:t>possessive adjectives</a:t>
            </a:r>
            <a:r>
              <a:rPr lang="en-US" u="none" baseline="0" dirty="0" smtClean="0"/>
              <a:t>.  Here are some examples.</a:t>
            </a:r>
          </a:p>
          <a:p>
            <a:endParaRPr lang="en-US" dirty="0"/>
          </a:p>
          <a:p>
            <a:r>
              <a:rPr lang="en-US" dirty="0" smtClean="0"/>
              <a:t>Again, when possessive adjectives precede a noun, they are commonly referred to as </a:t>
            </a:r>
            <a:r>
              <a:rPr lang="en-US" u="sng" dirty="0" smtClean="0"/>
              <a:t>determiners</a:t>
            </a:r>
            <a:r>
              <a:rPr lang="en-US" dirty="0" smtClean="0"/>
              <a:t>.</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first bullet]</a:t>
            </a:r>
          </a:p>
          <a:p>
            <a:r>
              <a:rPr lang="en-US" dirty="0" smtClean="0"/>
              <a:t>If the student cannot produce correct responses even with </a:t>
            </a:r>
            <a:r>
              <a:rPr lang="en-US" dirty="0"/>
              <a:t>scaffolding</a:t>
            </a:r>
            <a:r>
              <a:rPr lang="en-US" dirty="0" smtClean="0"/>
              <a:t>, it’s </a:t>
            </a:r>
            <a:r>
              <a:rPr lang="en-US" dirty="0"/>
              <a:t>too </a:t>
            </a:r>
            <a:r>
              <a:rPr lang="en-US" dirty="0" smtClean="0"/>
              <a:t>difficult.</a:t>
            </a:r>
          </a:p>
          <a:p>
            <a:endParaRPr lang="en-US" dirty="0" smtClean="0"/>
          </a:p>
          <a:p>
            <a:r>
              <a:rPr lang="en-US" dirty="0" smtClean="0"/>
              <a:t>[Read second bullet]</a:t>
            </a:r>
          </a:p>
          <a:p>
            <a:r>
              <a:rPr lang="en-US" dirty="0" smtClean="0"/>
              <a:t>If the student has no difficulty</a:t>
            </a:r>
            <a:r>
              <a:rPr lang="en-US" baseline="0" dirty="0" smtClean="0"/>
              <a:t> whatsoever and is doing everything correctly, i</a:t>
            </a:r>
            <a:r>
              <a:rPr lang="en-US" dirty="0" smtClean="0"/>
              <a:t>t’s </a:t>
            </a:r>
            <a:r>
              <a:rPr lang="en-US" dirty="0"/>
              <a:t>too </a:t>
            </a:r>
            <a:r>
              <a:rPr lang="en-US" dirty="0" smtClean="0"/>
              <a:t>easy</a:t>
            </a:r>
            <a:r>
              <a:rPr lang="en-US" baseline="0" dirty="0" smtClean="0"/>
              <a:t>.</a:t>
            </a:r>
          </a:p>
          <a:p>
            <a:endParaRPr lang="en-US" dirty="0" smtClean="0"/>
          </a:p>
          <a:p>
            <a:endParaRPr lang="en-US" dirty="0"/>
          </a:p>
          <a:p>
            <a:r>
              <a:rPr lang="en-US" dirty="0" smtClean="0"/>
              <a:t>I think this is easy to understand, but not always easy to recognize and act upon.</a:t>
            </a:r>
            <a:endParaRPr lang="en-US" dirty="0"/>
          </a:p>
        </p:txBody>
      </p:sp>
    </p:spTree>
    <p:extLst>
      <p:ext uri="{BB962C8B-B14F-4D97-AF65-F5344CB8AC3E}">
        <p14:creationId xmlns:p14="http://schemas.microsoft.com/office/powerpoint/2010/main" val="20293259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Demonstratives (pronouns – </a:t>
            </a:r>
            <a:r>
              <a:rPr lang="en-US" i="1" dirty="0" smtClean="0"/>
              <a:t>this, that, these, those</a:t>
            </a:r>
            <a:r>
              <a:rPr lang="en-US" dirty="0" smtClean="0"/>
              <a:t>) may also serve an</a:t>
            </a:r>
            <a:r>
              <a:rPr lang="en-US" baseline="0" dirty="0" smtClean="0"/>
              <a:t> adjectival role.  </a:t>
            </a:r>
          </a:p>
          <a:p>
            <a:endParaRPr lang="en-US" baseline="0" dirty="0" smtClean="0"/>
          </a:p>
          <a:p>
            <a:r>
              <a:rPr lang="en-US" baseline="0" dirty="0" smtClean="0"/>
              <a:t>Think about how the</a:t>
            </a:r>
            <a:r>
              <a:rPr lang="en-US" dirty="0" smtClean="0"/>
              <a:t> top three</a:t>
            </a:r>
            <a:r>
              <a:rPr lang="en-US" baseline="0" dirty="0" smtClean="0"/>
              <a:t> sentences differ from the bottom</a:t>
            </a:r>
            <a:r>
              <a:rPr lang="en-US" dirty="0" smtClean="0"/>
              <a:t> three</a:t>
            </a:r>
            <a:r>
              <a:rPr lang="en-US" baseline="0" dirty="0" smtClean="0"/>
              <a:t>.  [slide]</a:t>
            </a:r>
          </a:p>
          <a:p>
            <a:endParaRPr lang="en-US" baseline="0" dirty="0" smtClean="0"/>
          </a:p>
          <a:p>
            <a:r>
              <a:rPr lang="en-US" baseline="0" dirty="0" smtClean="0"/>
              <a:t>Demonstrative adjectives are also a type of </a:t>
            </a:r>
            <a:r>
              <a:rPr lang="en-US" u="sng" baseline="0" dirty="0" smtClean="0"/>
              <a:t>determiner</a:t>
            </a:r>
            <a:r>
              <a:rPr lang="en-US" u="none" baseline="0" dirty="0" smtClean="0"/>
              <a:t>.</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nouns can be used as adjectives.  [read slide]</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indefinite articles, indefinites can also be a type of limiting</a:t>
            </a:r>
            <a:r>
              <a:rPr lang="en-US" baseline="0" dirty="0" smtClean="0"/>
              <a:t> adjective.  Indefinite adjectives include all those words from the indefinite pronouns slide (that I asked you to mark earlier).  These words can serve as either a pronoun or an adjective, based on their function in a sentence.  Again,</a:t>
            </a:r>
            <a:r>
              <a:rPr lang="en-US" dirty="0" smtClean="0"/>
              <a:t> n</a:t>
            </a:r>
            <a:r>
              <a:rPr lang="en-US" baseline="0" dirty="0" smtClean="0"/>
              <a:t>ote the difference between the two sets</a:t>
            </a:r>
            <a:r>
              <a:rPr lang="en-US" dirty="0" smtClean="0"/>
              <a:t> of sentences</a:t>
            </a:r>
            <a:r>
              <a:rPr lang="en-US" baseline="0" dirty="0" smtClean="0"/>
              <a:t>.</a:t>
            </a:r>
          </a:p>
          <a:p>
            <a:endParaRPr lang="en-US" baseline="0" dirty="0" smtClean="0"/>
          </a:p>
          <a:p>
            <a:r>
              <a:rPr lang="en-US" baseline="0" dirty="0" smtClean="0"/>
              <a:t>When one of these words </a:t>
            </a:r>
            <a:r>
              <a:rPr lang="en-US" u="sng" baseline="0" dirty="0" smtClean="0"/>
              <a:t>modifies</a:t>
            </a:r>
            <a:r>
              <a:rPr lang="en-US" baseline="0" dirty="0" smtClean="0"/>
              <a:t> a noun or pronoun, it is an indefinite </a:t>
            </a:r>
            <a:r>
              <a:rPr lang="en-US" u="sng" baseline="0" dirty="0" smtClean="0"/>
              <a:t>adjective</a:t>
            </a:r>
            <a:r>
              <a:rPr lang="en-US" baseline="0" dirty="0" smtClean="0"/>
              <a:t>.</a:t>
            </a:r>
          </a:p>
          <a:p>
            <a:r>
              <a:rPr lang="en-US" baseline="0" dirty="0" smtClean="0"/>
              <a:t>When one of these words </a:t>
            </a:r>
            <a:r>
              <a:rPr lang="en-US" u="sng" baseline="0" dirty="0" smtClean="0"/>
              <a:t>takes the place of</a:t>
            </a:r>
            <a:r>
              <a:rPr lang="en-US" baseline="0" dirty="0" smtClean="0"/>
              <a:t> a noun, it is an indefinite </a:t>
            </a:r>
            <a:r>
              <a:rPr lang="en-US" u="sng" baseline="0" dirty="0" smtClean="0"/>
              <a:t>pronoun</a:t>
            </a:r>
            <a:r>
              <a:rPr lang="en-US" u="none" baseline="0" dirty="0" smtClean="0"/>
              <a:t>.</a:t>
            </a:r>
          </a:p>
          <a:p>
            <a:endParaRPr lang="en-US" dirty="0"/>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Whose, which,</a:t>
            </a:r>
            <a:r>
              <a:rPr lang="en-US" i="0" dirty="0" smtClean="0"/>
              <a:t> and </a:t>
            </a:r>
            <a:r>
              <a:rPr lang="en-US" i="1" dirty="0" smtClean="0"/>
              <a:t>what</a:t>
            </a:r>
            <a:r>
              <a:rPr lang="en-US" i="0" dirty="0" smtClean="0"/>
              <a:t> are interrogatives that can serve an adjectival</a:t>
            </a:r>
            <a:r>
              <a:rPr lang="en-US" i="0" baseline="0" dirty="0" smtClean="0"/>
              <a:t> role when they modify nouns.  Again, note the difference between the use of the interrogative adjective and the interrogative pronoun.</a:t>
            </a:r>
            <a:endParaRPr lang="en-US" i="1" dirty="0"/>
          </a:p>
        </p:txBody>
      </p:sp>
    </p:spTree>
    <p:extLst>
      <p:ext uri="{BB962C8B-B14F-4D97-AF65-F5344CB8AC3E}">
        <p14:creationId xmlns:p14="http://schemas.microsoft.com/office/powerpoint/2010/main" val="33079966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order their adjectives appropriately without giving it much thought,</a:t>
            </a:r>
            <a:r>
              <a:rPr lang="en-US" baseline="0" dirty="0" smtClean="0"/>
              <a:t> but there is a generally accepted sequence for stringing adjectives together.</a:t>
            </a:r>
            <a:endParaRPr lang="en-US" dirty="0"/>
          </a:p>
        </p:txBody>
      </p:sp>
    </p:spTree>
    <p:extLst>
      <p:ext uri="{BB962C8B-B14F-4D97-AF65-F5344CB8AC3E}">
        <p14:creationId xmlns:p14="http://schemas.microsoft.com/office/powerpoint/2010/main" val="41488942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[Leave this slide up while preparing Application Exercises.]</a:t>
            </a:r>
          </a:p>
          <a:p>
            <a:endParaRPr lang="en-US" dirty="0"/>
          </a:p>
        </p:txBody>
      </p:sp>
    </p:spTree>
    <p:extLst>
      <p:ext uri="{BB962C8B-B14F-4D97-AF65-F5344CB8AC3E}">
        <p14:creationId xmlns:p14="http://schemas.microsoft.com/office/powerpoint/2010/main" val="33079966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[Review</a:t>
            </a:r>
            <a:r>
              <a:rPr lang="en-US" baseline="0" dirty="0" smtClean="0"/>
              <a:t> activity directions.  Allow time for completion.  Provide and discuss answers.]</a:t>
            </a:r>
            <a:endParaRPr lang="en-US" dirty="0" smtClean="0"/>
          </a:p>
          <a:p>
            <a:endParaRPr lang="en-US" dirty="0"/>
          </a:p>
        </p:txBody>
      </p:sp>
    </p:spTree>
    <p:extLst>
      <p:ext uri="{BB962C8B-B14F-4D97-AF65-F5344CB8AC3E}">
        <p14:creationId xmlns:p14="http://schemas.microsoft.com/office/powerpoint/2010/main" val="419138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Tree>
    <p:extLst>
      <p:ext uri="{BB962C8B-B14F-4D97-AF65-F5344CB8AC3E}">
        <p14:creationId xmlns:p14="http://schemas.microsoft.com/office/powerpoint/2010/main" val="828361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like adjectives, serve to modify elements in a sentence and so are also</a:t>
            </a:r>
            <a:r>
              <a:rPr lang="en-US" baseline="0" dirty="0" smtClean="0"/>
              <a:t> considered </a:t>
            </a:r>
            <a:r>
              <a:rPr lang="en-US" u="sng" baseline="0" dirty="0" smtClean="0"/>
              <a:t>modifiers</a:t>
            </a:r>
            <a:r>
              <a:rPr lang="en-US" u="none" baseline="0" dirty="0" smtClean="0"/>
              <a:t>.  Whereas adjectives modify nouns and pronouns, adverbs modify verbs, adjectives, and other adverbs.</a:t>
            </a:r>
          </a:p>
          <a:p>
            <a:endParaRPr lang="en-US" u="none" baseline="0" dirty="0" smtClean="0"/>
          </a:p>
          <a:p>
            <a:r>
              <a:rPr lang="en-US" u="none" baseline="0" dirty="0" smtClean="0"/>
              <a:t>Adverbs are more flexible than adjectives in terms of placement within a sentence since they can occur anywhere.  Regardless of position, however, adverbs are always linked most significantly to a single word in the sentence, referred to as the </a:t>
            </a:r>
            <a:r>
              <a:rPr lang="en-US" u="sng" baseline="0" dirty="0" smtClean="0"/>
              <a:t>head word</a:t>
            </a:r>
            <a:r>
              <a:rPr lang="en-US" u="none" baseline="0" dirty="0" smtClean="0"/>
              <a:t>.  </a:t>
            </a:r>
          </a:p>
          <a:p>
            <a:endParaRPr lang="en-US" dirty="0"/>
          </a:p>
          <a:p>
            <a:r>
              <a:rPr lang="en-US" u="none" baseline="0" dirty="0" smtClean="0"/>
              <a:t>A head word is the word (usually a verb) being</a:t>
            </a:r>
            <a:r>
              <a:rPr lang="en-US" u="none" dirty="0" smtClean="0"/>
              <a:t> modified</a:t>
            </a:r>
            <a:r>
              <a:rPr lang="en-US" u="none" baseline="0" dirty="0" smtClean="0"/>
              <a:t>.  Generally, adverbs are positioned as close to the head word as possible, although, of course, this is not always the case.</a:t>
            </a:r>
          </a:p>
          <a:p>
            <a:r>
              <a:rPr lang="en-US" dirty="0" smtClean="0"/>
              <a:t>For example . . . what is the head word in these 3 sentences?   </a:t>
            </a:r>
            <a:r>
              <a:rPr lang="en-US" i="1" dirty="0" smtClean="0"/>
              <a:t>Completed</a:t>
            </a:r>
            <a:endParaRPr lang="en-US" dirty="0" smtClean="0"/>
          </a:p>
          <a:p>
            <a:endParaRPr lang="en-US" u="none" baseline="0" dirty="0" smtClean="0"/>
          </a:p>
          <a:p>
            <a:r>
              <a:rPr lang="en-US" dirty="0" smtClean="0"/>
              <a:t>	</a:t>
            </a:r>
            <a:r>
              <a:rPr lang="en-US" i="1" dirty="0" smtClean="0"/>
              <a:t>She </a:t>
            </a:r>
            <a:r>
              <a:rPr lang="en-US" i="1" u="sng" dirty="0" smtClean="0"/>
              <a:t>effortlessly</a:t>
            </a:r>
            <a:r>
              <a:rPr lang="en-US" i="1" dirty="0" smtClean="0"/>
              <a:t> completed the exercise.</a:t>
            </a:r>
            <a:endParaRPr lang="en-US" dirty="0"/>
          </a:p>
          <a:p>
            <a:r>
              <a:rPr lang="en-US" u="none" baseline="0" dirty="0" smtClean="0"/>
              <a:t>	</a:t>
            </a:r>
            <a:r>
              <a:rPr lang="en-US" i="1" u="sng" baseline="0" dirty="0" smtClean="0"/>
              <a:t>Effortlessly</a:t>
            </a:r>
            <a:r>
              <a:rPr lang="en-US" i="1" dirty="0" smtClean="0"/>
              <a:t>, she completed the exercise.</a:t>
            </a:r>
          </a:p>
          <a:p>
            <a:r>
              <a:rPr lang="en-US" i="1" u="none" baseline="0" dirty="0"/>
              <a:t>	</a:t>
            </a:r>
            <a:r>
              <a:rPr lang="en-US" i="1" dirty="0" smtClean="0"/>
              <a:t>She completed the exercise </a:t>
            </a:r>
            <a:r>
              <a:rPr lang="en-US" i="1" u="sng" dirty="0" smtClean="0"/>
              <a:t>effortlessly</a:t>
            </a:r>
            <a:r>
              <a:rPr lang="en-US" i="1" dirty="0" smtClean="0"/>
              <a:t>.</a:t>
            </a:r>
            <a:endParaRPr lang="en-US" u="none" baseline="0" dirty="0" smtClean="0"/>
          </a:p>
          <a:p>
            <a:endParaRPr lang="en-US" u="none" baseline="0" dirty="0" smtClean="0"/>
          </a:p>
          <a:p>
            <a:r>
              <a:rPr lang="en-US" dirty="0" smtClean="0"/>
              <a:t>Adverbs are one of the more difficult word classes to describe.  Many words are classified as adverbs because they do not seem to fit neatly into any other category.</a:t>
            </a:r>
          </a:p>
          <a:p>
            <a:endParaRPr lang="en-US" u="none" baseline="0" dirty="0"/>
          </a:p>
          <a:p>
            <a:r>
              <a:rPr lang="en-US" dirty="0" smtClean="0"/>
              <a:t>A number of them can be easily identified by the appearance of the suffix </a:t>
            </a:r>
            <a:r>
              <a:rPr lang="en-US" i="1" dirty="0" smtClean="0"/>
              <a:t>–</a:t>
            </a:r>
            <a:r>
              <a:rPr lang="en-US" i="1" dirty="0" err="1" smtClean="0"/>
              <a:t>ly</a:t>
            </a:r>
            <a:r>
              <a:rPr lang="en-US" dirty="0" smtClean="0"/>
              <a:t>.  Others, like </a:t>
            </a:r>
            <a:r>
              <a:rPr lang="en-US" i="1" dirty="0" smtClean="0"/>
              <a:t>fast</a:t>
            </a:r>
            <a:r>
              <a:rPr lang="en-US" dirty="0" smtClean="0"/>
              <a:t> and </a:t>
            </a:r>
            <a:r>
              <a:rPr lang="en-US" i="1" dirty="0" smtClean="0"/>
              <a:t>well</a:t>
            </a:r>
            <a:r>
              <a:rPr lang="en-US" dirty="0" smtClean="0"/>
              <a:t>, are more difficult to spot.</a:t>
            </a:r>
          </a:p>
          <a:p>
            <a:endParaRPr lang="en-US" u="none" baseline="0" dirty="0"/>
          </a:p>
          <a:p>
            <a:r>
              <a:rPr lang="en-US" dirty="0"/>
              <a:t>Adverbs provide information about manner, place, time, degree, number, and reason.  </a:t>
            </a:r>
            <a:r>
              <a:rPr lang="en-US" dirty="0" smtClean="0"/>
              <a:t>They </a:t>
            </a:r>
            <a:r>
              <a:rPr lang="en-US" dirty="0"/>
              <a:t>are also often used to affirm and to negate.</a:t>
            </a:r>
            <a:endParaRPr lang="en-US" u="none" baseline="0" dirty="0" smtClean="0"/>
          </a:p>
          <a:p>
            <a:endParaRPr lang="en-US" dirty="0"/>
          </a:p>
        </p:txBody>
      </p:sp>
    </p:spTree>
    <p:extLst>
      <p:ext uri="{BB962C8B-B14F-4D97-AF65-F5344CB8AC3E}">
        <p14:creationId xmlns:p14="http://schemas.microsoft.com/office/powerpoint/2010/main" val="22605561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Simple adverbs</a:t>
            </a:r>
            <a:r>
              <a:rPr lang="en-US" dirty="0" smtClean="0"/>
              <a:t> are single words</a:t>
            </a:r>
            <a:r>
              <a:rPr lang="en-US" baseline="0" dirty="0" smtClean="0"/>
              <a:t>.  They are </a:t>
            </a:r>
            <a:r>
              <a:rPr lang="en-US" dirty="0" smtClean="0"/>
              <a:t>often formed by adding the suffix</a:t>
            </a:r>
            <a:r>
              <a:rPr lang="en-US" baseline="0" dirty="0" smtClean="0"/>
              <a:t> </a:t>
            </a:r>
            <a:r>
              <a:rPr lang="en-US" i="1" baseline="0" dirty="0" smtClean="0"/>
              <a:t>–</a:t>
            </a:r>
            <a:r>
              <a:rPr lang="en-US" i="1" baseline="0" dirty="0" err="1" smtClean="0"/>
              <a:t>ly</a:t>
            </a:r>
            <a:r>
              <a:rPr lang="en-US" i="0" baseline="0" dirty="0" smtClean="0"/>
              <a:t> to a word stem (</a:t>
            </a:r>
            <a:r>
              <a:rPr lang="en-US" i="1" baseline="0" dirty="0" smtClean="0"/>
              <a:t>courteously, politically</a:t>
            </a:r>
            <a:r>
              <a:rPr lang="en-US" i="0" baseline="0" dirty="0" smtClean="0"/>
              <a:t>).  </a:t>
            </a:r>
          </a:p>
          <a:p>
            <a:endParaRPr lang="en-US" dirty="0"/>
          </a:p>
          <a:p>
            <a:r>
              <a:rPr lang="en-US" i="0" baseline="0" dirty="0" smtClean="0"/>
              <a:t>They can also be formed by adding </a:t>
            </a:r>
            <a:r>
              <a:rPr lang="en-US" i="1" baseline="0" dirty="0" smtClean="0"/>
              <a:t>–wise, -ward</a:t>
            </a:r>
            <a:r>
              <a:rPr lang="en-US" i="0" baseline="0" dirty="0" smtClean="0"/>
              <a:t>, or </a:t>
            </a:r>
            <a:r>
              <a:rPr lang="en-US" i="1" baseline="0" dirty="0" smtClean="0"/>
              <a:t>–s</a:t>
            </a:r>
            <a:r>
              <a:rPr lang="en-US" i="0" baseline="0" dirty="0" smtClean="0"/>
              <a:t> to a noun.  As in . . .</a:t>
            </a:r>
          </a:p>
          <a:p>
            <a:endParaRPr lang="en-US" dirty="0"/>
          </a:p>
          <a:p>
            <a:pPr marL="174708" indent="-174708">
              <a:buFont typeface="Arial" panose="020B0604020202020204" pitchFamily="34" charset="0"/>
              <a:buChar char="•"/>
            </a:pPr>
            <a:r>
              <a:rPr lang="en-US" i="1" dirty="0" smtClean="0"/>
              <a:t>Play continues </a:t>
            </a:r>
            <a:r>
              <a:rPr lang="en-US" i="1" u="sng" dirty="0" smtClean="0"/>
              <a:t>clockwise</a:t>
            </a:r>
            <a:r>
              <a:rPr lang="en-US" i="1" dirty="0" smtClean="0"/>
              <a:t>.  </a:t>
            </a:r>
            <a:r>
              <a:rPr lang="en-US" dirty="0" smtClean="0"/>
              <a:t>OR</a:t>
            </a:r>
            <a:r>
              <a:rPr lang="en-US" i="1" dirty="0" smtClean="0"/>
              <a:t>    The report met the requirements </a:t>
            </a:r>
            <a:r>
              <a:rPr lang="en-US" i="1" u="sng" dirty="0" err="1" smtClean="0"/>
              <a:t>wordwise</a:t>
            </a:r>
            <a:r>
              <a:rPr lang="en-US" i="1" dirty="0" smtClean="0"/>
              <a:t>, but it was lousy.</a:t>
            </a:r>
          </a:p>
          <a:p>
            <a:pPr marL="174708" indent="-174708">
              <a:buFont typeface="Arial" panose="020B0604020202020204" pitchFamily="34" charset="0"/>
              <a:buChar char="•"/>
            </a:pPr>
            <a:r>
              <a:rPr lang="en-US" i="1" dirty="0" smtClean="0"/>
              <a:t>He looked </a:t>
            </a:r>
            <a:r>
              <a:rPr lang="en-US" i="1" u="sng" dirty="0" smtClean="0"/>
              <a:t>skyward</a:t>
            </a:r>
            <a:r>
              <a:rPr lang="en-US" i="1" dirty="0" smtClean="0"/>
              <a:t> for an answer.</a:t>
            </a:r>
            <a:r>
              <a:rPr lang="en-US" dirty="0" smtClean="0"/>
              <a:t>    OR    </a:t>
            </a:r>
            <a:r>
              <a:rPr lang="en-US" i="1" dirty="0" smtClean="0"/>
              <a:t>We finally steered the boat </a:t>
            </a:r>
            <a:r>
              <a:rPr lang="en-US" i="1" u="sng" dirty="0" smtClean="0"/>
              <a:t>shoreward</a:t>
            </a:r>
            <a:r>
              <a:rPr lang="en-US" i="1" dirty="0" smtClean="0"/>
              <a:t>.</a:t>
            </a:r>
          </a:p>
          <a:p>
            <a:pPr marL="174708" indent="-174708">
              <a:buFont typeface="Arial" panose="020B0604020202020204" pitchFamily="34" charset="0"/>
              <a:buChar char="•"/>
            </a:pPr>
            <a:r>
              <a:rPr lang="en-US" i="1" dirty="0" smtClean="0"/>
              <a:t>I have class </a:t>
            </a:r>
            <a:r>
              <a:rPr lang="en-US" i="1" u="sng" dirty="0" smtClean="0"/>
              <a:t>Tuesdays</a:t>
            </a:r>
            <a:r>
              <a:rPr lang="en-US" i="1" dirty="0" smtClean="0"/>
              <a:t> and </a:t>
            </a:r>
            <a:r>
              <a:rPr lang="en-US" i="1" u="sng" dirty="0" smtClean="0"/>
              <a:t>Thursdays</a:t>
            </a:r>
            <a:r>
              <a:rPr lang="en-US" i="1" dirty="0" smtClean="0"/>
              <a:t> this semester.</a:t>
            </a:r>
            <a:r>
              <a:rPr lang="en-US" dirty="0" smtClean="0"/>
              <a:t>    OR    </a:t>
            </a:r>
            <a:r>
              <a:rPr lang="en-US" i="1" u="sng" dirty="0" smtClean="0"/>
              <a:t>Mornings</a:t>
            </a:r>
            <a:r>
              <a:rPr lang="en-US" i="1" dirty="0" smtClean="0"/>
              <a:t> I’m busy, but </a:t>
            </a:r>
            <a:r>
              <a:rPr lang="en-US" i="1" u="sng" dirty="0" smtClean="0"/>
              <a:t>afternoons</a:t>
            </a:r>
            <a:r>
              <a:rPr lang="en-US" i="1" dirty="0" smtClean="0"/>
              <a:t> I’m free.</a:t>
            </a:r>
            <a:endParaRPr lang="en-US" dirty="0" smtClean="0"/>
          </a:p>
          <a:p>
            <a:pPr marL="174708" indent="-174708">
              <a:buFont typeface="Arial" panose="020B0604020202020204" pitchFamily="34" charset="0"/>
              <a:buChar char="•"/>
            </a:pPr>
            <a:endParaRPr lang="en-US" i="1" dirty="0" smtClean="0"/>
          </a:p>
          <a:p>
            <a:r>
              <a:rPr lang="en-US" dirty="0" smtClean="0"/>
              <a:t>You might think </a:t>
            </a:r>
            <a:r>
              <a:rPr lang="en-US" i="1" dirty="0" smtClean="0"/>
              <a:t>Tuesdays, Thursdays, mornings, </a:t>
            </a:r>
            <a:r>
              <a:rPr lang="en-US" dirty="0" smtClean="0"/>
              <a:t>and </a:t>
            </a:r>
            <a:r>
              <a:rPr lang="en-US" i="1" dirty="0" smtClean="0"/>
              <a:t>afternoons</a:t>
            </a:r>
            <a:r>
              <a:rPr lang="en-US" dirty="0" smtClean="0"/>
              <a:t> are plural nouns, but they are actually adverbs that tell when you have class and when you are busy or free.</a:t>
            </a:r>
          </a:p>
          <a:p>
            <a:endParaRPr lang="en-US" dirty="0"/>
          </a:p>
          <a:p>
            <a:r>
              <a:rPr lang="en-US" b="1" dirty="0" smtClean="0"/>
              <a:t>Compound adverbs</a:t>
            </a:r>
            <a:r>
              <a:rPr lang="en-US" dirty="0" smtClean="0"/>
              <a:t> are compound words, joined either by combining two words or by hyphenating two words or by hyphenating a prefix and a word.  These are relatively rare and include words, such as (</a:t>
            </a:r>
            <a:r>
              <a:rPr lang="en-US" i="1" dirty="0" smtClean="0"/>
              <a:t>counterclockwise, contra-lateral</a:t>
            </a:r>
            <a:r>
              <a:rPr lang="en-US" dirty="0" smtClean="0"/>
              <a:t>).  </a:t>
            </a:r>
          </a:p>
          <a:p>
            <a:endParaRPr lang="en-US" b="1" dirty="0"/>
          </a:p>
          <a:p>
            <a:r>
              <a:rPr lang="en-US" dirty="0" smtClean="0"/>
              <a:t>Some adverbs commonly occur as groups of words, such as </a:t>
            </a:r>
            <a:r>
              <a:rPr lang="en-US" i="1" dirty="0" smtClean="0"/>
              <a:t>over there, very early, </a:t>
            </a:r>
            <a:r>
              <a:rPr lang="en-US" dirty="0" smtClean="0"/>
              <a:t>and </a:t>
            </a:r>
            <a:r>
              <a:rPr lang="en-US" i="1" dirty="0" smtClean="0"/>
              <a:t>too much</a:t>
            </a:r>
            <a:r>
              <a:rPr lang="en-US" dirty="0" smtClean="0"/>
              <a:t>.  One way of looking as such groups is that the first adverb is modifying the second one in the pair.</a:t>
            </a:r>
            <a:r>
              <a:rPr lang="en-US" baseline="0" dirty="0" smtClean="0"/>
              <a:t>  </a:t>
            </a:r>
            <a:r>
              <a:rPr lang="en-US" dirty="0" smtClean="0"/>
              <a:t>These groupings may be more accurately referred to as </a:t>
            </a:r>
            <a:r>
              <a:rPr lang="en-US" u="sng" dirty="0" smtClean="0"/>
              <a:t>adverb phrases</a:t>
            </a:r>
            <a:r>
              <a:rPr lang="en-US" dirty="0" smtClean="0"/>
              <a:t>, which we will get to later.</a:t>
            </a:r>
            <a:endParaRPr lang="en-US" dirty="0"/>
          </a:p>
        </p:txBody>
      </p:sp>
    </p:spTree>
    <p:extLst>
      <p:ext uri="{BB962C8B-B14F-4D97-AF65-F5344CB8AC3E}">
        <p14:creationId xmlns:p14="http://schemas.microsoft.com/office/powerpoint/2010/main" val="24044656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adjectives, adverbs can take three forms.  </a:t>
            </a:r>
          </a:p>
          <a:p>
            <a:r>
              <a:rPr lang="en-US" dirty="0" smtClean="0"/>
              <a:t>The </a:t>
            </a:r>
            <a:r>
              <a:rPr lang="en-US" u="sng" dirty="0" smtClean="0"/>
              <a:t>Positive </a:t>
            </a:r>
            <a:r>
              <a:rPr lang="en-US" dirty="0" smtClean="0"/>
              <a:t>form is</a:t>
            </a:r>
            <a:r>
              <a:rPr lang="en-US" u="none" baseline="0" dirty="0" smtClean="0"/>
              <a:t> usually one of </a:t>
            </a:r>
            <a:r>
              <a:rPr lang="en-US" u="sng" baseline="0" dirty="0" smtClean="0"/>
              <a:t>three varieties</a:t>
            </a:r>
            <a:r>
              <a:rPr lang="en-US" u="none" baseline="0" dirty="0" smtClean="0"/>
              <a:t>.</a:t>
            </a:r>
          </a:p>
          <a:p>
            <a:endParaRPr lang="en-US" u="none" baseline="0" dirty="0" smtClean="0"/>
          </a:p>
          <a:p>
            <a:pPr marL="232943" indent="-232943">
              <a:buFont typeface="+mj-lt"/>
              <a:buAutoNum type="arabicPeriod"/>
            </a:pPr>
            <a:r>
              <a:rPr lang="en-US" u="none" baseline="0" dirty="0" smtClean="0"/>
              <a:t>The adverb is made by adding a suffix to an adjectival form.</a:t>
            </a:r>
            <a:r>
              <a:rPr lang="en-US" u="none" dirty="0" smtClean="0"/>
              <a:t> [top two]                    </a:t>
            </a:r>
            <a:r>
              <a:rPr lang="en-US" u="none" baseline="0" dirty="0" smtClean="0"/>
              <a:t>(</a:t>
            </a:r>
            <a:r>
              <a:rPr lang="en-US" i="1" u="none" baseline="0" dirty="0" smtClean="0"/>
              <a:t>sleepy  </a:t>
            </a:r>
            <a:r>
              <a:rPr lang="en-US" i="0" u="none" baseline="0" dirty="0" smtClean="0"/>
              <a:t>+</a:t>
            </a:r>
            <a:r>
              <a:rPr lang="en-US" i="1" u="none" baseline="0" dirty="0" smtClean="0"/>
              <a:t> -</a:t>
            </a:r>
            <a:r>
              <a:rPr lang="en-US" i="1" u="none" baseline="0" dirty="0" err="1" smtClean="0"/>
              <a:t>ly</a:t>
            </a:r>
            <a:r>
              <a:rPr lang="en-US" i="1" u="none" baseline="0" dirty="0" smtClean="0"/>
              <a:t>, careful  </a:t>
            </a:r>
            <a:r>
              <a:rPr lang="en-US" i="0" u="none" baseline="0" dirty="0" smtClean="0"/>
              <a:t>+</a:t>
            </a:r>
            <a:r>
              <a:rPr lang="en-US" i="1" u="none" baseline="0" dirty="0" smtClean="0"/>
              <a:t> -</a:t>
            </a:r>
            <a:r>
              <a:rPr lang="en-US" i="1" u="none" baseline="0" dirty="0" err="1" smtClean="0"/>
              <a:t>ly</a:t>
            </a:r>
            <a:r>
              <a:rPr lang="en-US" i="0" u="none" baseline="0" dirty="0" smtClean="0"/>
              <a:t>)</a:t>
            </a:r>
          </a:p>
          <a:p>
            <a:endParaRPr lang="en-US" i="0" u="none" baseline="0" dirty="0" smtClean="0"/>
          </a:p>
          <a:p>
            <a:pPr marL="640594" lvl="1" indent="-174708">
              <a:buFont typeface="Arial" panose="020B0604020202020204" pitchFamily="34" charset="0"/>
              <a:buChar char="•"/>
            </a:pPr>
            <a:r>
              <a:rPr lang="en-US" i="0" u="none" baseline="0" dirty="0" smtClean="0">
                <a:latin typeface="Arial" panose="020B0604020202020204" pitchFamily="34" charset="0"/>
                <a:cs typeface="Arial" panose="020B0604020202020204" pitchFamily="34" charset="0"/>
              </a:rPr>
              <a:t>easiest to recognize (</a:t>
            </a:r>
            <a:r>
              <a:rPr lang="en-US" i="1" u="none" baseline="0" dirty="0" smtClean="0">
                <a:latin typeface="Arial" panose="020B0604020202020204" pitchFamily="34" charset="0"/>
                <a:cs typeface="Arial" panose="020B0604020202020204" pitchFamily="34" charset="0"/>
              </a:rPr>
              <a:t>easily, slowly, happily, completely</a:t>
            </a:r>
            <a:r>
              <a:rPr lang="en-US" i="0" u="none" baseline="0"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r>
              <a:rPr lang="en-US" i="0" u="none" baseline="0" dirty="0" smtClean="0">
                <a:latin typeface="Arial" panose="020B0604020202020204" pitchFamily="34" charset="0"/>
                <a:cs typeface="Arial" panose="020B0604020202020204" pitchFamily="34" charset="0"/>
              </a:rPr>
              <a:t>Note:  not all words ending in </a:t>
            </a:r>
            <a:r>
              <a:rPr lang="en-US" i="1" u="none" baseline="0" dirty="0" smtClean="0">
                <a:latin typeface="Arial" panose="020B0604020202020204" pitchFamily="34" charset="0"/>
                <a:cs typeface="Arial" panose="020B0604020202020204" pitchFamily="34" charset="0"/>
              </a:rPr>
              <a:t>–</a:t>
            </a:r>
            <a:r>
              <a:rPr lang="en-US" i="1" u="none" baseline="0" dirty="0" err="1" smtClean="0">
                <a:latin typeface="Arial" panose="020B0604020202020204" pitchFamily="34" charset="0"/>
                <a:cs typeface="Arial" panose="020B0604020202020204" pitchFamily="34" charset="0"/>
              </a:rPr>
              <a:t>ly</a:t>
            </a:r>
            <a:r>
              <a:rPr lang="en-US" i="0" u="none" baseline="0" dirty="0" smtClean="0">
                <a:latin typeface="Arial" panose="020B0604020202020204" pitchFamily="34" charset="0"/>
                <a:cs typeface="Arial" panose="020B0604020202020204" pitchFamily="34" charset="0"/>
              </a:rPr>
              <a:t>  are adverbs; </a:t>
            </a:r>
            <a:r>
              <a:rPr lang="en-US" i="1" u="none" baseline="0" dirty="0" smtClean="0">
                <a:latin typeface="Arial" panose="020B0604020202020204" pitchFamily="34" charset="0"/>
                <a:cs typeface="Arial" panose="020B0604020202020204" pitchFamily="34" charset="0"/>
              </a:rPr>
              <a:t>silly </a:t>
            </a:r>
            <a:r>
              <a:rPr lang="en-US" i="0" u="none" baseline="0" dirty="0" smtClean="0">
                <a:latin typeface="Arial" panose="020B0604020202020204" pitchFamily="34" charset="0"/>
                <a:cs typeface="Arial" panose="020B0604020202020204" pitchFamily="34" charset="0"/>
              </a:rPr>
              <a:t>and </a:t>
            </a:r>
            <a:r>
              <a:rPr lang="en-US" i="1" u="none" baseline="0" dirty="0" smtClean="0">
                <a:latin typeface="Arial" panose="020B0604020202020204" pitchFamily="34" charset="0"/>
                <a:cs typeface="Arial" panose="020B0604020202020204" pitchFamily="34" charset="0"/>
              </a:rPr>
              <a:t>lovely</a:t>
            </a:r>
            <a:r>
              <a:rPr lang="en-US" i="0" u="none" baseline="0" dirty="0" smtClean="0">
                <a:latin typeface="Arial" panose="020B0604020202020204" pitchFamily="34" charset="0"/>
                <a:cs typeface="Arial" panose="020B0604020202020204" pitchFamily="34" charset="0"/>
              </a:rPr>
              <a:t>  are adjectives that happen to end in </a:t>
            </a:r>
            <a:r>
              <a:rPr lang="en-US" i="1" u="none" baseline="0" dirty="0" smtClean="0">
                <a:latin typeface="Arial" panose="020B0604020202020204" pitchFamily="34" charset="0"/>
                <a:cs typeface="Arial" panose="020B0604020202020204" pitchFamily="34" charset="0"/>
              </a:rPr>
              <a:t>–</a:t>
            </a:r>
            <a:r>
              <a:rPr lang="en-US" i="1" u="none" baseline="0" dirty="0" err="1" smtClean="0">
                <a:latin typeface="Arial" panose="020B0604020202020204" pitchFamily="34" charset="0"/>
                <a:cs typeface="Arial" panose="020B0604020202020204" pitchFamily="34" charset="0"/>
              </a:rPr>
              <a:t>ly</a:t>
            </a:r>
            <a:endParaRPr lang="en-US" i="0" u="none" baseline="0" dirty="0" smtClean="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endParaRPr lang="en-US" i="1" u="none" baseline="0" dirty="0" smtClean="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r>
              <a:rPr lang="en-US" u="sng" dirty="0" smtClean="0">
                <a:latin typeface="Arial" panose="020B0604020202020204" pitchFamily="34" charset="0"/>
                <a:cs typeface="Arial" panose="020B0604020202020204" pitchFamily="34" charset="0"/>
              </a:rPr>
              <a:t>Comparative degree</a:t>
            </a:r>
            <a:r>
              <a:rPr lang="en-US" dirty="0" smtClean="0">
                <a:latin typeface="Arial" panose="020B0604020202020204" pitchFamily="34" charset="0"/>
                <a:cs typeface="Arial" panose="020B0604020202020204" pitchFamily="34" charset="0"/>
              </a:rPr>
              <a:t> is formed by adding either </a:t>
            </a:r>
            <a:r>
              <a:rPr lang="en-US" i="1" dirty="0" smtClean="0">
                <a:latin typeface="Arial" panose="020B0604020202020204" pitchFamily="34" charset="0"/>
                <a:cs typeface="Arial" panose="020B0604020202020204" pitchFamily="34" charset="0"/>
              </a:rPr>
              <a:t>more</a:t>
            </a:r>
            <a:r>
              <a:rPr lang="en-US" dirty="0" smtClean="0">
                <a:latin typeface="Arial" panose="020B0604020202020204" pitchFamily="34" charset="0"/>
                <a:cs typeface="Arial" panose="020B0604020202020204" pitchFamily="34" charset="0"/>
              </a:rPr>
              <a:t> or </a:t>
            </a:r>
            <a:r>
              <a:rPr lang="en-US" i="1" dirty="0" smtClean="0">
                <a:latin typeface="Arial" panose="020B0604020202020204" pitchFamily="34" charset="0"/>
                <a:cs typeface="Arial" panose="020B0604020202020204" pitchFamily="34" charset="0"/>
              </a:rPr>
              <a:t>less</a:t>
            </a:r>
            <a:r>
              <a:rPr lang="en-US" dirty="0" smtClean="0">
                <a:latin typeface="Arial" panose="020B0604020202020204" pitchFamily="34" charset="0"/>
                <a:cs typeface="Arial" panose="020B0604020202020204" pitchFamily="34" charset="0"/>
              </a:rPr>
              <a:t> in front of the positive form of the adverb (</a:t>
            </a:r>
            <a:r>
              <a:rPr lang="en-US" i="1" dirty="0" smtClean="0">
                <a:latin typeface="Arial" panose="020B0604020202020204" pitchFamily="34" charset="0"/>
                <a:cs typeface="Arial" panose="020B0604020202020204" pitchFamily="34" charset="0"/>
              </a:rPr>
              <a:t>more carefully, less sleepily</a:t>
            </a:r>
            <a:r>
              <a:rPr lang="en-US"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r>
              <a:rPr lang="en-US" u="sng" baseline="0" dirty="0" smtClean="0">
                <a:latin typeface="Arial" panose="020B0604020202020204" pitchFamily="34" charset="0"/>
                <a:cs typeface="Arial" panose="020B0604020202020204" pitchFamily="34" charset="0"/>
              </a:rPr>
              <a:t>Superlative</a:t>
            </a:r>
            <a:r>
              <a:rPr lang="en-US" u="sng" dirty="0" smtClean="0">
                <a:latin typeface="Arial" panose="020B0604020202020204" pitchFamily="34" charset="0"/>
                <a:cs typeface="Arial" panose="020B0604020202020204" pitchFamily="34" charset="0"/>
              </a:rPr>
              <a:t> degree</a:t>
            </a:r>
            <a:r>
              <a:rPr lang="en-US" dirty="0" smtClean="0">
                <a:latin typeface="Arial" panose="020B0604020202020204" pitchFamily="34" charset="0"/>
                <a:cs typeface="Arial" panose="020B0604020202020204" pitchFamily="34" charset="0"/>
              </a:rPr>
              <a:t> is formed by adding either </a:t>
            </a:r>
            <a:r>
              <a:rPr lang="en-US" i="1" dirty="0" smtClean="0">
                <a:latin typeface="Arial" panose="020B0604020202020204" pitchFamily="34" charset="0"/>
                <a:cs typeface="Arial" panose="020B0604020202020204" pitchFamily="34" charset="0"/>
              </a:rPr>
              <a:t>most</a:t>
            </a:r>
            <a:r>
              <a:rPr lang="en-US" dirty="0" smtClean="0">
                <a:latin typeface="Arial" panose="020B0604020202020204" pitchFamily="34" charset="0"/>
                <a:cs typeface="Arial" panose="020B0604020202020204" pitchFamily="34" charset="0"/>
              </a:rPr>
              <a:t> or </a:t>
            </a:r>
            <a:r>
              <a:rPr lang="en-US" i="1" dirty="0" smtClean="0">
                <a:latin typeface="Arial" panose="020B0604020202020204" pitchFamily="34" charset="0"/>
                <a:cs typeface="Arial" panose="020B0604020202020204" pitchFamily="34" charset="0"/>
              </a:rPr>
              <a:t>least</a:t>
            </a:r>
            <a:r>
              <a:rPr lang="en-US" dirty="0" smtClean="0">
                <a:latin typeface="Arial" panose="020B0604020202020204" pitchFamily="34" charset="0"/>
                <a:cs typeface="Arial" panose="020B0604020202020204" pitchFamily="34" charset="0"/>
              </a:rPr>
              <a:t> in front of the positive form of the adverb (</a:t>
            </a:r>
            <a:r>
              <a:rPr lang="en-US" i="1" dirty="0" smtClean="0">
                <a:latin typeface="Arial" panose="020B0604020202020204" pitchFamily="34" charset="0"/>
                <a:cs typeface="Arial" panose="020B0604020202020204" pitchFamily="34" charset="0"/>
              </a:rPr>
              <a:t>most carefully, least sleepily</a:t>
            </a:r>
            <a:r>
              <a:rPr lang="en-US" dirty="0" smtClean="0">
                <a:latin typeface="Arial" panose="020B0604020202020204" pitchFamily="34" charset="0"/>
                <a:cs typeface="Arial" panose="020B0604020202020204" pitchFamily="34" charset="0"/>
              </a:rPr>
              <a:t>)</a:t>
            </a:r>
            <a:endParaRPr lang="en-US" u="sng" baseline="0" dirty="0" smtClean="0">
              <a:latin typeface="Arial" panose="020B0604020202020204" pitchFamily="34" charset="0"/>
              <a:cs typeface="Arial" panose="020B0604020202020204" pitchFamily="34" charset="0"/>
            </a:endParaRPr>
          </a:p>
          <a:p>
            <a:pPr lvl="1"/>
            <a:endParaRPr lang="en-US" i="0" u="none" baseline="0" dirty="0" smtClean="0">
              <a:latin typeface="Arial" panose="020B0604020202020204" pitchFamily="34" charset="0"/>
              <a:cs typeface="Arial" panose="020B0604020202020204" pitchFamily="34" charset="0"/>
            </a:endParaRPr>
          </a:p>
          <a:p>
            <a:pPr marL="232943" lvl="1" indent="-232943">
              <a:buFont typeface="+mj-lt"/>
              <a:buAutoNum type="arabicPeriod" startAt="2"/>
            </a:pPr>
            <a:r>
              <a:rPr lang="en-US" dirty="0" smtClean="0">
                <a:latin typeface="Arial" panose="020B0604020202020204" pitchFamily="34" charset="0"/>
                <a:cs typeface="Arial" panose="020B0604020202020204" pitchFamily="34" charset="0"/>
              </a:rPr>
              <a:t>The adverb is </a:t>
            </a:r>
            <a:r>
              <a:rPr lang="en-US" dirty="0">
                <a:latin typeface="Arial" panose="020B0604020202020204" pitchFamily="34" charset="0"/>
                <a:cs typeface="Arial" panose="020B0604020202020204" pitchFamily="34" charset="0"/>
              </a:rPr>
              <a:t>the same as its adjectival </a:t>
            </a:r>
            <a:r>
              <a:rPr lang="en-US" dirty="0" smtClean="0">
                <a:latin typeface="Arial" panose="020B0604020202020204" pitchFamily="34" charset="0"/>
                <a:cs typeface="Arial" panose="020B0604020202020204" pitchFamily="34" charset="0"/>
              </a:rPr>
              <a:t>counterpart.  [next three] 	 (</a:t>
            </a:r>
            <a:r>
              <a:rPr lang="en-US" i="1" dirty="0" smtClean="0">
                <a:latin typeface="Arial" panose="020B0604020202020204" pitchFamily="34" charset="0"/>
                <a:cs typeface="Arial" panose="020B0604020202020204" pitchFamily="34" charset="0"/>
              </a:rPr>
              <a:t>early</a:t>
            </a: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late, pretty, north, west, left, right, forward, backward</a:t>
            </a:r>
            <a:r>
              <a:rPr lang="en-US" dirty="0" smtClean="0">
                <a:latin typeface="Arial" panose="020B0604020202020204" pitchFamily="34" charset="0"/>
                <a:cs typeface="Arial" panose="020B0604020202020204" pitchFamily="34" charset="0"/>
              </a:rPr>
              <a:t>)</a:t>
            </a:r>
            <a:endParaRPr lang="en-US" dirty="0" smtClean="0"/>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meaning that the same word can be used as both an adjective and an adverb</a:t>
            </a:r>
          </a:p>
          <a:p>
            <a:pPr marL="640594" lvl="1" indent="-174708">
              <a:buFont typeface="Arial" panose="020B0604020202020204" pitchFamily="34" charset="0"/>
              <a:buChar char="•"/>
            </a:pPr>
            <a:r>
              <a:rPr lang="en-US" i="1" u="sng" dirty="0" smtClean="0">
                <a:latin typeface="Arial" panose="020B0604020202020204" pitchFamily="34" charset="0"/>
                <a:cs typeface="Arial" panose="020B0604020202020204" pitchFamily="34" charset="0"/>
              </a:rPr>
              <a:t>Early</a:t>
            </a:r>
            <a:r>
              <a:rPr lang="en-US" i="1" dirty="0" smtClean="0">
                <a:latin typeface="Arial" panose="020B0604020202020204" pitchFamily="34" charset="0"/>
                <a:cs typeface="Arial" panose="020B0604020202020204" pitchFamily="34" charset="0"/>
              </a:rPr>
              <a:t> risers succeed. </a:t>
            </a:r>
            <a:r>
              <a:rPr lang="en-US" dirty="0" smtClean="0">
                <a:latin typeface="Arial" panose="020B0604020202020204" pitchFamily="34" charset="0"/>
                <a:cs typeface="Arial" panose="020B0604020202020204" pitchFamily="34" charset="0"/>
              </a:rPr>
              <a:t>(adjective)</a:t>
            </a:r>
            <a:r>
              <a:rPr lang="en-US" i="1" dirty="0" smtClean="0">
                <a:latin typeface="Arial" panose="020B0604020202020204" pitchFamily="34" charset="0"/>
                <a:cs typeface="Arial" panose="020B0604020202020204" pitchFamily="34" charset="0"/>
              </a:rPr>
              <a:t>     Let’s get </a:t>
            </a:r>
            <a:r>
              <a:rPr lang="en-US" i="1" dirty="0">
                <a:latin typeface="Arial" panose="020B0604020202020204" pitchFamily="34" charset="0"/>
                <a:cs typeface="Arial" panose="020B0604020202020204" pitchFamily="34" charset="0"/>
              </a:rPr>
              <a:t>there </a:t>
            </a:r>
            <a:r>
              <a:rPr lang="en-US" i="1" u="sng" dirty="0">
                <a:latin typeface="Arial" panose="020B0604020202020204" pitchFamily="34" charset="0"/>
                <a:cs typeface="Arial" panose="020B0604020202020204" pitchFamily="34" charset="0"/>
              </a:rPr>
              <a:t>early</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(adverb</a:t>
            </a:r>
            <a:r>
              <a:rPr lang="en-US"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r>
              <a:rPr lang="en-US" u="sng" dirty="0" smtClean="0">
                <a:latin typeface="Arial" panose="020B0604020202020204" pitchFamily="34" charset="0"/>
                <a:cs typeface="Arial" panose="020B0604020202020204" pitchFamily="34" charset="0"/>
              </a:rPr>
              <a:t>Comparative degree</a:t>
            </a:r>
            <a:r>
              <a:rPr lang="en-US" dirty="0" smtClean="0">
                <a:latin typeface="Arial" panose="020B0604020202020204" pitchFamily="34" charset="0"/>
                <a:cs typeface="Arial" panose="020B0604020202020204" pitchFamily="34" charset="0"/>
              </a:rPr>
              <a:t> takes the same form as the adjective would by adding    </a:t>
            </a:r>
            <a:r>
              <a:rPr lang="en-US" i="1" dirty="0" smtClean="0">
                <a:latin typeface="Arial" panose="020B0604020202020204" pitchFamily="34" charset="0"/>
                <a:cs typeface="Arial" panose="020B0604020202020204" pitchFamily="34" charset="0"/>
              </a:rPr>
              <a:t>–</a:t>
            </a:r>
            <a:r>
              <a:rPr lang="en-US" i="1" dirty="0" err="1" smtClean="0">
                <a:latin typeface="Arial" panose="020B0604020202020204" pitchFamily="34" charset="0"/>
                <a:cs typeface="Arial" panose="020B0604020202020204" pitchFamily="34" charset="0"/>
              </a:rPr>
              <a:t>er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to the positive form (</a:t>
            </a:r>
            <a:r>
              <a:rPr lang="en-US" i="1" dirty="0" smtClean="0">
                <a:latin typeface="Arial" panose="020B0604020202020204" pitchFamily="34" charset="0"/>
                <a:cs typeface="Arial" panose="020B0604020202020204" pitchFamily="34" charset="0"/>
              </a:rPr>
              <a:t>earlier</a:t>
            </a:r>
            <a:r>
              <a:rPr lang="en-US"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r>
              <a:rPr lang="en-US" u="sng" dirty="0" smtClean="0">
                <a:latin typeface="Arial" panose="020B0604020202020204" pitchFamily="34" charset="0"/>
                <a:cs typeface="Arial" panose="020B0604020202020204" pitchFamily="34" charset="0"/>
              </a:rPr>
              <a:t>Superlative degree</a:t>
            </a:r>
            <a:r>
              <a:rPr lang="en-US" dirty="0" smtClean="0">
                <a:latin typeface="Arial" panose="020B0604020202020204" pitchFamily="34" charset="0"/>
                <a:cs typeface="Arial" panose="020B0604020202020204" pitchFamily="34" charset="0"/>
              </a:rPr>
              <a:t> takes the same form as the adjective by adding </a:t>
            </a:r>
            <a:r>
              <a:rPr lang="en-US" i="1" dirty="0" smtClean="0">
                <a:latin typeface="Arial" panose="020B0604020202020204" pitchFamily="34" charset="0"/>
                <a:cs typeface="Arial" panose="020B0604020202020204" pitchFamily="34" charset="0"/>
              </a:rPr>
              <a:t>–</a:t>
            </a:r>
            <a:r>
              <a:rPr lang="en-US" i="1" dirty="0" err="1" smtClean="0">
                <a:latin typeface="Arial" panose="020B0604020202020204" pitchFamily="34" charset="0"/>
                <a:cs typeface="Arial" panose="020B0604020202020204" pitchFamily="34" charset="0"/>
              </a:rPr>
              <a:t>est</a:t>
            </a:r>
            <a:r>
              <a:rPr lang="en-US" dirty="0" smtClean="0">
                <a:latin typeface="Arial" panose="020B0604020202020204" pitchFamily="34" charset="0"/>
                <a:cs typeface="Arial" panose="020B0604020202020204" pitchFamily="34" charset="0"/>
              </a:rPr>
              <a:t> to the positive form (</a:t>
            </a:r>
            <a:r>
              <a:rPr lang="en-US" i="1" dirty="0" smtClean="0">
                <a:latin typeface="Arial" panose="020B0604020202020204" pitchFamily="34" charset="0"/>
                <a:cs typeface="Arial" panose="020B0604020202020204" pitchFamily="34" charset="0"/>
              </a:rPr>
              <a:t>earliest</a:t>
            </a:r>
            <a:r>
              <a:rPr lang="en-US"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r>
              <a:rPr lang="en-US" i="1" dirty="0">
                <a:latin typeface="Arial" panose="020B0604020202020204" pitchFamily="34" charset="0"/>
                <a:cs typeface="Arial" panose="020B0604020202020204" pitchFamily="34" charset="0"/>
              </a:rPr>
              <a:t>It turned out so </a:t>
            </a:r>
            <a:r>
              <a:rPr lang="en-US" i="1" u="sng" dirty="0">
                <a:latin typeface="Arial" panose="020B0604020202020204" pitchFamily="34" charset="0"/>
                <a:cs typeface="Arial" panose="020B0604020202020204" pitchFamily="34" charset="0"/>
              </a:rPr>
              <a:t>pretty</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(adjective)    </a:t>
            </a:r>
            <a:r>
              <a:rPr lang="en-US" i="1" dirty="0">
                <a:latin typeface="Arial" panose="020B0604020202020204" pitchFamily="34" charset="0"/>
                <a:cs typeface="Arial" panose="020B0604020202020204" pitchFamily="34" charset="0"/>
              </a:rPr>
              <a:t>I feel </a:t>
            </a:r>
            <a:r>
              <a:rPr lang="en-US" i="1" u="sng" dirty="0">
                <a:latin typeface="Arial" panose="020B0604020202020204" pitchFamily="34" charset="0"/>
                <a:cs typeface="Arial" panose="020B0604020202020204" pitchFamily="34" charset="0"/>
              </a:rPr>
              <a:t>pretty</a:t>
            </a:r>
            <a:r>
              <a:rPr lang="en-US" i="1" dirty="0">
                <a:latin typeface="Arial" panose="020B0604020202020204" pitchFamily="34" charset="0"/>
                <a:cs typeface="Arial" panose="020B0604020202020204" pitchFamily="34" charset="0"/>
              </a:rPr>
              <a:t> good about it</a:t>
            </a:r>
            <a:r>
              <a:rPr lang="en-US" i="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(adverb)</a:t>
            </a:r>
            <a:endParaRPr lang="en-US" i="1" dirty="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As always, there are exceptions (</a:t>
            </a:r>
            <a:r>
              <a:rPr lang="en-US" i="1" dirty="0" smtClean="0">
                <a:latin typeface="Arial" panose="020B0604020202020204" pitchFamily="34" charset="0"/>
                <a:cs typeface="Arial" panose="020B0604020202020204" pitchFamily="34" charset="0"/>
              </a:rPr>
              <a:t>pretty</a:t>
            </a:r>
            <a:r>
              <a:rPr lang="en-US" dirty="0" smtClean="0">
                <a:latin typeface="Arial" panose="020B0604020202020204" pitchFamily="34" charset="0"/>
                <a:cs typeface="Arial" panose="020B0604020202020204" pitchFamily="34" charset="0"/>
              </a:rPr>
              <a:t>) and irregular forms (</a:t>
            </a:r>
            <a:r>
              <a:rPr lang="en-US" i="1" dirty="0" smtClean="0">
                <a:latin typeface="Arial" panose="020B0604020202020204" pitchFamily="34" charset="0"/>
                <a:cs typeface="Arial" panose="020B0604020202020204" pitchFamily="34" charset="0"/>
              </a:rPr>
              <a:t>badly, well</a:t>
            </a:r>
            <a:r>
              <a:rPr lang="en-US" dirty="0" smtClean="0">
                <a:latin typeface="Arial" panose="020B0604020202020204" pitchFamily="34" charset="0"/>
                <a:cs typeface="Arial" panose="020B0604020202020204" pitchFamily="34" charset="0"/>
              </a:rPr>
              <a:t>).</a:t>
            </a:r>
          </a:p>
          <a:p>
            <a:pPr lvl="1"/>
            <a:endParaRPr lang="en-US" dirty="0">
              <a:latin typeface="Arial" panose="020B0604020202020204" pitchFamily="34" charset="0"/>
              <a:cs typeface="Arial" panose="020B0604020202020204" pitchFamily="34" charset="0"/>
            </a:endParaRPr>
          </a:p>
          <a:p>
            <a:pPr marL="232943" indent="-232943">
              <a:buFont typeface="+mj-lt"/>
              <a:buAutoNum type="arabicPeriod" startAt="3"/>
            </a:pPr>
            <a:r>
              <a:rPr lang="en-US" dirty="0" smtClean="0"/>
              <a:t>The last variety of positive form is a set of words that just need to be </a:t>
            </a:r>
            <a:r>
              <a:rPr lang="en-US" strike="sngStrike" dirty="0" smtClean="0"/>
              <a:t>recognized</a:t>
            </a:r>
            <a:r>
              <a:rPr lang="en-US" dirty="0" smtClean="0"/>
              <a:t> remembered as adverbs:</a:t>
            </a:r>
            <a:r>
              <a:rPr lang="en-US" i="1" dirty="0"/>
              <a:t> </a:t>
            </a:r>
            <a:r>
              <a:rPr lang="en-US" i="1" dirty="0" smtClean="0"/>
              <a:t> so, too, there, here, very.</a:t>
            </a:r>
          </a:p>
          <a:p>
            <a:pPr marL="640594" lvl="1" indent="-174708">
              <a:buFont typeface="Arial" panose="020B0604020202020204" pitchFamily="34" charset="0"/>
              <a:buChar char="•"/>
            </a:pPr>
            <a:r>
              <a:rPr lang="en-US" i="1" dirty="0" smtClean="0">
                <a:latin typeface="Arial" panose="020B0604020202020204" pitchFamily="34" charset="0"/>
                <a:cs typeface="Arial" panose="020B0604020202020204" pitchFamily="34" charset="0"/>
              </a:rPr>
              <a:t>Let him play </a:t>
            </a:r>
            <a:r>
              <a:rPr lang="en-US" i="1" u="sng" dirty="0" smtClean="0">
                <a:latin typeface="Arial" panose="020B0604020202020204" pitchFamily="34" charset="0"/>
                <a:cs typeface="Arial" panose="020B0604020202020204" pitchFamily="34" charset="0"/>
              </a:rPr>
              <a:t>too</a:t>
            </a:r>
            <a:r>
              <a:rPr lang="en-US" i="1" dirty="0" smtClean="0">
                <a:latin typeface="Arial" panose="020B0604020202020204" pitchFamily="34" charset="0"/>
                <a:cs typeface="Arial" panose="020B0604020202020204" pitchFamily="34" charset="0"/>
              </a:rPr>
              <a:t>.      He drives </a:t>
            </a:r>
            <a:r>
              <a:rPr lang="en-US" i="1" u="sng" dirty="0" smtClean="0">
                <a:latin typeface="Arial" panose="020B0604020202020204" pitchFamily="34" charset="0"/>
                <a:cs typeface="Arial" panose="020B0604020202020204" pitchFamily="34" charset="0"/>
              </a:rPr>
              <a:t>so very</a:t>
            </a:r>
            <a:r>
              <a:rPr lang="en-US" i="1" dirty="0" smtClean="0">
                <a:latin typeface="Arial" panose="020B0604020202020204" pitchFamily="34" charset="0"/>
                <a:cs typeface="Arial" panose="020B0604020202020204" pitchFamily="34" charset="0"/>
              </a:rPr>
              <a:t> slowly.     Jake drove </a:t>
            </a:r>
            <a:r>
              <a:rPr lang="en-US" i="1" u="sng" dirty="0" smtClean="0">
                <a:latin typeface="Arial" panose="020B0604020202020204" pitchFamily="34" charset="0"/>
                <a:cs typeface="Arial" panose="020B0604020202020204" pitchFamily="34" charset="0"/>
              </a:rPr>
              <a:t>here and there</a:t>
            </a:r>
            <a:r>
              <a:rPr lang="en-US" i="1" dirty="0" smtClean="0">
                <a:latin typeface="Arial" panose="020B0604020202020204" pitchFamily="34" charset="0"/>
                <a:cs typeface="Arial" panose="020B0604020202020204" pitchFamily="34" charset="0"/>
              </a:rPr>
              <a:t>.</a:t>
            </a:r>
          </a:p>
          <a:p>
            <a:pPr marL="640594" lvl="1" indent="-174708">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640594" lvl="1"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Memory strategy:  Story about </a:t>
            </a:r>
            <a:r>
              <a:rPr lang="en-US" dirty="0" err="1" smtClean="0">
                <a:latin typeface="Arial" panose="020B0604020202020204" pitchFamily="34" charset="0"/>
                <a:cs typeface="Arial" panose="020B0604020202020204" pitchFamily="34" charset="0"/>
              </a:rPr>
              <a:t>Tres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Kaben</a:t>
            </a:r>
            <a:r>
              <a:rPr lang="en-US" dirty="0" smtClean="0">
                <a:latin typeface="Arial" panose="020B0604020202020204" pitchFamily="34" charset="0"/>
                <a:cs typeface="Arial" panose="020B0604020202020204" pitchFamily="34" charset="0"/>
              </a:rPr>
              <a:t>, and Payton’s “so too very . . . “</a:t>
            </a:r>
          </a:p>
          <a:p>
            <a:pPr marL="640594" lvl="1" indent="-17470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8081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Adverbs provide </a:t>
            </a:r>
            <a:r>
              <a:rPr lang="en-US" dirty="0" smtClean="0"/>
              <a:t>8 types of information:  manner</a:t>
            </a:r>
            <a:r>
              <a:rPr lang="en-US" dirty="0"/>
              <a:t>, place, time, degree, number, reason, affirmation, and negation.  Here are some examples.  [read slide]</a:t>
            </a:r>
          </a:p>
          <a:p>
            <a:pPr>
              <a:defRPr/>
            </a:pPr>
            <a:endParaRPr lang="en-US" dirty="0"/>
          </a:p>
          <a:p>
            <a:pPr>
              <a:defRPr/>
            </a:pPr>
            <a:r>
              <a:rPr lang="en-US" dirty="0"/>
              <a:t>In some cases, adverbs (particularly adverbs of degree) may be confused with adjectives.  This confusion most often occurs when adverbs modify adjectives, as in </a:t>
            </a:r>
            <a:r>
              <a:rPr lang="en-US" i="1" dirty="0"/>
              <a:t>Jennifer is </a:t>
            </a:r>
            <a:r>
              <a:rPr lang="en-US" i="1" u="sng" dirty="0"/>
              <a:t>really</a:t>
            </a:r>
            <a:r>
              <a:rPr lang="en-US" i="1" dirty="0"/>
              <a:t> hungry.</a:t>
            </a:r>
            <a:r>
              <a:rPr lang="en-US" dirty="0"/>
              <a:t>   In such situations, one might make the common mistake of characterizing both </a:t>
            </a:r>
            <a:r>
              <a:rPr lang="en-US" i="1" dirty="0"/>
              <a:t>really</a:t>
            </a:r>
            <a:r>
              <a:rPr lang="en-US" dirty="0"/>
              <a:t> and </a:t>
            </a:r>
            <a:r>
              <a:rPr lang="en-US" i="1" dirty="0"/>
              <a:t>hungry </a:t>
            </a:r>
            <a:r>
              <a:rPr lang="en-US" dirty="0"/>
              <a:t>as adjectives, when, in fact, </a:t>
            </a:r>
            <a:r>
              <a:rPr lang="en-US" i="1" dirty="0"/>
              <a:t>really</a:t>
            </a:r>
            <a:r>
              <a:rPr lang="en-US" dirty="0"/>
              <a:t> is an adverb that is modifying the predicate adjective </a:t>
            </a:r>
            <a:r>
              <a:rPr lang="en-US" i="1" dirty="0"/>
              <a:t>hungry</a:t>
            </a:r>
            <a:r>
              <a:rPr lang="en-US" dirty="0"/>
              <a:t>.  </a:t>
            </a:r>
          </a:p>
          <a:p>
            <a:pPr>
              <a:defRPr/>
            </a:pPr>
            <a:endParaRPr lang="en-US" dirty="0"/>
          </a:p>
          <a:p>
            <a:pPr>
              <a:defRPr/>
            </a:pPr>
            <a:r>
              <a:rPr lang="en-US" dirty="0"/>
              <a:t>Common </a:t>
            </a:r>
            <a:r>
              <a:rPr lang="en-US" u="sng" dirty="0"/>
              <a:t>degree adverbs</a:t>
            </a:r>
            <a:r>
              <a:rPr lang="en-US" dirty="0"/>
              <a:t>, </a:t>
            </a:r>
            <a:r>
              <a:rPr lang="en-US" dirty="0" smtClean="0"/>
              <a:t>which </a:t>
            </a:r>
            <a:r>
              <a:rPr lang="en-US" dirty="0"/>
              <a:t>can be confusing this way, include </a:t>
            </a:r>
            <a:r>
              <a:rPr lang="en-US" i="1" dirty="0"/>
              <a:t>rather, really, so, somewhat, often, much, </a:t>
            </a:r>
            <a:r>
              <a:rPr lang="en-US" dirty="0"/>
              <a:t>and </a:t>
            </a:r>
            <a:r>
              <a:rPr lang="en-US" i="1" dirty="0"/>
              <a:t>terribly</a:t>
            </a:r>
            <a:r>
              <a:rPr lang="en-US" dirty="0"/>
              <a:t>.</a:t>
            </a:r>
          </a:p>
          <a:p>
            <a:endParaRPr lang="en-US" dirty="0"/>
          </a:p>
        </p:txBody>
      </p:sp>
    </p:spTree>
    <p:extLst>
      <p:ext uri="{BB962C8B-B14F-4D97-AF65-F5344CB8AC3E}">
        <p14:creationId xmlns:p14="http://schemas.microsoft.com/office/powerpoint/2010/main" val="5178397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Adverbs of manner/Manner adverbs . . .</a:t>
            </a:r>
          </a:p>
          <a:p>
            <a:pPr marL="174708" indent="-174708">
              <a:buFont typeface="Arial" panose="020B0604020202020204" pitchFamily="34" charset="0"/>
              <a:buChar char="•"/>
            </a:pPr>
            <a:r>
              <a:rPr lang="en-US" dirty="0"/>
              <a:t>answer the question </a:t>
            </a:r>
            <a:r>
              <a:rPr lang="en-US" i="1" dirty="0"/>
              <a:t>How?</a:t>
            </a:r>
            <a:r>
              <a:rPr lang="en-US" dirty="0"/>
              <a:t> and </a:t>
            </a:r>
            <a:r>
              <a:rPr lang="en-US" i="1" dirty="0"/>
              <a:t>In what way?</a:t>
            </a:r>
            <a:endParaRPr lang="en-US" dirty="0"/>
          </a:p>
          <a:p>
            <a:pPr marL="174708" indent="-174708">
              <a:buFont typeface="Arial" panose="020B0604020202020204" pitchFamily="34" charset="0"/>
              <a:buChar char="•"/>
            </a:pPr>
            <a:r>
              <a:rPr lang="en-US" dirty="0"/>
              <a:t>also indicate aspects of quality</a:t>
            </a:r>
          </a:p>
          <a:p>
            <a:pPr marL="174708" indent="-174708">
              <a:buFont typeface="Arial" panose="020B0604020202020204" pitchFamily="34" charset="0"/>
              <a:buChar char="•"/>
            </a:pPr>
            <a:r>
              <a:rPr lang="en-US" dirty="0"/>
              <a:t>include many of the </a:t>
            </a:r>
            <a:r>
              <a:rPr lang="en-US" i="1" dirty="0"/>
              <a:t>–</a:t>
            </a:r>
            <a:r>
              <a:rPr lang="en-US" i="1" dirty="0" err="1"/>
              <a:t>ly</a:t>
            </a:r>
            <a:r>
              <a:rPr lang="en-US" dirty="0"/>
              <a:t> adverbs</a:t>
            </a:r>
          </a:p>
          <a:p>
            <a:pPr marL="174708" indent="-174708">
              <a:buFont typeface="Arial" panose="020B0604020202020204" pitchFamily="34" charset="0"/>
              <a:buChar char="•"/>
            </a:pPr>
            <a:r>
              <a:rPr lang="en-US" dirty="0"/>
              <a:t>also include </a:t>
            </a:r>
            <a:r>
              <a:rPr lang="en-US" i="1" dirty="0"/>
              <a:t>anyway, how, however, somehow, well</a:t>
            </a:r>
            <a:endParaRPr lang="en-US" dirty="0"/>
          </a:p>
          <a:p>
            <a:endParaRPr lang="en-US" dirty="0"/>
          </a:p>
        </p:txBody>
      </p:sp>
    </p:spTree>
    <p:extLst>
      <p:ext uri="{BB962C8B-B14F-4D97-AF65-F5344CB8AC3E}">
        <p14:creationId xmlns:p14="http://schemas.microsoft.com/office/powerpoint/2010/main" val="5178397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a:t>
            </a:r>
            <a:r>
              <a:rPr lang="en-US" dirty="0"/>
              <a:t>of place/Place adverbs . . .</a:t>
            </a:r>
          </a:p>
          <a:p>
            <a:pPr marL="174708" indent="-174708">
              <a:buFont typeface="Arial" panose="020B0604020202020204" pitchFamily="34" charset="0"/>
              <a:buChar char="•"/>
            </a:pPr>
            <a:r>
              <a:rPr lang="en-US" dirty="0"/>
              <a:t>answer the question </a:t>
            </a:r>
            <a:r>
              <a:rPr lang="en-US" i="1" dirty="0"/>
              <a:t>Where</a:t>
            </a:r>
            <a:r>
              <a:rPr lang="en-US" i="1" dirty="0" smtClean="0"/>
              <a:t>?</a:t>
            </a:r>
            <a:endParaRPr lang="en-US" i="0" dirty="0" smtClean="0"/>
          </a:p>
          <a:p>
            <a:pPr marL="174708" indent="-174708">
              <a:buFont typeface="Arial" panose="020B0604020202020204" pitchFamily="34" charset="0"/>
              <a:buChar char="•"/>
            </a:pPr>
            <a:r>
              <a:rPr lang="en-US" i="0" dirty="0" smtClean="0"/>
              <a:t>includes words like [slide]</a:t>
            </a:r>
          </a:p>
          <a:p>
            <a:pPr marL="174708" indent="-174708">
              <a:buFont typeface="Arial" panose="020B0604020202020204" pitchFamily="34" charset="0"/>
              <a:buChar char="•"/>
            </a:pPr>
            <a:r>
              <a:rPr lang="en-US" i="0" dirty="0" smtClean="0"/>
              <a:t>have a subclass referred</a:t>
            </a:r>
            <a:r>
              <a:rPr lang="en-US" i="0" baseline="0" dirty="0" smtClean="0"/>
              <a:t> to as </a:t>
            </a:r>
            <a:r>
              <a:rPr lang="en-US" i="0" u="sng" baseline="0" dirty="0" smtClean="0"/>
              <a:t>adverbs of direction</a:t>
            </a:r>
            <a:r>
              <a:rPr lang="en-US" i="0" u="none" baseline="0" dirty="0" smtClean="0"/>
              <a:t> that include [slide]</a:t>
            </a:r>
            <a:endParaRPr lang="en-US" dirty="0"/>
          </a:p>
          <a:p>
            <a:endParaRPr lang="en-US" dirty="0"/>
          </a:p>
        </p:txBody>
      </p:sp>
    </p:spTree>
    <p:extLst>
      <p:ext uri="{BB962C8B-B14F-4D97-AF65-F5344CB8AC3E}">
        <p14:creationId xmlns:p14="http://schemas.microsoft.com/office/powerpoint/2010/main" val="5178397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a:t>
            </a:r>
            <a:r>
              <a:rPr lang="en-US" dirty="0"/>
              <a:t>of </a:t>
            </a:r>
            <a:r>
              <a:rPr lang="en-US" dirty="0" smtClean="0"/>
              <a:t>time/Time</a:t>
            </a:r>
            <a:r>
              <a:rPr lang="en-US" baseline="0" dirty="0" smtClean="0"/>
              <a:t> </a:t>
            </a:r>
            <a:r>
              <a:rPr lang="en-US" dirty="0" smtClean="0"/>
              <a:t>adverbs </a:t>
            </a:r>
            <a:r>
              <a:rPr lang="en-US" dirty="0"/>
              <a:t>. . </a:t>
            </a:r>
            <a:r>
              <a:rPr lang="en-US" dirty="0" smtClean="0"/>
              <a:t>. </a:t>
            </a:r>
          </a:p>
          <a:p>
            <a:pPr marL="174708" indent="-174708">
              <a:buFont typeface="Arial" panose="020B0604020202020204" pitchFamily="34" charset="0"/>
              <a:buChar char="•"/>
            </a:pPr>
            <a:r>
              <a:rPr lang="en-US" dirty="0" smtClean="0"/>
              <a:t>provide information related to duration and frequency</a:t>
            </a:r>
            <a:r>
              <a:rPr lang="en-US" baseline="0" dirty="0" smtClean="0"/>
              <a:t> of events</a:t>
            </a:r>
            <a:endParaRPr lang="en-US" dirty="0"/>
          </a:p>
          <a:p>
            <a:pPr marL="174708" indent="-174708">
              <a:buFont typeface="Arial" panose="020B0604020202020204" pitchFamily="34" charset="0"/>
              <a:buChar char="•"/>
            </a:pPr>
            <a:r>
              <a:rPr lang="en-US" dirty="0"/>
              <a:t>answer the </a:t>
            </a:r>
            <a:r>
              <a:rPr lang="en-US" dirty="0" smtClean="0"/>
              <a:t>questions </a:t>
            </a:r>
            <a:r>
              <a:rPr lang="en-US" i="1" dirty="0" smtClean="0"/>
              <a:t>How</a:t>
            </a:r>
            <a:r>
              <a:rPr lang="en-US" i="1" baseline="0" dirty="0" smtClean="0"/>
              <a:t> long</a:t>
            </a:r>
            <a:r>
              <a:rPr lang="en-US" i="1" dirty="0" smtClean="0"/>
              <a:t>? When? </a:t>
            </a:r>
            <a:r>
              <a:rPr lang="en-US" i="0" dirty="0" smtClean="0"/>
              <a:t>and</a:t>
            </a:r>
            <a:r>
              <a:rPr lang="en-US" i="0" baseline="0" dirty="0" smtClean="0"/>
              <a:t> </a:t>
            </a:r>
            <a:r>
              <a:rPr lang="en-US" i="1" baseline="0" dirty="0" smtClean="0"/>
              <a:t>How often?</a:t>
            </a:r>
            <a:endParaRPr lang="en-US" i="0" dirty="0" smtClean="0"/>
          </a:p>
          <a:p>
            <a:pPr marL="174708" indent="-174708">
              <a:buFont typeface="Arial" panose="020B0604020202020204" pitchFamily="34" charset="0"/>
              <a:buChar char="•"/>
            </a:pPr>
            <a:r>
              <a:rPr lang="en-US" i="0" dirty="0" smtClean="0"/>
              <a:t>includes words like [slide]</a:t>
            </a:r>
          </a:p>
          <a:p>
            <a:endParaRPr lang="en-US" dirty="0"/>
          </a:p>
        </p:txBody>
      </p:sp>
    </p:spTree>
    <p:extLst>
      <p:ext uri="{BB962C8B-B14F-4D97-AF65-F5344CB8AC3E}">
        <p14:creationId xmlns:p14="http://schemas.microsoft.com/office/powerpoint/2010/main" val="5178397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a:t>
            </a:r>
            <a:r>
              <a:rPr lang="en-US" dirty="0"/>
              <a:t>of </a:t>
            </a:r>
            <a:r>
              <a:rPr lang="en-US" dirty="0" smtClean="0"/>
              <a:t>degree/Degree adverbs </a:t>
            </a:r>
            <a:r>
              <a:rPr lang="en-US" dirty="0"/>
              <a:t>. . </a:t>
            </a:r>
            <a:r>
              <a:rPr lang="en-US" dirty="0" smtClean="0"/>
              <a:t>. </a:t>
            </a:r>
          </a:p>
          <a:p>
            <a:pPr marL="174708" indent="-174708">
              <a:spcAft>
                <a:spcPts val="1019"/>
              </a:spcAft>
              <a:buFont typeface="Arial" panose="020B0604020202020204" pitchFamily="34" charset="0"/>
              <a:buChar char="•"/>
            </a:pPr>
            <a:r>
              <a:rPr lang="en-US" dirty="0" smtClean="0"/>
              <a:t>answer the question </a:t>
            </a:r>
            <a:r>
              <a:rPr lang="en-US" b="0" i="1" dirty="0" smtClean="0"/>
              <a:t>How much?</a:t>
            </a:r>
            <a:endParaRPr lang="en-US" b="0" dirty="0" smtClean="0"/>
          </a:p>
          <a:p>
            <a:pPr marL="174708" indent="-174708">
              <a:spcAft>
                <a:spcPts val="1019"/>
              </a:spcAft>
              <a:buFont typeface="Arial" panose="020B0604020202020204" pitchFamily="34" charset="0"/>
              <a:buChar char="•"/>
            </a:pPr>
            <a:r>
              <a:rPr lang="en-US" dirty="0" smtClean="0"/>
              <a:t>include words like . . . </a:t>
            </a:r>
            <a:r>
              <a:rPr lang="en-US" b="0" i="0" dirty="0" smtClean="0"/>
              <a:t>[slide]</a:t>
            </a:r>
          </a:p>
        </p:txBody>
      </p:sp>
    </p:spTree>
    <p:extLst>
      <p:ext uri="{BB962C8B-B14F-4D97-AF65-F5344CB8AC3E}">
        <p14:creationId xmlns:p14="http://schemas.microsoft.com/office/powerpoint/2010/main" val="5178397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a:t>
            </a:r>
            <a:r>
              <a:rPr lang="en-US" dirty="0"/>
              <a:t>of </a:t>
            </a:r>
            <a:r>
              <a:rPr lang="en-US" dirty="0" smtClean="0"/>
              <a:t>number/Number</a:t>
            </a:r>
            <a:r>
              <a:rPr lang="en-US" baseline="0" dirty="0" smtClean="0"/>
              <a:t> </a:t>
            </a:r>
            <a:r>
              <a:rPr lang="en-US" dirty="0" smtClean="0"/>
              <a:t>adverbs </a:t>
            </a:r>
            <a:r>
              <a:rPr lang="en-US" dirty="0"/>
              <a:t>. . </a:t>
            </a:r>
            <a:r>
              <a:rPr lang="en-US" dirty="0" smtClean="0"/>
              <a:t>. </a:t>
            </a:r>
          </a:p>
          <a:p>
            <a:pPr marL="174708" indent="-174708">
              <a:spcAft>
                <a:spcPts val="1019"/>
              </a:spcAft>
              <a:buFont typeface="Arial" panose="020B0604020202020204" pitchFamily="34" charset="0"/>
              <a:buChar char="•"/>
            </a:pPr>
            <a:r>
              <a:rPr lang="en-US" b="0" dirty="0" smtClean="0"/>
              <a:t>provide information about the order of events</a:t>
            </a:r>
          </a:p>
          <a:p>
            <a:pPr marL="174708" indent="-174708">
              <a:spcAft>
                <a:spcPts val="1019"/>
              </a:spcAft>
              <a:buFont typeface="Arial" panose="020B0604020202020204" pitchFamily="34" charset="0"/>
              <a:buChar char="•"/>
            </a:pPr>
            <a:r>
              <a:rPr lang="en-US" b="0" dirty="0" smtClean="0"/>
              <a:t>include words like . . . </a:t>
            </a:r>
            <a:r>
              <a:rPr lang="en-US" b="0" i="0" dirty="0" smtClean="0"/>
              <a:t>[slide]</a:t>
            </a:r>
            <a:endParaRPr lang="en-US" b="0" i="1" dirty="0" smtClean="0"/>
          </a:p>
          <a:p>
            <a:pPr marL="174708" indent="-174708">
              <a:spcAft>
                <a:spcPts val="1019"/>
              </a:spcAft>
              <a:buFont typeface="Arial" panose="020B0604020202020204" pitchFamily="34" charset="0"/>
              <a:buChar char="•"/>
            </a:pPr>
            <a:r>
              <a:rPr lang="en-US" b="0" dirty="0" smtClean="0"/>
              <a:t>may also be formed by adding </a:t>
            </a:r>
            <a:r>
              <a:rPr lang="en-US" b="0" i="1" dirty="0" smtClean="0"/>
              <a:t>–</a:t>
            </a:r>
            <a:r>
              <a:rPr lang="en-US" b="0" i="1" dirty="0" err="1" smtClean="0"/>
              <a:t>ly</a:t>
            </a:r>
            <a:r>
              <a:rPr lang="en-US" b="0" dirty="0" smtClean="0"/>
              <a:t> to cardinal numbers, as in </a:t>
            </a:r>
            <a:r>
              <a:rPr lang="en-US" b="0" i="1" dirty="0" smtClean="0"/>
              <a:t>secondly, thirdly</a:t>
            </a:r>
            <a:endParaRPr lang="en-US" b="0" dirty="0" smtClean="0"/>
          </a:p>
        </p:txBody>
      </p:sp>
    </p:spTree>
    <p:extLst>
      <p:ext uri="{BB962C8B-B14F-4D97-AF65-F5344CB8AC3E}">
        <p14:creationId xmlns:p14="http://schemas.microsoft.com/office/powerpoint/2010/main" val="5178397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Adverbs </a:t>
            </a:r>
            <a:r>
              <a:rPr lang="en-US" dirty="0"/>
              <a:t>of </a:t>
            </a:r>
            <a:r>
              <a:rPr lang="en-US" dirty="0" smtClean="0"/>
              <a:t>reason/Reason</a:t>
            </a:r>
            <a:r>
              <a:rPr lang="en-US" baseline="0" dirty="0" smtClean="0"/>
              <a:t> </a:t>
            </a:r>
            <a:r>
              <a:rPr lang="en-US" dirty="0" smtClean="0"/>
              <a:t>adverbs </a:t>
            </a:r>
            <a:r>
              <a:rPr lang="en-US" dirty="0"/>
              <a:t>. . </a:t>
            </a:r>
            <a:r>
              <a:rPr lang="en-US" dirty="0" smtClean="0"/>
              <a:t>. </a:t>
            </a:r>
          </a:p>
          <a:p>
            <a:pPr marL="174708" indent="-174708">
              <a:spcAft>
                <a:spcPts val="1019"/>
              </a:spcAft>
              <a:buFont typeface="Arial" panose="020B0604020202020204" pitchFamily="34" charset="0"/>
              <a:buChar char="•"/>
            </a:pPr>
            <a:r>
              <a:rPr lang="en-US" b="0" dirty="0" smtClean="0"/>
              <a:t>answer the questions </a:t>
            </a:r>
            <a:r>
              <a:rPr lang="en-US" b="0" i="1" dirty="0" smtClean="0"/>
              <a:t>Why? </a:t>
            </a:r>
            <a:r>
              <a:rPr lang="en-US" b="0" dirty="0" smtClean="0"/>
              <a:t>and </a:t>
            </a:r>
            <a:r>
              <a:rPr lang="en-US" b="0" i="1" dirty="0" smtClean="0"/>
              <a:t>What was the cause?</a:t>
            </a:r>
            <a:endParaRPr lang="en-US" b="0" dirty="0" smtClean="0"/>
          </a:p>
          <a:p>
            <a:pPr marL="174708" indent="-174708">
              <a:spcAft>
                <a:spcPts val="1019"/>
              </a:spcAft>
              <a:buFont typeface="Arial" panose="020B0604020202020204" pitchFamily="34" charset="0"/>
              <a:buChar char="•"/>
            </a:pPr>
            <a:r>
              <a:rPr lang="en-US" b="0" dirty="0" smtClean="0"/>
              <a:t>include words like . . . </a:t>
            </a:r>
            <a:r>
              <a:rPr lang="en-US" b="0" i="1" dirty="0" smtClean="0"/>
              <a:t>consequently, therefore, thus, because, </a:t>
            </a:r>
            <a:r>
              <a:rPr lang="en-US" b="0" dirty="0" smtClean="0"/>
              <a:t>and </a:t>
            </a:r>
            <a:r>
              <a:rPr lang="en-US" b="0" i="1" dirty="0" smtClean="0"/>
              <a:t>hence</a:t>
            </a:r>
            <a:endParaRPr lang="en-US" b="0" dirty="0" smtClean="0"/>
          </a:p>
          <a:p>
            <a:pPr marL="174708" indent="-174708">
              <a:buFont typeface="Arial" panose="020B0604020202020204" pitchFamily="34" charset="0"/>
              <a:buChar char="•"/>
            </a:pPr>
            <a:endParaRPr lang="en-US" dirty="0" smtClean="0"/>
          </a:p>
        </p:txBody>
      </p:sp>
    </p:spTree>
    <p:extLst>
      <p:ext uri="{BB962C8B-B14F-4D97-AF65-F5344CB8AC3E}">
        <p14:creationId xmlns:p14="http://schemas.microsoft.com/office/powerpoint/2010/main" val="51783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A3C93A9F-E656-4CBC-8BB7-2A33800875A4}" type="datetimeFigureOut">
              <a:rPr lang="en-US" smtClean="0"/>
              <a:t>6/2/2015</a:t>
            </a:fld>
            <a:endParaRPr lang="en-US"/>
          </a:p>
        </p:txBody>
      </p:sp>
      <p:sp>
        <p:nvSpPr>
          <p:cNvPr id="16" name="Slide Number Placeholder 15"/>
          <p:cNvSpPr>
            <a:spLocks noGrp="1"/>
          </p:cNvSpPr>
          <p:nvPr>
            <p:ph type="sldNum" sz="quarter" idx="11"/>
          </p:nvPr>
        </p:nvSpPr>
        <p:spPr/>
        <p:txBody>
          <a:bodyPr/>
          <a:lstStyle/>
          <a:p>
            <a:fld id="{D91E1120-CC6E-4BA5-B668-DB86304B013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C93A9F-E656-4CBC-8BB7-2A33800875A4}"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E1120-CC6E-4BA5-B668-DB86304B01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C93A9F-E656-4CBC-8BB7-2A33800875A4}"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E1120-CC6E-4BA5-B668-DB86304B01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304800" y="1524000"/>
            <a:ext cx="8534400" cy="5029200"/>
          </a:xfrm>
        </p:spPr>
        <p:txBody>
          <a:bodyPr/>
          <a:lstStyle>
            <a:lvl1pPr>
              <a:defRPr sz="3200" b="0">
                <a:effectLst>
                  <a:outerShdw blurRad="38100" dist="38100" dir="2700000" algn="tl">
                    <a:srgbClr val="000000">
                      <a:alpha val="43137"/>
                    </a:srgbClr>
                  </a:outerShdw>
                </a:effectLst>
              </a:defRPr>
            </a:lvl1pPr>
            <a:lvl2pPr>
              <a:defRPr sz="2800" b="0">
                <a:effectLst>
                  <a:outerShdw blurRad="38100" dist="38100" dir="2700000" algn="tl">
                    <a:srgbClr val="000000">
                      <a:alpha val="43137"/>
                    </a:srgbClr>
                  </a:outerShdw>
                </a:effectLst>
              </a:defRPr>
            </a:lvl2pPr>
          </a:lstStyle>
          <a:p>
            <a:pPr lvl="0" eaLnBrk="1" latinLnBrk="0" hangingPunct="1"/>
            <a:r>
              <a:rPr lang="en-US" dirty="0" smtClean="0"/>
              <a:t>Click to edit Master text styles</a:t>
            </a:r>
          </a:p>
          <a:p>
            <a:pPr lvl="1" eaLnBrk="1" latinLnBrk="0" hangingPunct="1"/>
            <a:r>
              <a:rPr lang="en-US" dirty="0" smtClean="0"/>
              <a:t>Second level</a:t>
            </a:r>
          </a:p>
        </p:txBody>
      </p:sp>
      <p:sp>
        <p:nvSpPr>
          <p:cNvPr id="17" name="Title 16"/>
          <p:cNvSpPr>
            <a:spLocks noGrp="1"/>
          </p:cNvSpPr>
          <p:nvPr>
            <p:ph type="title"/>
          </p:nvPr>
        </p:nvSpPr>
        <p:spPr>
          <a:xfrm>
            <a:off x="304800" y="152400"/>
            <a:ext cx="8534400" cy="1219200"/>
          </a:xfrm>
        </p:spPr>
        <p:txBody>
          <a:bodyPr rtlCol="0" anchor="b" anchorCtr="0">
            <a:normAutofit/>
          </a:bodyPr>
          <a:lstStyle>
            <a:lvl1pPr algn="ctr">
              <a:defRPr sz="4400">
                <a:solidFill>
                  <a:schemeClr val="accent2"/>
                </a:solidFill>
                <a:effectLst>
                  <a:outerShdw blurRad="38100" dist="38100" dir="2700000" algn="tl">
                    <a:srgbClr val="000000">
                      <a:alpha val="43137"/>
                    </a:srgbClr>
                  </a:outerShdw>
                </a:effectLst>
              </a:defRPr>
            </a:lvl1pPr>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C93A9F-E656-4CBC-8BB7-2A33800875A4}"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E1120-CC6E-4BA5-B668-DB86304B0130}"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C93A9F-E656-4CBC-8BB7-2A33800875A4}"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E1120-CC6E-4BA5-B668-DB86304B0130}"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91E1120-CC6E-4BA5-B668-DB86304B0130}"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A3C93A9F-E656-4CBC-8BB7-2A33800875A4}" type="datetimeFigureOut">
              <a:rPr lang="en-US" smtClean="0"/>
              <a:t>6/2/2015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C93A9F-E656-4CBC-8BB7-2A33800875A4}" type="datetimeFigureOut">
              <a:rPr lang="en-US" smtClean="0"/>
              <a:t>6/2/2015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E1120-CC6E-4BA5-B668-DB86304B0130}"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93A9F-E656-4CBC-8BB7-2A33800875A4}" type="datetimeFigureOut">
              <a:rPr lang="en-US" smtClean="0"/>
              <a:t>6/2/2015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E1120-CC6E-4BA5-B668-DB86304B01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A3C93A9F-E656-4CBC-8BB7-2A33800875A4}" type="datetimeFigureOut">
              <a:rPr lang="en-US" smtClean="0"/>
              <a:t>6/2/2015</a:t>
            </a:fld>
            <a:endParaRPr lang="en-US"/>
          </a:p>
        </p:txBody>
      </p:sp>
      <p:sp>
        <p:nvSpPr>
          <p:cNvPr id="9" name="Slide Number Placeholder 8"/>
          <p:cNvSpPr>
            <a:spLocks noGrp="1"/>
          </p:cNvSpPr>
          <p:nvPr>
            <p:ph type="sldNum" sz="quarter" idx="15"/>
          </p:nvPr>
        </p:nvSpPr>
        <p:spPr/>
        <p:txBody>
          <a:bodyPr/>
          <a:lstStyle/>
          <a:p>
            <a:fld id="{D91E1120-CC6E-4BA5-B668-DB86304B0130}"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A3C93A9F-E656-4CBC-8BB7-2A33800875A4}" type="datetimeFigureOut">
              <a:rPr lang="en-US" smtClean="0"/>
              <a:t>6/2/2015</a:t>
            </a:fld>
            <a:endParaRPr lang="en-US"/>
          </a:p>
        </p:txBody>
      </p:sp>
      <p:sp>
        <p:nvSpPr>
          <p:cNvPr id="9" name="Slide Number Placeholder 8"/>
          <p:cNvSpPr>
            <a:spLocks noGrp="1"/>
          </p:cNvSpPr>
          <p:nvPr>
            <p:ph type="sldNum" sz="quarter" idx="11"/>
          </p:nvPr>
        </p:nvSpPr>
        <p:spPr/>
        <p:txBody>
          <a:bodyPr/>
          <a:lstStyle/>
          <a:p>
            <a:fld id="{D91E1120-CC6E-4BA5-B668-DB86304B013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3C93A9F-E656-4CBC-8BB7-2A33800875A4}" type="datetimeFigureOut">
              <a:rPr lang="en-US" smtClean="0"/>
              <a:t>6/2/2015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91E1120-CC6E-4BA5-B668-DB86304B0130}"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jpeg"/><Relationship Id="rId4" Type="http://schemas.microsoft.com/office/2007/relationships/hdphoto" Target="../media/hdphoto2.wdp"/></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microsoft.com/office/2007/relationships/hdphoto" Target="../media/hdphoto16.wdp"/></Relationships>
</file>

<file path=ppt/slides/_rels/slide1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microsoft.com/office/2007/relationships/hdphoto" Target="../media/hdphoto18.wdp"/></Relationships>
</file>

<file path=ppt/slides/_rels/slide1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microsoft.com/office/2007/relationships/hdphoto" Target="../media/hdphoto19.wdp"/></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4.wdp"/></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65.png"/></Relationships>
</file>

<file path=ppt/slides/_rels/slide1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21.wdp"/></Relationships>
</file>

<file path=ppt/slides/_rels/slide1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microsoft.com/office/2007/relationships/hdphoto" Target="../media/hdphoto2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microsoft.com/office/2007/relationships/hdphoto" Target="../media/hdphoto9.wdp"/></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928404"/>
            <a:ext cx="8305800" cy="2167596"/>
          </a:xfrm>
        </p:spPr>
        <p:txBody>
          <a:bodyPr/>
          <a:lstStyle/>
          <a:p>
            <a:r>
              <a:rPr lang="en-US" sz="3200" dirty="0" smtClean="0">
                <a:solidFill>
                  <a:schemeClr val="accent2"/>
                </a:solidFill>
                <a:effectLst>
                  <a:outerShdw blurRad="38100" dist="38100" dir="2700000" algn="tl">
                    <a:srgbClr val="000000">
                      <a:alpha val="43137"/>
                    </a:srgbClr>
                  </a:outerShdw>
                </a:effectLst>
              </a:rPr>
              <a:t>Shelly Wier, MS, CCC-SLP</a:t>
            </a:r>
          </a:p>
          <a:p>
            <a:r>
              <a:rPr lang="en-US" sz="2000" dirty="0" smtClean="0">
                <a:solidFill>
                  <a:schemeClr val="tx1"/>
                </a:solidFill>
                <a:effectLst>
                  <a:outerShdw blurRad="38100" dist="38100" dir="2700000" algn="tl">
                    <a:srgbClr val="000000">
                      <a:alpha val="43137"/>
                    </a:srgbClr>
                  </a:outerShdw>
                </a:effectLst>
              </a:rPr>
              <a:t>Consultant for School-Based SLP Services</a:t>
            </a:r>
          </a:p>
          <a:p>
            <a:r>
              <a:rPr lang="en-US" sz="2000" dirty="0" smtClean="0">
                <a:solidFill>
                  <a:schemeClr val="tx1"/>
                </a:solidFill>
                <a:effectLst>
                  <a:outerShdw blurRad="38100" dist="38100" dir="2700000" algn="tl">
                    <a:srgbClr val="000000">
                      <a:alpha val="43137"/>
                    </a:srgbClr>
                  </a:outerShdw>
                </a:effectLst>
              </a:rPr>
              <a:t>Arkansas Special Education Resource Consultants</a:t>
            </a:r>
          </a:p>
          <a:p>
            <a:r>
              <a:rPr lang="en-US" sz="2000" dirty="0" smtClean="0">
                <a:solidFill>
                  <a:schemeClr val="tx1"/>
                </a:solidFill>
                <a:effectLst>
                  <a:outerShdw blurRad="38100" dist="38100" dir="2700000" algn="tl">
                    <a:srgbClr val="000000">
                      <a:alpha val="43137"/>
                    </a:srgbClr>
                  </a:outerShdw>
                </a:effectLst>
              </a:rPr>
              <a:t>in association with the Arkansas Department of Education, Special Education Unit</a:t>
            </a:r>
          </a:p>
          <a:p>
            <a:endParaRPr lang="en-US" dirty="0"/>
          </a:p>
        </p:txBody>
      </p:sp>
      <p:sp>
        <p:nvSpPr>
          <p:cNvPr id="2" name="Title 1"/>
          <p:cNvSpPr>
            <a:spLocks noGrp="1"/>
          </p:cNvSpPr>
          <p:nvPr>
            <p:ph type="ctrTitle"/>
          </p:nvPr>
        </p:nvSpPr>
        <p:spPr/>
        <p:txBody>
          <a:bodyPr/>
          <a:lstStyle/>
          <a:p>
            <a:r>
              <a:rPr lang="en-US" sz="5400" b="1" smtClean="0">
                <a:solidFill>
                  <a:schemeClr val="accent2"/>
                </a:solidFill>
                <a:effectLst>
                  <a:outerShdw blurRad="38100" dist="38100" dir="2700000" algn="tl">
                    <a:srgbClr val="000000">
                      <a:alpha val="43137"/>
                    </a:srgbClr>
                  </a:outerShdw>
                </a:effectLst>
              </a:rPr>
              <a:t>Grammar Boot Camp</a:t>
            </a:r>
            <a:r>
              <a:rPr lang="en-US" sz="5400" b="1" dirty="0" smtClean="0">
                <a:solidFill>
                  <a:schemeClr val="accent2"/>
                </a:solidFill>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3600" b="1" dirty="0" smtClean="0">
                <a:solidFill>
                  <a:schemeClr val="tx1"/>
                </a:solidFill>
                <a:effectLst>
                  <a:outerShdw blurRad="38100" dist="38100" dir="2700000" algn="tl">
                    <a:srgbClr val="000000">
                      <a:alpha val="43137"/>
                    </a:srgbClr>
                  </a:outerShdw>
                </a:effectLst>
              </a:rPr>
              <a:t>Syntactic Forms &amp; Functions for SLPs</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227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88319"/>
            <a:ext cx="8305800" cy="5560081"/>
          </a:xfrm>
          <a:prstGeom prst="rect">
            <a:avLst/>
          </a:prstGeom>
          <a:ln w="38100">
            <a:solidFill>
              <a:srgbClr val="C00000"/>
            </a:solidFill>
          </a:ln>
        </p:spPr>
      </p:pic>
      <p:sp>
        <p:nvSpPr>
          <p:cNvPr id="3" name="TextBox 2"/>
          <p:cNvSpPr txBox="1"/>
          <p:nvPr/>
        </p:nvSpPr>
        <p:spPr>
          <a:xfrm>
            <a:off x="685800" y="5122847"/>
            <a:ext cx="4495800" cy="1061829"/>
          </a:xfrm>
          <a:prstGeom prst="rect">
            <a:avLst/>
          </a:prstGeom>
          <a:noFill/>
        </p:spPr>
        <p:txBody>
          <a:bodyPr wrap="square" rtlCol="0" anchor="ctr">
            <a:spAutoFit/>
          </a:bodyPr>
          <a:lstStyle/>
          <a:p>
            <a:r>
              <a:rPr lang="en-US" sz="6300" cap="small" spc="3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Language</a:t>
            </a:r>
            <a:endParaRPr lang="en-US" sz="6300" cap="small" spc="3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2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38337319"/>
              </p:ext>
            </p:extLst>
          </p:nvPr>
        </p:nvGraphicFramePr>
        <p:xfrm>
          <a:off x="685800" y="1905000"/>
          <a:ext cx="7772400" cy="4180271"/>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590800"/>
                <a:gridCol w="2590800"/>
                <a:gridCol w="2590800"/>
              </a:tblGrid>
              <a:tr h="965567">
                <a:tc>
                  <a:txBody>
                    <a:bodyPr/>
                    <a:lstStyle/>
                    <a:p>
                      <a:pPr algn="ctr"/>
                      <a:r>
                        <a:rPr lang="en-US" sz="3100" dirty="0" smtClean="0"/>
                        <a:t>Positive</a:t>
                      </a:r>
                    </a:p>
                    <a:p>
                      <a:pPr algn="ctr"/>
                      <a:r>
                        <a:rPr lang="en-US" sz="2000" dirty="0" smtClean="0"/>
                        <a:t>(3 varieties)</a:t>
                      </a:r>
                      <a:endParaRPr lang="en-US" sz="2000" dirty="0"/>
                    </a:p>
                  </a:txBody>
                  <a:tcPr anchor="ctr"/>
                </a:tc>
                <a:tc>
                  <a:txBody>
                    <a:bodyPr/>
                    <a:lstStyle/>
                    <a:p>
                      <a:pPr algn="ctr"/>
                      <a:r>
                        <a:rPr lang="en-US" sz="3100" dirty="0" smtClean="0"/>
                        <a:t>Comparative</a:t>
                      </a:r>
                    </a:p>
                    <a:p>
                      <a:pPr algn="ctr"/>
                      <a:r>
                        <a:rPr lang="en-US" sz="2000" dirty="0" smtClean="0"/>
                        <a:t>(compares</a:t>
                      </a:r>
                      <a:r>
                        <a:rPr lang="en-US" sz="2000" baseline="0" dirty="0" smtClean="0"/>
                        <a:t> two)</a:t>
                      </a:r>
                      <a:endParaRPr lang="en-US" sz="2000" dirty="0"/>
                    </a:p>
                  </a:txBody>
                  <a:tcPr anchor="ctr"/>
                </a:tc>
                <a:tc>
                  <a:txBody>
                    <a:bodyPr/>
                    <a:lstStyle/>
                    <a:p>
                      <a:pPr algn="ctr"/>
                      <a:r>
                        <a:rPr lang="en-US" sz="3100" dirty="0" smtClean="0"/>
                        <a:t>Superlative</a:t>
                      </a:r>
                    </a:p>
                    <a:p>
                      <a:pPr algn="ctr"/>
                      <a:r>
                        <a:rPr lang="en-US" sz="2000" dirty="0" smtClean="0"/>
                        <a:t>(compares three+)</a:t>
                      </a:r>
                      <a:endParaRPr lang="en-US" sz="2000" dirty="0"/>
                    </a:p>
                  </a:txBody>
                  <a:tcPr anchor="ctr"/>
                </a:tc>
              </a:tr>
              <a:tr h="535784">
                <a:tc>
                  <a:txBody>
                    <a:bodyPr/>
                    <a:lstStyle/>
                    <a:p>
                      <a:pPr algn="ctr"/>
                      <a:r>
                        <a:rPr lang="en-US" sz="2800" dirty="0" smtClean="0"/>
                        <a:t>sleepily</a:t>
                      </a:r>
                      <a:endParaRPr lang="en-US" sz="2800" dirty="0"/>
                    </a:p>
                  </a:txBody>
                  <a:tcPr anchor="ctr">
                    <a:solidFill>
                      <a:schemeClr val="tx2"/>
                    </a:solidFill>
                  </a:tcPr>
                </a:tc>
                <a:tc>
                  <a:txBody>
                    <a:bodyPr/>
                    <a:lstStyle/>
                    <a:p>
                      <a:pPr algn="ctr"/>
                      <a:r>
                        <a:rPr lang="en-US" sz="2800" dirty="0" smtClean="0"/>
                        <a:t>less sleepily</a:t>
                      </a:r>
                      <a:endParaRPr lang="en-US" sz="2800" dirty="0"/>
                    </a:p>
                  </a:txBody>
                  <a:tcPr anchor="ctr">
                    <a:solidFill>
                      <a:schemeClr val="tx2"/>
                    </a:solidFill>
                  </a:tcPr>
                </a:tc>
                <a:tc>
                  <a:txBody>
                    <a:bodyPr/>
                    <a:lstStyle/>
                    <a:p>
                      <a:pPr algn="ctr"/>
                      <a:r>
                        <a:rPr lang="en-US" sz="2800" dirty="0" smtClean="0"/>
                        <a:t>least sleepily</a:t>
                      </a:r>
                      <a:endParaRPr lang="en-US" sz="2800" dirty="0"/>
                    </a:p>
                  </a:txBody>
                  <a:tcPr anchor="ctr">
                    <a:solidFill>
                      <a:schemeClr val="tx2"/>
                    </a:solidFill>
                  </a:tcPr>
                </a:tc>
              </a:tr>
              <a:tr h="535784">
                <a:tc>
                  <a:txBody>
                    <a:bodyPr/>
                    <a:lstStyle/>
                    <a:p>
                      <a:pPr algn="ctr"/>
                      <a:r>
                        <a:rPr lang="en-US" sz="2800" dirty="0" smtClean="0"/>
                        <a:t>carefully</a:t>
                      </a:r>
                      <a:endParaRPr lang="en-US" sz="2800" dirty="0"/>
                    </a:p>
                  </a:txBody>
                  <a:tcPr anchor="ctr">
                    <a:solidFill>
                      <a:schemeClr val="tx2"/>
                    </a:solidFill>
                  </a:tcPr>
                </a:tc>
                <a:tc>
                  <a:txBody>
                    <a:bodyPr/>
                    <a:lstStyle/>
                    <a:p>
                      <a:pPr algn="ctr"/>
                      <a:r>
                        <a:rPr lang="en-US" sz="2800" dirty="0" smtClean="0"/>
                        <a:t>more carefully</a:t>
                      </a:r>
                      <a:endParaRPr lang="en-US" sz="2800" dirty="0"/>
                    </a:p>
                  </a:txBody>
                  <a:tcPr anchor="ctr">
                    <a:solidFill>
                      <a:schemeClr val="tx2"/>
                    </a:solidFill>
                  </a:tcPr>
                </a:tc>
                <a:tc>
                  <a:txBody>
                    <a:bodyPr/>
                    <a:lstStyle/>
                    <a:p>
                      <a:pPr algn="ctr"/>
                      <a:r>
                        <a:rPr lang="en-US" sz="2800" dirty="0" smtClean="0"/>
                        <a:t>most carefully</a:t>
                      </a:r>
                      <a:endParaRPr lang="en-US" sz="2800" dirty="0"/>
                    </a:p>
                  </a:txBody>
                  <a:tcPr anchor="ctr">
                    <a:solidFill>
                      <a:schemeClr val="tx2"/>
                    </a:solidFill>
                  </a:tcPr>
                </a:tc>
              </a:tr>
              <a:tr h="535784">
                <a:tc>
                  <a:txBody>
                    <a:bodyPr/>
                    <a:lstStyle/>
                    <a:p>
                      <a:pPr algn="ctr"/>
                      <a:r>
                        <a:rPr lang="en-US" sz="2800" dirty="0" smtClean="0"/>
                        <a:t>early</a:t>
                      </a:r>
                      <a:endParaRPr lang="en-US" sz="2800" dirty="0"/>
                    </a:p>
                  </a:txBody>
                  <a:tcPr anchor="ctr">
                    <a:solidFill>
                      <a:schemeClr val="bg2">
                        <a:lumMod val="20000"/>
                        <a:lumOff val="80000"/>
                      </a:schemeClr>
                    </a:solidFill>
                  </a:tcPr>
                </a:tc>
                <a:tc>
                  <a:txBody>
                    <a:bodyPr/>
                    <a:lstStyle/>
                    <a:p>
                      <a:pPr algn="ctr"/>
                      <a:r>
                        <a:rPr lang="en-US" sz="2800" dirty="0" smtClean="0"/>
                        <a:t>earlier</a:t>
                      </a:r>
                      <a:endParaRPr lang="en-US" sz="2800" dirty="0"/>
                    </a:p>
                  </a:txBody>
                  <a:tcPr anchor="ctr">
                    <a:solidFill>
                      <a:schemeClr val="bg2">
                        <a:lumMod val="20000"/>
                        <a:lumOff val="80000"/>
                      </a:schemeClr>
                    </a:solidFill>
                  </a:tcPr>
                </a:tc>
                <a:tc>
                  <a:txBody>
                    <a:bodyPr/>
                    <a:lstStyle/>
                    <a:p>
                      <a:pPr algn="ctr"/>
                      <a:r>
                        <a:rPr lang="en-US" sz="2800" dirty="0" smtClean="0"/>
                        <a:t>earliest</a:t>
                      </a:r>
                      <a:endParaRPr lang="en-US" sz="2800" dirty="0"/>
                    </a:p>
                  </a:txBody>
                  <a:tcPr anchor="ctr">
                    <a:solidFill>
                      <a:schemeClr val="bg2">
                        <a:lumMod val="20000"/>
                        <a:lumOff val="80000"/>
                      </a:schemeClr>
                    </a:solidFill>
                  </a:tcPr>
                </a:tc>
              </a:tr>
              <a:tr h="535784">
                <a:tc>
                  <a:txBody>
                    <a:bodyPr/>
                    <a:lstStyle/>
                    <a:p>
                      <a:pPr algn="ctr"/>
                      <a:r>
                        <a:rPr lang="en-US" sz="2800" dirty="0" smtClean="0"/>
                        <a:t>pretty</a:t>
                      </a:r>
                      <a:endParaRPr lang="en-US" sz="2800" dirty="0"/>
                    </a:p>
                  </a:txBody>
                  <a:tcPr anchor="ctr">
                    <a:solidFill>
                      <a:schemeClr val="bg2">
                        <a:lumMod val="20000"/>
                        <a:lumOff val="80000"/>
                      </a:schemeClr>
                    </a:solidFill>
                  </a:tcPr>
                </a:tc>
                <a:tc>
                  <a:txBody>
                    <a:bodyPr/>
                    <a:lstStyle/>
                    <a:p>
                      <a:pPr algn="ctr"/>
                      <a:r>
                        <a:rPr lang="en-US" sz="2800" dirty="0" smtClean="0"/>
                        <a:t>n/a</a:t>
                      </a:r>
                      <a:endParaRPr lang="en-US" sz="2800" dirty="0"/>
                    </a:p>
                  </a:txBody>
                  <a:tcPr anchor="ctr">
                    <a:solidFill>
                      <a:schemeClr val="bg2">
                        <a:lumMod val="20000"/>
                        <a:lumOff val="80000"/>
                      </a:schemeClr>
                    </a:solidFill>
                  </a:tcPr>
                </a:tc>
                <a:tc>
                  <a:txBody>
                    <a:bodyPr/>
                    <a:lstStyle/>
                    <a:p>
                      <a:pPr algn="ctr"/>
                      <a:r>
                        <a:rPr lang="en-US" sz="2800" dirty="0" smtClean="0"/>
                        <a:t>n/a</a:t>
                      </a:r>
                      <a:endParaRPr lang="en-US" sz="2800" dirty="0"/>
                    </a:p>
                  </a:txBody>
                  <a:tcPr anchor="ctr">
                    <a:solidFill>
                      <a:schemeClr val="bg2">
                        <a:lumMod val="20000"/>
                        <a:lumOff val="80000"/>
                      </a:schemeClr>
                    </a:solidFill>
                  </a:tcPr>
                </a:tc>
              </a:tr>
              <a:tr h="535784">
                <a:tc>
                  <a:txBody>
                    <a:bodyPr/>
                    <a:lstStyle/>
                    <a:p>
                      <a:pPr algn="ctr"/>
                      <a:r>
                        <a:rPr lang="en-US" sz="2800" dirty="0" smtClean="0"/>
                        <a:t>badly/well</a:t>
                      </a:r>
                      <a:endParaRPr lang="en-US" sz="2800" dirty="0"/>
                    </a:p>
                  </a:txBody>
                  <a:tcPr anchor="ctr">
                    <a:solidFill>
                      <a:schemeClr val="bg2">
                        <a:lumMod val="20000"/>
                        <a:lumOff val="80000"/>
                      </a:schemeClr>
                    </a:solidFill>
                  </a:tcPr>
                </a:tc>
                <a:tc>
                  <a:txBody>
                    <a:bodyPr/>
                    <a:lstStyle/>
                    <a:p>
                      <a:pPr algn="ctr"/>
                      <a:r>
                        <a:rPr lang="en-US" sz="2800" dirty="0" smtClean="0"/>
                        <a:t>worse/better</a:t>
                      </a:r>
                      <a:endParaRPr lang="en-US" sz="2800" dirty="0"/>
                    </a:p>
                  </a:txBody>
                  <a:tcPr anchor="ctr">
                    <a:solidFill>
                      <a:schemeClr val="bg2">
                        <a:lumMod val="20000"/>
                        <a:lumOff val="80000"/>
                      </a:schemeClr>
                    </a:solidFill>
                  </a:tcPr>
                </a:tc>
                <a:tc>
                  <a:txBody>
                    <a:bodyPr/>
                    <a:lstStyle/>
                    <a:p>
                      <a:pPr algn="ctr"/>
                      <a:r>
                        <a:rPr lang="en-US" sz="2800" dirty="0" smtClean="0"/>
                        <a:t>worst/best</a:t>
                      </a:r>
                      <a:endParaRPr lang="en-US" sz="2800" dirty="0"/>
                    </a:p>
                  </a:txBody>
                  <a:tcPr anchor="ctr">
                    <a:solidFill>
                      <a:schemeClr val="bg2">
                        <a:lumMod val="20000"/>
                        <a:lumOff val="80000"/>
                      </a:schemeClr>
                    </a:solidFill>
                  </a:tcPr>
                </a:tc>
              </a:tr>
              <a:tr h="535784">
                <a:tc gridSpan="3">
                  <a:txBody>
                    <a:bodyPr/>
                    <a:lstStyle/>
                    <a:p>
                      <a:pPr algn="ctr"/>
                      <a:r>
                        <a:rPr lang="en-US" sz="2800" dirty="0" smtClean="0"/>
                        <a:t>there  so  too  very  here</a:t>
                      </a:r>
                      <a:endParaRPr lang="en-US" sz="2800" dirty="0"/>
                    </a:p>
                  </a:txBody>
                  <a:tcPr anchor="ctr">
                    <a:solidFill>
                      <a:schemeClr val="bg2">
                        <a:lumMod val="40000"/>
                        <a:lumOff val="60000"/>
                      </a:schemeClr>
                    </a:solidFill>
                  </a:tcPr>
                </a:tc>
                <a:tc hMerge="1">
                  <a:txBody>
                    <a:bodyPr/>
                    <a:lstStyle/>
                    <a:p>
                      <a:pPr algn="ctr"/>
                      <a:endParaRPr lang="en-US" sz="2800" dirty="0"/>
                    </a:p>
                  </a:txBody>
                  <a:tcPr anchor="ctr">
                    <a:solidFill>
                      <a:schemeClr val="bg2">
                        <a:lumMod val="40000"/>
                        <a:lumOff val="60000"/>
                      </a:schemeClr>
                    </a:solidFill>
                  </a:tcPr>
                </a:tc>
                <a:tc hMerge="1">
                  <a:txBody>
                    <a:bodyPr/>
                    <a:lstStyle/>
                    <a:p>
                      <a:pPr algn="ctr"/>
                      <a:endParaRPr lang="en-US" sz="2800" dirty="0"/>
                    </a:p>
                  </a:txBody>
                  <a:tcPr anchor="ctr">
                    <a:solidFill>
                      <a:schemeClr val="bg2">
                        <a:lumMod val="40000"/>
                        <a:lumOff val="60000"/>
                      </a:schemeClr>
                    </a:solidFill>
                  </a:tcPr>
                </a:tc>
              </a:tr>
            </a:tbl>
          </a:graphicData>
        </a:graphic>
      </p:graphicFrame>
      <p:sp>
        <p:nvSpPr>
          <p:cNvPr id="3" name="Title 2"/>
          <p:cNvSpPr>
            <a:spLocks noGrp="1"/>
          </p:cNvSpPr>
          <p:nvPr>
            <p:ph type="title"/>
          </p:nvPr>
        </p:nvSpPr>
        <p:spPr/>
        <p:txBody>
          <a:bodyPr>
            <a:normAutofit/>
          </a:bodyPr>
          <a:lstStyle/>
          <a:p>
            <a:r>
              <a:rPr lang="en-US" sz="4800" dirty="0" smtClean="0"/>
              <a:t>Three Adverb Forms</a:t>
            </a:r>
            <a:endParaRPr lang="en-US" sz="4800" dirty="0"/>
          </a:p>
        </p:txBody>
      </p:sp>
      <p:sp>
        <p:nvSpPr>
          <p:cNvPr id="2" name="TextBox 1"/>
          <p:cNvSpPr txBox="1"/>
          <p:nvPr/>
        </p:nvSpPr>
        <p:spPr>
          <a:xfrm>
            <a:off x="609600" y="2829580"/>
            <a:ext cx="609600" cy="523220"/>
          </a:xfrm>
          <a:prstGeom prst="rect">
            <a:avLst/>
          </a:prstGeom>
          <a:noFill/>
        </p:spPr>
        <p:txBody>
          <a:bodyPr wrap="square" rtlCol="0">
            <a:spAutoFit/>
          </a:bodyPr>
          <a:lstStyle/>
          <a:p>
            <a:r>
              <a:rPr lang="en-US" sz="2800" dirty="0" smtClean="0">
                <a:solidFill>
                  <a:srgbClr val="0066FF"/>
                </a:solidFill>
                <a:sym typeface="Wingdings"/>
              </a:rPr>
              <a:t></a:t>
            </a:r>
            <a:endParaRPr lang="en-US" sz="2800" dirty="0">
              <a:solidFill>
                <a:srgbClr val="0066FF"/>
              </a:solidFill>
            </a:endParaRPr>
          </a:p>
        </p:txBody>
      </p:sp>
      <p:sp>
        <p:nvSpPr>
          <p:cNvPr id="5" name="TextBox 4"/>
          <p:cNvSpPr txBox="1"/>
          <p:nvPr/>
        </p:nvSpPr>
        <p:spPr>
          <a:xfrm>
            <a:off x="609600" y="3851985"/>
            <a:ext cx="609600" cy="523220"/>
          </a:xfrm>
          <a:prstGeom prst="rect">
            <a:avLst/>
          </a:prstGeom>
          <a:noFill/>
        </p:spPr>
        <p:txBody>
          <a:bodyPr wrap="square" rtlCol="0">
            <a:spAutoFit/>
          </a:bodyPr>
          <a:lstStyle/>
          <a:p>
            <a:r>
              <a:rPr lang="en-US" sz="2800" dirty="0" smtClean="0">
                <a:solidFill>
                  <a:srgbClr val="0066FF"/>
                </a:solidFill>
                <a:sym typeface="Wingdings"/>
              </a:rPr>
              <a:t></a:t>
            </a:r>
            <a:endParaRPr lang="en-US" sz="2800" dirty="0">
              <a:solidFill>
                <a:srgbClr val="0066FF"/>
              </a:solidFill>
            </a:endParaRPr>
          </a:p>
        </p:txBody>
      </p:sp>
      <p:sp>
        <p:nvSpPr>
          <p:cNvPr id="6" name="TextBox 5"/>
          <p:cNvSpPr txBox="1"/>
          <p:nvPr/>
        </p:nvSpPr>
        <p:spPr>
          <a:xfrm>
            <a:off x="609600" y="5459002"/>
            <a:ext cx="609600" cy="523220"/>
          </a:xfrm>
          <a:prstGeom prst="rect">
            <a:avLst/>
          </a:prstGeom>
          <a:noFill/>
        </p:spPr>
        <p:txBody>
          <a:bodyPr wrap="square" rtlCol="0">
            <a:spAutoFit/>
          </a:bodyPr>
          <a:lstStyle/>
          <a:p>
            <a:r>
              <a:rPr lang="en-US" sz="2800" dirty="0" smtClean="0">
                <a:solidFill>
                  <a:srgbClr val="0066FF"/>
                </a:solidFill>
                <a:sym typeface="Wingdings"/>
              </a:rPr>
              <a:t></a:t>
            </a:r>
            <a:endParaRPr lang="en-US" sz="2800" dirty="0">
              <a:solidFill>
                <a:srgbClr val="0066FF"/>
              </a:solidFill>
            </a:endParaRPr>
          </a:p>
        </p:txBody>
      </p:sp>
    </p:spTree>
    <p:extLst>
      <p:ext uri="{BB962C8B-B14F-4D97-AF65-F5344CB8AC3E}">
        <p14:creationId xmlns:p14="http://schemas.microsoft.com/office/powerpoint/2010/main" val="21028330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447800"/>
            <a:ext cx="8534400" cy="5029200"/>
          </a:xfrm>
        </p:spPr>
        <p:txBody>
          <a:bodyPr>
            <a:normAutofit lnSpcReduction="10000"/>
          </a:bodyPr>
          <a:lstStyle/>
          <a:p>
            <a:pPr marL="0" indent="0">
              <a:spcAft>
                <a:spcPts val="1000"/>
              </a:spcAft>
              <a:buNone/>
            </a:pPr>
            <a:r>
              <a:rPr lang="en-US" b="1" dirty="0" smtClean="0"/>
              <a:t>Manner:  </a:t>
            </a:r>
            <a:r>
              <a:rPr lang="en-US" i="1" dirty="0" smtClean="0"/>
              <a:t>We </a:t>
            </a:r>
            <a:r>
              <a:rPr lang="en-US" i="1" dirty="0" smtClean="0">
                <a:solidFill>
                  <a:srgbClr val="C00000"/>
                </a:solidFill>
              </a:rPr>
              <a:t>carefully</a:t>
            </a:r>
            <a:r>
              <a:rPr lang="en-US" i="1" dirty="0" smtClean="0"/>
              <a:t> placed the mice back.</a:t>
            </a:r>
          </a:p>
          <a:p>
            <a:pPr marL="0" indent="0">
              <a:spcAft>
                <a:spcPts val="1000"/>
              </a:spcAft>
              <a:buNone/>
            </a:pPr>
            <a:r>
              <a:rPr lang="en-US" b="1" dirty="0" smtClean="0"/>
              <a:t>Place:</a:t>
            </a:r>
            <a:r>
              <a:rPr lang="en-US" dirty="0" smtClean="0"/>
              <a:t>  </a:t>
            </a:r>
            <a:r>
              <a:rPr lang="en-US" i="1" dirty="0" smtClean="0"/>
              <a:t>Please put the boxes </a:t>
            </a:r>
            <a:r>
              <a:rPr lang="en-US" i="1" dirty="0" smtClean="0">
                <a:solidFill>
                  <a:srgbClr val="C00000"/>
                </a:solidFill>
              </a:rPr>
              <a:t>here</a:t>
            </a:r>
            <a:r>
              <a:rPr lang="en-US" i="1" dirty="0" smtClean="0"/>
              <a:t> by me.</a:t>
            </a:r>
          </a:p>
          <a:p>
            <a:pPr marL="0" indent="0">
              <a:spcAft>
                <a:spcPts val="1000"/>
              </a:spcAft>
              <a:buNone/>
            </a:pPr>
            <a:r>
              <a:rPr lang="en-US" b="1" dirty="0" smtClean="0"/>
              <a:t>Time:  </a:t>
            </a:r>
            <a:r>
              <a:rPr lang="en-US" i="1" dirty="0" smtClean="0"/>
              <a:t>We went </a:t>
            </a:r>
            <a:r>
              <a:rPr lang="en-US" i="1" dirty="0" smtClean="0">
                <a:solidFill>
                  <a:srgbClr val="C00000"/>
                </a:solidFill>
              </a:rPr>
              <a:t>early</a:t>
            </a:r>
            <a:r>
              <a:rPr lang="en-US" i="1" dirty="0" smtClean="0"/>
              <a:t> so we could help.</a:t>
            </a:r>
          </a:p>
          <a:p>
            <a:pPr marL="0" indent="0">
              <a:spcAft>
                <a:spcPts val="1000"/>
              </a:spcAft>
              <a:buNone/>
            </a:pPr>
            <a:r>
              <a:rPr lang="en-US" b="1" dirty="0" smtClean="0"/>
              <a:t>Degree</a:t>
            </a:r>
            <a:r>
              <a:rPr lang="en-US" b="1" dirty="0" smtClean="0">
                <a:solidFill>
                  <a:srgbClr val="C00000"/>
                </a:solidFill>
              </a:rPr>
              <a:t>*</a:t>
            </a:r>
            <a:r>
              <a:rPr lang="en-US" b="1" dirty="0" smtClean="0"/>
              <a:t>:  </a:t>
            </a:r>
            <a:r>
              <a:rPr lang="en-US" i="1" dirty="0" smtClean="0"/>
              <a:t>I was </a:t>
            </a:r>
            <a:r>
              <a:rPr lang="en-US" i="1" dirty="0" smtClean="0">
                <a:solidFill>
                  <a:srgbClr val="C00000"/>
                </a:solidFill>
              </a:rPr>
              <a:t>really</a:t>
            </a:r>
            <a:r>
              <a:rPr lang="en-US" i="1" dirty="0" smtClean="0"/>
              <a:t> tired after the race.</a:t>
            </a:r>
          </a:p>
          <a:p>
            <a:pPr marL="0" indent="0">
              <a:spcAft>
                <a:spcPts val="1000"/>
              </a:spcAft>
              <a:buNone/>
            </a:pPr>
            <a:r>
              <a:rPr lang="en-US" b="1" dirty="0" smtClean="0"/>
              <a:t>Number:</a:t>
            </a:r>
            <a:r>
              <a:rPr lang="en-US" dirty="0" smtClean="0"/>
              <a:t>  </a:t>
            </a:r>
            <a:r>
              <a:rPr lang="en-US" i="1" dirty="0" smtClean="0"/>
              <a:t>Sally will </a:t>
            </a:r>
            <a:r>
              <a:rPr lang="en-US" i="1" dirty="0" smtClean="0">
                <a:solidFill>
                  <a:srgbClr val="C00000"/>
                </a:solidFill>
              </a:rPr>
              <a:t>first</a:t>
            </a:r>
            <a:r>
              <a:rPr lang="en-US" i="1" dirty="0" smtClean="0"/>
              <a:t> explain her answer.</a:t>
            </a:r>
          </a:p>
          <a:p>
            <a:pPr marL="0" indent="0">
              <a:spcAft>
                <a:spcPts val="1000"/>
              </a:spcAft>
              <a:buNone/>
            </a:pPr>
            <a:r>
              <a:rPr lang="en-US" b="1" dirty="0" smtClean="0"/>
              <a:t>Reason:  </a:t>
            </a:r>
            <a:r>
              <a:rPr lang="en-US" i="1" dirty="0" smtClean="0"/>
              <a:t>Jim is in time-out </a:t>
            </a:r>
            <a:r>
              <a:rPr lang="en-US" i="1" dirty="0" smtClean="0">
                <a:solidFill>
                  <a:srgbClr val="C00000"/>
                </a:solidFill>
              </a:rPr>
              <a:t>because</a:t>
            </a:r>
            <a:r>
              <a:rPr lang="en-US" i="1" dirty="0" smtClean="0"/>
              <a:t> he hit.</a:t>
            </a:r>
          </a:p>
          <a:p>
            <a:pPr marL="0" indent="0">
              <a:spcAft>
                <a:spcPts val="1000"/>
              </a:spcAft>
              <a:buNone/>
            </a:pPr>
            <a:r>
              <a:rPr lang="en-US" b="1" dirty="0" smtClean="0"/>
              <a:t>Affirmation:  </a:t>
            </a:r>
            <a:r>
              <a:rPr lang="en-US" i="1" dirty="0" smtClean="0">
                <a:solidFill>
                  <a:srgbClr val="C00000"/>
                </a:solidFill>
              </a:rPr>
              <a:t>Indeed</a:t>
            </a:r>
            <a:r>
              <a:rPr lang="en-US" i="1" dirty="0" smtClean="0"/>
              <a:t>, we have been waiting.</a:t>
            </a:r>
          </a:p>
          <a:p>
            <a:pPr marL="0" indent="0">
              <a:spcAft>
                <a:spcPts val="1000"/>
              </a:spcAft>
              <a:buNone/>
            </a:pPr>
            <a:r>
              <a:rPr lang="en-US" b="1" dirty="0" smtClean="0"/>
              <a:t>Negation:  </a:t>
            </a:r>
            <a:r>
              <a:rPr lang="en-US" i="1" dirty="0" smtClean="0"/>
              <a:t>Tom has </a:t>
            </a:r>
            <a:r>
              <a:rPr lang="en-US" i="1" dirty="0" smtClean="0">
                <a:solidFill>
                  <a:srgbClr val="C00000"/>
                </a:solidFill>
              </a:rPr>
              <a:t>never</a:t>
            </a:r>
            <a:r>
              <a:rPr lang="en-US" i="1" dirty="0" smtClean="0"/>
              <a:t> been to Omaha.</a:t>
            </a:r>
            <a:endParaRPr lang="en-US" b="1" dirty="0"/>
          </a:p>
        </p:txBody>
      </p:sp>
      <p:sp>
        <p:nvSpPr>
          <p:cNvPr id="3" name="Title 2"/>
          <p:cNvSpPr>
            <a:spLocks noGrp="1"/>
          </p:cNvSpPr>
          <p:nvPr>
            <p:ph type="title"/>
          </p:nvPr>
        </p:nvSpPr>
        <p:spPr/>
        <p:txBody>
          <a:bodyPr>
            <a:normAutofit/>
          </a:bodyPr>
          <a:lstStyle/>
          <a:p>
            <a:r>
              <a:rPr lang="en-US" sz="4800" dirty="0" smtClean="0"/>
              <a:t>8 Major Adverb Types</a:t>
            </a:r>
            <a:endParaRPr lang="en-US" sz="4800" dirty="0"/>
          </a:p>
        </p:txBody>
      </p:sp>
    </p:spTree>
    <p:extLst>
      <p:ext uri="{BB962C8B-B14F-4D97-AF65-F5344CB8AC3E}">
        <p14:creationId xmlns:p14="http://schemas.microsoft.com/office/powerpoint/2010/main" val="15988272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5638800" cy="5029200"/>
          </a:xfrm>
        </p:spPr>
        <p:txBody>
          <a:bodyPr>
            <a:normAutofit/>
          </a:bodyPr>
          <a:lstStyle/>
          <a:p>
            <a:pPr>
              <a:spcAft>
                <a:spcPts val="1000"/>
              </a:spcAft>
            </a:pPr>
            <a:r>
              <a:rPr lang="en-US" dirty="0" smtClean="0"/>
              <a:t>Answer the questions </a:t>
            </a:r>
            <a:r>
              <a:rPr lang="en-US" b="1" i="1" dirty="0" smtClean="0"/>
              <a:t>How?</a:t>
            </a:r>
            <a:r>
              <a:rPr lang="en-US" dirty="0" smtClean="0"/>
              <a:t> and </a:t>
            </a:r>
            <a:r>
              <a:rPr lang="en-US" b="1" i="1" dirty="0" smtClean="0"/>
              <a:t>In what way?</a:t>
            </a:r>
            <a:r>
              <a:rPr lang="en-US" dirty="0" smtClean="0"/>
              <a:t> and indicate </a:t>
            </a:r>
            <a:r>
              <a:rPr lang="en-US" b="1" dirty="0" smtClean="0"/>
              <a:t>aspects of quality</a:t>
            </a:r>
          </a:p>
          <a:p>
            <a:pPr>
              <a:spcAft>
                <a:spcPts val="1000"/>
              </a:spcAft>
            </a:pPr>
            <a:r>
              <a:rPr lang="en-US" dirty="0" smtClean="0"/>
              <a:t>Include many of the </a:t>
            </a:r>
            <a:r>
              <a:rPr lang="en-US" b="1" i="1" dirty="0" smtClean="0"/>
              <a:t>–</a:t>
            </a:r>
            <a:r>
              <a:rPr lang="en-US" b="1" i="1" dirty="0" err="1" smtClean="0"/>
              <a:t>ly</a:t>
            </a:r>
            <a:r>
              <a:rPr lang="en-US" b="1" dirty="0" smtClean="0"/>
              <a:t> </a:t>
            </a:r>
            <a:r>
              <a:rPr lang="en-US" dirty="0" smtClean="0"/>
              <a:t>adverbs, such as </a:t>
            </a:r>
            <a:r>
              <a:rPr lang="en-US" b="1" i="1" dirty="0" smtClean="0"/>
              <a:t>quickly, particularly, carefully </a:t>
            </a:r>
          </a:p>
          <a:p>
            <a:pPr>
              <a:spcAft>
                <a:spcPts val="1000"/>
              </a:spcAft>
            </a:pPr>
            <a:r>
              <a:rPr lang="en-US" dirty="0" smtClean="0"/>
              <a:t>Also include . . . </a:t>
            </a:r>
            <a:r>
              <a:rPr lang="en-US" b="1" i="1" dirty="0" smtClean="0"/>
              <a:t>anyway, how, however, well</a:t>
            </a:r>
            <a:r>
              <a:rPr lang="en-US" b="1" dirty="0" smtClean="0"/>
              <a:t>, </a:t>
            </a:r>
            <a:r>
              <a:rPr lang="en-US" dirty="0" smtClean="0"/>
              <a:t>and</a:t>
            </a:r>
            <a:r>
              <a:rPr lang="en-US" b="1" dirty="0" smtClean="0"/>
              <a:t> </a:t>
            </a:r>
            <a:r>
              <a:rPr lang="en-US" b="1" i="1" dirty="0" smtClean="0"/>
              <a:t>somehow</a:t>
            </a:r>
            <a:endParaRPr lang="en-US" b="1" dirty="0"/>
          </a:p>
        </p:txBody>
      </p:sp>
      <p:sp>
        <p:nvSpPr>
          <p:cNvPr id="3" name="Title 2"/>
          <p:cNvSpPr>
            <a:spLocks noGrp="1"/>
          </p:cNvSpPr>
          <p:nvPr>
            <p:ph type="title"/>
          </p:nvPr>
        </p:nvSpPr>
        <p:spPr/>
        <p:txBody>
          <a:bodyPr>
            <a:normAutofit/>
          </a:bodyPr>
          <a:lstStyle/>
          <a:p>
            <a:r>
              <a:rPr lang="en-US" sz="4800" dirty="0" smtClean="0"/>
              <a:t>Manner Adverbs</a:t>
            </a:r>
            <a:endParaRPr lang="en-US" sz="4800" dirty="0"/>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943600" y="1828800"/>
            <a:ext cx="2597503" cy="4419600"/>
          </a:xfrm>
          <a:prstGeom prst="rect">
            <a:avLst/>
          </a:prstGeom>
          <a:ln w="28575">
            <a:solidFill>
              <a:schemeClr val="bg2"/>
            </a:solidFill>
            <a:miter lim="800000"/>
            <a:headEnd/>
            <a:tailEnd/>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72163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5029200"/>
          </a:xfrm>
        </p:spPr>
        <p:txBody>
          <a:bodyPr>
            <a:normAutofit/>
          </a:bodyPr>
          <a:lstStyle/>
          <a:p>
            <a:pPr>
              <a:spcAft>
                <a:spcPts val="1000"/>
              </a:spcAft>
            </a:pPr>
            <a:r>
              <a:rPr lang="en-US" dirty="0" smtClean="0"/>
              <a:t>Answer the question </a:t>
            </a:r>
            <a:r>
              <a:rPr lang="en-US" b="1" i="1" dirty="0" smtClean="0"/>
              <a:t>Where?</a:t>
            </a:r>
            <a:r>
              <a:rPr lang="en-US" b="1" dirty="0" smtClean="0"/>
              <a:t> </a:t>
            </a:r>
          </a:p>
          <a:p>
            <a:pPr>
              <a:spcAft>
                <a:spcPts val="1000"/>
              </a:spcAft>
            </a:pPr>
            <a:r>
              <a:rPr lang="en-US" dirty="0" smtClean="0"/>
              <a:t>Include words like . . . </a:t>
            </a:r>
            <a:r>
              <a:rPr lang="en-US" b="1" i="1" dirty="0" smtClean="0"/>
              <a:t>about, anywhere, around, behind, here, nowhere, near, on, outside, there, upon, where, within,</a:t>
            </a:r>
            <a:r>
              <a:rPr lang="en-US" b="1" dirty="0" smtClean="0"/>
              <a:t> </a:t>
            </a:r>
            <a:r>
              <a:rPr lang="en-US" dirty="0" smtClean="0"/>
              <a:t>and</a:t>
            </a:r>
            <a:r>
              <a:rPr lang="en-US" b="1" dirty="0" smtClean="0"/>
              <a:t> </a:t>
            </a:r>
            <a:r>
              <a:rPr lang="en-US" b="1" i="1" dirty="0" smtClean="0"/>
              <a:t>without</a:t>
            </a:r>
            <a:endParaRPr lang="en-US" b="1" dirty="0" smtClean="0"/>
          </a:p>
          <a:p>
            <a:pPr>
              <a:spcAft>
                <a:spcPts val="1000"/>
              </a:spcAft>
            </a:pPr>
            <a:r>
              <a:rPr lang="en-US" dirty="0" smtClean="0"/>
              <a:t>Have a subclass referred to as </a:t>
            </a:r>
            <a:r>
              <a:rPr lang="en-US" u="sng" dirty="0" smtClean="0"/>
              <a:t>direction adverbs</a:t>
            </a:r>
            <a:r>
              <a:rPr lang="en-US" dirty="0"/>
              <a:t> </a:t>
            </a:r>
            <a:r>
              <a:rPr lang="en-US" dirty="0" smtClean="0"/>
              <a:t>that include </a:t>
            </a:r>
            <a:r>
              <a:rPr lang="en-US" b="1" i="1" dirty="0" smtClean="0"/>
              <a:t>above, back, below, forward, onward,</a:t>
            </a:r>
            <a:r>
              <a:rPr lang="en-US" b="1" dirty="0" smtClean="0"/>
              <a:t> </a:t>
            </a:r>
            <a:r>
              <a:rPr lang="en-US" dirty="0" smtClean="0"/>
              <a:t>and</a:t>
            </a:r>
            <a:r>
              <a:rPr lang="en-US" b="1" dirty="0" smtClean="0"/>
              <a:t> </a:t>
            </a:r>
            <a:r>
              <a:rPr lang="en-US" b="1" i="1" dirty="0" smtClean="0"/>
              <a:t>out</a:t>
            </a:r>
            <a:endParaRPr lang="en-US" b="1" dirty="0"/>
          </a:p>
        </p:txBody>
      </p:sp>
      <p:sp>
        <p:nvSpPr>
          <p:cNvPr id="3" name="Title 2"/>
          <p:cNvSpPr>
            <a:spLocks noGrp="1"/>
          </p:cNvSpPr>
          <p:nvPr>
            <p:ph type="title"/>
          </p:nvPr>
        </p:nvSpPr>
        <p:spPr/>
        <p:txBody>
          <a:bodyPr>
            <a:normAutofit/>
          </a:bodyPr>
          <a:lstStyle/>
          <a:p>
            <a:r>
              <a:rPr lang="en-US" sz="4800" dirty="0" smtClean="0"/>
              <a:t>Place Adverbs</a:t>
            </a:r>
            <a:endParaRPr lang="en-US" sz="4800" dirty="0"/>
          </a:p>
        </p:txBody>
      </p:sp>
    </p:spTree>
    <p:extLst>
      <p:ext uri="{BB962C8B-B14F-4D97-AF65-F5344CB8AC3E}">
        <p14:creationId xmlns:p14="http://schemas.microsoft.com/office/powerpoint/2010/main" val="9896719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5029200"/>
          </a:xfrm>
        </p:spPr>
        <p:txBody>
          <a:bodyPr>
            <a:normAutofit/>
          </a:bodyPr>
          <a:lstStyle/>
          <a:p>
            <a:pPr>
              <a:spcAft>
                <a:spcPts val="1000"/>
              </a:spcAft>
            </a:pPr>
            <a:r>
              <a:rPr lang="en-US" dirty="0"/>
              <a:t>Provide </a:t>
            </a:r>
            <a:r>
              <a:rPr lang="en-US" dirty="0" smtClean="0"/>
              <a:t>information </a:t>
            </a:r>
            <a:r>
              <a:rPr lang="en-US" dirty="0"/>
              <a:t>related to </a:t>
            </a:r>
            <a:r>
              <a:rPr lang="en-US" b="1" dirty="0"/>
              <a:t>duration</a:t>
            </a:r>
            <a:r>
              <a:rPr lang="en-US" dirty="0"/>
              <a:t> and </a:t>
            </a:r>
            <a:r>
              <a:rPr lang="en-US" b="1" dirty="0"/>
              <a:t>frequency</a:t>
            </a:r>
            <a:r>
              <a:rPr lang="en-US" dirty="0"/>
              <a:t> of events</a:t>
            </a:r>
          </a:p>
          <a:p>
            <a:pPr>
              <a:spcAft>
                <a:spcPts val="1000"/>
              </a:spcAft>
            </a:pPr>
            <a:r>
              <a:rPr lang="en-US" dirty="0" smtClean="0"/>
              <a:t>Answer the questions </a:t>
            </a:r>
            <a:r>
              <a:rPr lang="en-US" b="1" i="1" dirty="0" smtClean="0"/>
              <a:t>How long? When?</a:t>
            </a:r>
            <a:r>
              <a:rPr lang="en-US" b="1" dirty="0" smtClean="0"/>
              <a:t> </a:t>
            </a:r>
            <a:r>
              <a:rPr lang="en-US" dirty="0" smtClean="0"/>
              <a:t>and</a:t>
            </a:r>
            <a:r>
              <a:rPr lang="en-US" b="1" dirty="0" smtClean="0"/>
              <a:t> </a:t>
            </a:r>
            <a:r>
              <a:rPr lang="en-US" b="1" i="1" dirty="0" smtClean="0"/>
              <a:t>How often?</a:t>
            </a:r>
            <a:endParaRPr lang="en-US" b="1" dirty="0"/>
          </a:p>
          <a:p>
            <a:pPr>
              <a:spcAft>
                <a:spcPts val="1000"/>
              </a:spcAft>
            </a:pPr>
            <a:r>
              <a:rPr lang="en-US" dirty="0" smtClean="0"/>
              <a:t>Include words like . . . </a:t>
            </a:r>
            <a:r>
              <a:rPr lang="en-US" b="1" i="1" dirty="0" smtClean="0"/>
              <a:t>after, again, already, always, before, immediately, instantly, lately, now, once, presently, rarely, today, weekly, </a:t>
            </a:r>
            <a:r>
              <a:rPr lang="en-US" dirty="0" smtClean="0"/>
              <a:t>and</a:t>
            </a:r>
            <a:r>
              <a:rPr lang="en-US" b="1" dirty="0" smtClean="0"/>
              <a:t> </a:t>
            </a:r>
            <a:r>
              <a:rPr lang="en-US" b="1" i="1" dirty="0" smtClean="0"/>
              <a:t> while</a:t>
            </a:r>
            <a:endParaRPr lang="en-US" b="1" dirty="0" smtClean="0"/>
          </a:p>
        </p:txBody>
      </p:sp>
      <p:sp>
        <p:nvSpPr>
          <p:cNvPr id="3" name="Title 2"/>
          <p:cNvSpPr>
            <a:spLocks noGrp="1"/>
          </p:cNvSpPr>
          <p:nvPr>
            <p:ph type="title"/>
          </p:nvPr>
        </p:nvSpPr>
        <p:spPr/>
        <p:txBody>
          <a:bodyPr>
            <a:normAutofit/>
          </a:bodyPr>
          <a:lstStyle/>
          <a:p>
            <a:r>
              <a:rPr lang="en-US" sz="4800" dirty="0" smtClean="0"/>
              <a:t>Time Adverbs</a:t>
            </a:r>
            <a:endParaRPr lang="en-US" sz="4800" dirty="0"/>
          </a:p>
        </p:txBody>
      </p:sp>
    </p:spTree>
    <p:extLst>
      <p:ext uri="{BB962C8B-B14F-4D97-AF65-F5344CB8AC3E}">
        <p14:creationId xmlns:p14="http://schemas.microsoft.com/office/powerpoint/2010/main" val="25320321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524000"/>
            <a:ext cx="5334000" cy="5029200"/>
          </a:xfrm>
        </p:spPr>
        <p:txBody>
          <a:bodyPr>
            <a:normAutofit/>
          </a:bodyPr>
          <a:lstStyle/>
          <a:p>
            <a:pPr>
              <a:spcAft>
                <a:spcPts val="1000"/>
              </a:spcAft>
            </a:pPr>
            <a:r>
              <a:rPr lang="en-US" dirty="0" smtClean="0"/>
              <a:t>Answer the question    </a:t>
            </a:r>
            <a:r>
              <a:rPr lang="en-US" b="1" i="1" dirty="0" smtClean="0"/>
              <a:t>How much?</a:t>
            </a:r>
            <a:endParaRPr lang="en-US" b="1" dirty="0"/>
          </a:p>
          <a:p>
            <a:pPr>
              <a:spcAft>
                <a:spcPts val="1000"/>
              </a:spcAft>
            </a:pPr>
            <a:r>
              <a:rPr lang="en-US" dirty="0" smtClean="0"/>
              <a:t>Include words like . . . </a:t>
            </a:r>
            <a:r>
              <a:rPr lang="en-US" b="1" i="1" dirty="0" smtClean="0"/>
              <a:t>all, almost, barely, besides, equally, even, evenly, little, much</a:t>
            </a:r>
            <a:r>
              <a:rPr lang="en-US" b="1" i="1" dirty="0" smtClean="0">
                <a:solidFill>
                  <a:srgbClr val="C00000"/>
                </a:solidFill>
              </a:rPr>
              <a:t>*</a:t>
            </a:r>
            <a:r>
              <a:rPr lang="en-US" b="1" i="1" dirty="0" smtClean="0"/>
              <a:t>, more, most, nearly, only, quite, really</a:t>
            </a:r>
            <a:r>
              <a:rPr lang="en-US" b="1" i="1" dirty="0" smtClean="0">
                <a:solidFill>
                  <a:srgbClr val="C00000"/>
                </a:solidFill>
              </a:rPr>
              <a:t>*</a:t>
            </a:r>
            <a:r>
              <a:rPr lang="en-US" b="1" i="1" dirty="0" smtClean="0"/>
              <a:t>, so</a:t>
            </a:r>
            <a:r>
              <a:rPr lang="en-US" b="1" i="1" dirty="0" smtClean="0">
                <a:solidFill>
                  <a:srgbClr val="C00000"/>
                </a:solidFill>
              </a:rPr>
              <a:t>*</a:t>
            </a:r>
            <a:r>
              <a:rPr lang="en-US" b="1" i="1" dirty="0" smtClean="0"/>
              <a:t>, some, surely, too,</a:t>
            </a:r>
            <a:r>
              <a:rPr lang="en-US" b="1" dirty="0" smtClean="0"/>
              <a:t> </a:t>
            </a:r>
            <a:r>
              <a:rPr lang="en-US" dirty="0" smtClean="0"/>
              <a:t>and</a:t>
            </a:r>
            <a:r>
              <a:rPr lang="en-US" b="1" dirty="0" smtClean="0"/>
              <a:t> </a:t>
            </a:r>
            <a:r>
              <a:rPr lang="en-US" b="1" i="1" dirty="0" smtClean="0"/>
              <a:t>very</a:t>
            </a:r>
            <a:endParaRPr lang="en-US" b="1" dirty="0" smtClean="0"/>
          </a:p>
        </p:txBody>
      </p:sp>
      <p:sp>
        <p:nvSpPr>
          <p:cNvPr id="3" name="Title 2"/>
          <p:cNvSpPr>
            <a:spLocks noGrp="1"/>
          </p:cNvSpPr>
          <p:nvPr>
            <p:ph type="title"/>
          </p:nvPr>
        </p:nvSpPr>
        <p:spPr/>
        <p:txBody>
          <a:bodyPr>
            <a:normAutofit/>
          </a:bodyPr>
          <a:lstStyle/>
          <a:p>
            <a:r>
              <a:rPr lang="en-US" sz="4800" dirty="0" smtClean="0"/>
              <a:t>Degree Adverbs</a:t>
            </a:r>
            <a:endParaRPr lang="en-US" sz="4800" dirty="0"/>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0600" y="2051162"/>
            <a:ext cx="1879600" cy="3901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1272334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562600" cy="5029200"/>
          </a:xfrm>
        </p:spPr>
        <p:txBody>
          <a:bodyPr>
            <a:normAutofit lnSpcReduction="10000"/>
          </a:bodyPr>
          <a:lstStyle/>
          <a:p>
            <a:pPr>
              <a:spcAft>
                <a:spcPts val="1000"/>
              </a:spcAft>
            </a:pPr>
            <a:r>
              <a:rPr lang="en-US" dirty="0" smtClean="0"/>
              <a:t>Provide information about the </a:t>
            </a:r>
            <a:r>
              <a:rPr lang="en-US" b="1" dirty="0" smtClean="0"/>
              <a:t>order of events</a:t>
            </a:r>
            <a:endParaRPr lang="en-US" b="1" dirty="0"/>
          </a:p>
          <a:p>
            <a:pPr>
              <a:spcAft>
                <a:spcPts val="1000"/>
              </a:spcAft>
            </a:pPr>
            <a:r>
              <a:rPr lang="en-US" dirty="0" smtClean="0"/>
              <a:t>Include words like . . . </a:t>
            </a:r>
            <a:r>
              <a:rPr lang="en-US" b="1" i="1" dirty="0" smtClean="0"/>
              <a:t>first, second, third, seventy-fourth, </a:t>
            </a:r>
            <a:r>
              <a:rPr lang="en-US" dirty="0" smtClean="0"/>
              <a:t>and</a:t>
            </a:r>
            <a:r>
              <a:rPr lang="en-US" b="1" dirty="0" smtClean="0"/>
              <a:t> </a:t>
            </a:r>
            <a:r>
              <a:rPr lang="en-US" b="1" i="1" dirty="0" smtClean="0"/>
              <a:t>millionth</a:t>
            </a:r>
          </a:p>
          <a:p>
            <a:pPr>
              <a:spcAft>
                <a:spcPts val="1000"/>
              </a:spcAft>
            </a:pPr>
            <a:r>
              <a:rPr lang="en-US" dirty="0" smtClean="0"/>
              <a:t>May also be formed by adding </a:t>
            </a:r>
            <a:r>
              <a:rPr lang="en-US" i="1" dirty="0" smtClean="0"/>
              <a:t>–</a:t>
            </a:r>
            <a:r>
              <a:rPr lang="en-US" i="1" dirty="0" err="1" smtClean="0"/>
              <a:t>ly</a:t>
            </a:r>
            <a:r>
              <a:rPr lang="en-US" dirty="0" smtClean="0"/>
              <a:t> to cardinal numbers, as in . . . </a:t>
            </a:r>
            <a:r>
              <a:rPr lang="en-US" b="1" i="1" dirty="0" smtClean="0"/>
              <a:t>secondly, thirdly</a:t>
            </a:r>
            <a:endParaRPr lang="en-US" dirty="0" smtClean="0"/>
          </a:p>
        </p:txBody>
      </p:sp>
      <p:sp>
        <p:nvSpPr>
          <p:cNvPr id="3" name="Title 2"/>
          <p:cNvSpPr>
            <a:spLocks noGrp="1"/>
          </p:cNvSpPr>
          <p:nvPr>
            <p:ph type="title"/>
          </p:nvPr>
        </p:nvSpPr>
        <p:spPr/>
        <p:txBody>
          <a:bodyPr>
            <a:normAutofit/>
          </a:bodyPr>
          <a:lstStyle/>
          <a:p>
            <a:r>
              <a:rPr lang="en-US" sz="4800" dirty="0" smtClean="0"/>
              <a:t>Number Adverbs</a:t>
            </a:r>
            <a:endParaRPr lang="en-US" sz="4800" dirty="0"/>
          </a:p>
        </p:txBody>
      </p:sp>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38800" y="1752600"/>
            <a:ext cx="2788920" cy="3733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7575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8534400" cy="5029200"/>
          </a:xfrm>
        </p:spPr>
        <p:txBody>
          <a:bodyPr>
            <a:normAutofit/>
          </a:bodyPr>
          <a:lstStyle/>
          <a:p>
            <a:pPr>
              <a:spcAft>
                <a:spcPts val="1000"/>
              </a:spcAft>
            </a:pPr>
            <a:r>
              <a:rPr lang="en-US" dirty="0" smtClean="0"/>
              <a:t>Answer the questions </a:t>
            </a:r>
            <a:r>
              <a:rPr lang="en-US" b="1" i="1" dirty="0" smtClean="0"/>
              <a:t>Why? </a:t>
            </a:r>
            <a:r>
              <a:rPr lang="en-US" dirty="0" smtClean="0"/>
              <a:t>and </a:t>
            </a:r>
            <a:r>
              <a:rPr lang="en-US" b="1" i="1" dirty="0" smtClean="0"/>
              <a:t>What was the cause?</a:t>
            </a:r>
            <a:endParaRPr lang="en-US" b="1" dirty="0"/>
          </a:p>
          <a:p>
            <a:pPr>
              <a:spcAft>
                <a:spcPts val="1000"/>
              </a:spcAft>
            </a:pPr>
            <a:r>
              <a:rPr lang="en-US" dirty="0" smtClean="0"/>
              <a:t>Include words like . . . </a:t>
            </a:r>
            <a:r>
              <a:rPr lang="en-US" b="1" i="1" dirty="0"/>
              <a:t>because</a:t>
            </a:r>
            <a:r>
              <a:rPr lang="en-US" b="1" i="1" dirty="0" smtClean="0"/>
              <a:t>, </a:t>
            </a:r>
            <a:r>
              <a:rPr lang="en-US" b="1" i="1" dirty="0"/>
              <a:t>hence, </a:t>
            </a:r>
            <a:r>
              <a:rPr lang="en-US" b="1" i="1" dirty="0" smtClean="0"/>
              <a:t>consequently, since, subsequently, therefore, </a:t>
            </a:r>
            <a:r>
              <a:rPr lang="en-US" dirty="0" smtClean="0"/>
              <a:t>and </a:t>
            </a:r>
            <a:r>
              <a:rPr lang="en-US" b="1" i="1" dirty="0" smtClean="0"/>
              <a:t>thus</a:t>
            </a:r>
            <a:endParaRPr lang="en-US" dirty="0" smtClean="0"/>
          </a:p>
        </p:txBody>
      </p:sp>
      <p:sp>
        <p:nvSpPr>
          <p:cNvPr id="3" name="Title 2"/>
          <p:cNvSpPr>
            <a:spLocks noGrp="1"/>
          </p:cNvSpPr>
          <p:nvPr>
            <p:ph type="title"/>
          </p:nvPr>
        </p:nvSpPr>
        <p:spPr/>
        <p:txBody>
          <a:bodyPr>
            <a:normAutofit/>
          </a:bodyPr>
          <a:lstStyle/>
          <a:p>
            <a:r>
              <a:rPr lang="en-US" sz="4800" dirty="0" smtClean="0"/>
              <a:t>Reason Adverbs</a:t>
            </a:r>
            <a:endParaRPr lang="en-US" sz="4800" dirty="0"/>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0" y="4343400"/>
            <a:ext cx="6934200" cy="19956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9008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8534400" cy="5105400"/>
          </a:xfrm>
        </p:spPr>
        <p:txBody>
          <a:bodyPr>
            <a:normAutofit/>
          </a:bodyPr>
          <a:lstStyle/>
          <a:p>
            <a:pPr>
              <a:spcAft>
                <a:spcPts val="1000"/>
              </a:spcAft>
            </a:pPr>
            <a:r>
              <a:rPr lang="en-US" dirty="0" smtClean="0"/>
              <a:t>Express </a:t>
            </a:r>
            <a:r>
              <a:rPr lang="en-US" b="1" dirty="0" smtClean="0"/>
              <a:t>agreement, approval, or assent</a:t>
            </a:r>
            <a:endParaRPr lang="en-US" b="1" dirty="0"/>
          </a:p>
          <a:p>
            <a:pPr>
              <a:spcAft>
                <a:spcPts val="1000"/>
              </a:spcAft>
            </a:pPr>
            <a:r>
              <a:rPr lang="en-US" dirty="0" smtClean="0"/>
              <a:t>Include words like . . . </a:t>
            </a:r>
            <a:r>
              <a:rPr lang="en-US" b="1" i="1" dirty="0" smtClean="0"/>
              <a:t>absolutely, certainly, definitely, indeed, really, surely, </a:t>
            </a:r>
            <a:r>
              <a:rPr lang="en-US" dirty="0" smtClean="0"/>
              <a:t>and</a:t>
            </a:r>
            <a:r>
              <a:rPr lang="en-US" b="1" dirty="0" smtClean="0"/>
              <a:t> </a:t>
            </a:r>
            <a:r>
              <a:rPr lang="en-US" b="1" i="1" dirty="0" smtClean="0"/>
              <a:t>truly</a:t>
            </a:r>
          </a:p>
          <a:p>
            <a:pPr>
              <a:spcAft>
                <a:spcPts val="1000"/>
              </a:spcAft>
            </a:pPr>
            <a:r>
              <a:rPr lang="en-US" dirty="0" smtClean="0"/>
              <a:t>Yes</a:t>
            </a:r>
            <a:r>
              <a:rPr lang="en-US" i="1" dirty="0" smtClean="0"/>
              <a:t>, </a:t>
            </a:r>
            <a:r>
              <a:rPr lang="en-US" b="1" i="1" dirty="0" smtClean="0"/>
              <a:t>yes</a:t>
            </a:r>
            <a:r>
              <a:rPr lang="en-US" dirty="0" smtClean="0"/>
              <a:t> also falls into this category!</a:t>
            </a:r>
          </a:p>
          <a:p>
            <a:pPr>
              <a:spcAft>
                <a:spcPts val="1000"/>
              </a:spcAft>
            </a:pPr>
            <a:endParaRPr lang="en-US" sz="2000" dirty="0"/>
          </a:p>
          <a:p>
            <a:pPr>
              <a:spcAft>
                <a:spcPts val="1000"/>
              </a:spcAft>
            </a:pPr>
            <a:endParaRPr lang="en-US" sz="2000" dirty="0" smtClean="0"/>
          </a:p>
          <a:p>
            <a:pPr marL="0" indent="0" algn="r">
              <a:spcAft>
                <a:spcPts val="1000"/>
              </a:spcAft>
              <a:buNone/>
            </a:pPr>
            <a:r>
              <a:rPr lang="en-US" sz="3600" b="1" i="1" dirty="0" smtClean="0"/>
              <a:t>no   not   never</a:t>
            </a:r>
            <a:endParaRPr lang="en-US" b="1" i="1" dirty="0" smtClean="0"/>
          </a:p>
        </p:txBody>
      </p:sp>
      <p:sp>
        <p:nvSpPr>
          <p:cNvPr id="3" name="Title 2"/>
          <p:cNvSpPr>
            <a:spLocks noGrp="1"/>
          </p:cNvSpPr>
          <p:nvPr>
            <p:ph type="title"/>
          </p:nvPr>
        </p:nvSpPr>
        <p:spPr/>
        <p:txBody>
          <a:bodyPr>
            <a:normAutofit/>
          </a:bodyPr>
          <a:lstStyle/>
          <a:p>
            <a:pPr algn="l"/>
            <a:r>
              <a:rPr lang="en-US" sz="4800" dirty="0" smtClean="0"/>
              <a:t>Affirmation Adverbs</a:t>
            </a:r>
            <a:endParaRPr lang="en-US" sz="4800" dirty="0"/>
          </a:p>
        </p:txBody>
      </p:sp>
      <p:sp>
        <p:nvSpPr>
          <p:cNvPr id="4" name="Title 2"/>
          <p:cNvSpPr txBox="1">
            <a:spLocks/>
          </p:cNvSpPr>
          <p:nvPr/>
        </p:nvSpPr>
        <p:spPr>
          <a:xfrm>
            <a:off x="304800" y="4114800"/>
            <a:ext cx="8534400" cy="1219200"/>
          </a:xfrm>
          <a:prstGeom prst="rect">
            <a:avLst/>
          </a:prstGeom>
          <a:ln w="6350" cap="rnd">
            <a:noFill/>
          </a:ln>
        </p:spPr>
        <p:txBody>
          <a:bodyPr vert="horz" rtlCol="0" anchor="b" anchorCtr="0">
            <a:normAutofit/>
          </a:bodyPr>
          <a:lstStyle>
            <a:lvl1pPr algn="ctr" rtl="0" eaLnBrk="1" latinLnBrk="0" hangingPunct="1">
              <a:spcBef>
                <a:spcPct val="0"/>
              </a:spcBef>
              <a:buNone/>
              <a:defRPr kumimoji="0" lang="en-US" sz="4400" b="0" kern="1200" spc="-100" baseline="0">
                <a:ln w="3200">
                  <a:solidFill>
                    <a:schemeClr val="bg2">
                      <a:shade val="75000"/>
                      <a:alpha val="25000"/>
                    </a:schemeClr>
                  </a:solidFill>
                  <a:prstDash val="solid"/>
                  <a:round/>
                </a:ln>
                <a:solidFill>
                  <a:schemeClr val="accent2"/>
                </a:solidFill>
                <a:effectLst>
                  <a:outerShdw blurRad="38100" dist="38100" dir="2700000" algn="tl">
                    <a:srgbClr val="000000">
                      <a:alpha val="43137"/>
                    </a:srgbClr>
                  </a:outerShdw>
                </a:effectLst>
                <a:latin typeface="+mj-lt"/>
                <a:ea typeface="+mj-ea"/>
                <a:cs typeface="+mj-cs"/>
              </a:defRPr>
            </a:lvl1pPr>
          </a:lstStyle>
          <a:p>
            <a:pPr algn="r"/>
            <a:r>
              <a:rPr lang="en-US" sz="4800" dirty="0" smtClean="0"/>
              <a:t>Negation Adverbs</a:t>
            </a:r>
            <a:endParaRPr lang="en-US" sz="4800" dirty="0"/>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49"/>
          <a:stretch/>
        </p:blipFill>
        <p:spPr bwMode="auto">
          <a:xfrm>
            <a:off x="762000" y="4572000"/>
            <a:ext cx="2895600" cy="17373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2996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534400" cy="5257800"/>
          </a:xfrm>
        </p:spPr>
        <p:txBody>
          <a:bodyPr numCol="3">
            <a:noAutofit/>
          </a:bodyPr>
          <a:lstStyle/>
          <a:p>
            <a:pPr marL="0" indent="0" algn="ctr">
              <a:buNone/>
            </a:pPr>
            <a:r>
              <a:rPr lang="en-US" sz="2800" dirty="0" smtClean="0"/>
              <a:t>accordingly</a:t>
            </a:r>
          </a:p>
          <a:p>
            <a:pPr marL="0" indent="0" algn="ctr">
              <a:buNone/>
            </a:pPr>
            <a:r>
              <a:rPr lang="en-US" sz="2800" dirty="0" smtClean="0"/>
              <a:t>additionally</a:t>
            </a:r>
          </a:p>
          <a:p>
            <a:pPr marL="0" indent="0" algn="ctr">
              <a:buNone/>
            </a:pPr>
            <a:r>
              <a:rPr lang="en-US" sz="2800" dirty="0" smtClean="0"/>
              <a:t>also</a:t>
            </a:r>
          </a:p>
          <a:p>
            <a:pPr marL="0" indent="0" algn="ctr">
              <a:buNone/>
            </a:pPr>
            <a:r>
              <a:rPr lang="en-US" sz="2800" dirty="0" smtClean="0"/>
              <a:t>alternatively</a:t>
            </a:r>
          </a:p>
          <a:p>
            <a:pPr marL="0" indent="0" algn="ctr">
              <a:buNone/>
            </a:pPr>
            <a:r>
              <a:rPr lang="en-US" sz="2800" dirty="0" smtClean="0"/>
              <a:t>besides</a:t>
            </a:r>
          </a:p>
          <a:p>
            <a:pPr marL="0" indent="0" algn="ctr">
              <a:buNone/>
            </a:pPr>
            <a:r>
              <a:rPr lang="en-US" sz="2800" dirty="0" smtClean="0"/>
              <a:t>consequently</a:t>
            </a:r>
          </a:p>
          <a:p>
            <a:pPr marL="0" indent="0" algn="ctr">
              <a:buNone/>
            </a:pPr>
            <a:r>
              <a:rPr lang="en-US" sz="2800" dirty="0" smtClean="0"/>
              <a:t>even so</a:t>
            </a:r>
          </a:p>
          <a:p>
            <a:pPr marL="0" indent="0" algn="ctr">
              <a:buNone/>
            </a:pPr>
            <a:r>
              <a:rPr lang="en-US" sz="2800" dirty="0" smtClean="0"/>
              <a:t>for example</a:t>
            </a:r>
          </a:p>
          <a:p>
            <a:pPr marL="0" indent="0" algn="ctr">
              <a:buNone/>
            </a:pPr>
            <a:r>
              <a:rPr lang="en-US" sz="2800" dirty="0" smtClean="0"/>
              <a:t>further</a:t>
            </a:r>
          </a:p>
          <a:p>
            <a:pPr marL="0" indent="0" algn="ctr">
              <a:buNone/>
            </a:pPr>
            <a:r>
              <a:rPr lang="en-US" sz="2800" dirty="0" smtClean="0"/>
              <a:t>furthermore</a:t>
            </a:r>
          </a:p>
          <a:p>
            <a:pPr marL="0" indent="0" algn="ctr">
              <a:buNone/>
            </a:pPr>
            <a:r>
              <a:rPr lang="en-US" sz="2800" dirty="0" smtClean="0"/>
              <a:t>hence</a:t>
            </a:r>
          </a:p>
          <a:p>
            <a:pPr marL="0" indent="0" algn="ctr">
              <a:buNone/>
            </a:pPr>
            <a:r>
              <a:rPr lang="en-US" sz="2800" dirty="0" smtClean="0"/>
              <a:t>however</a:t>
            </a:r>
          </a:p>
          <a:p>
            <a:pPr marL="0" indent="0" algn="ctr">
              <a:buNone/>
            </a:pPr>
            <a:r>
              <a:rPr lang="en-US" sz="2800" dirty="0" smtClean="0"/>
              <a:t>in addition</a:t>
            </a:r>
          </a:p>
          <a:p>
            <a:pPr marL="0" indent="0" algn="ctr">
              <a:buNone/>
            </a:pPr>
            <a:r>
              <a:rPr lang="en-US" sz="2800" dirty="0" smtClean="0"/>
              <a:t>in contrast</a:t>
            </a:r>
          </a:p>
          <a:p>
            <a:pPr marL="0" indent="0" algn="ctr">
              <a:buNone/>
            </a:pPr>
            <a:r>
              <a:rPr lang="en-US" sz="2800" dirty="0" smtClean="0"/>
              <a:t>in fact</a:t>
            </a:r>
          </a:p>
          <a:p>
            <a:pPr marL="0" indent="0" algn="ctr">
              <a:buNone/>
            </a:pPr>
            <a:r>
              <a:rPr lang="en-US" sz="2800" dirty="0" smtClean="0"/>
              <a:t>indeed</a:t>
            </a:r>
          </a:p>
          <a:p>
            <a:pPr marL="0" indent="0" algn="ctr">
              <a:buNone/>
            </a:pPr>
            <a:r>
              <a:rPr lang="en-US" sz="2800" dirty="0" smtClean="0"/>
              <a:t>likewise</a:t>
            </a:r>
          </a:p>
          <a:p>
            <a:pPr marL="0" indent="0" algn="ctr">
              <a:buNone/>
            </a:pPr>
            <a:r>
              <a:rPr lang="en-US" sz="2800" dirty="0" smtClean="0"/>
              <a:t>moreover</a:t>
            </a:r>
          </a:p>
          <a:p>
            <a:pPr marL="0" indent="0" algn="ctr">
              <a:buNone/>
            </a:pPr>
            <a:r>
              <a:rPr lang="en-US" sz="2800" dirty="0" smtClean="0"/>
              <a:t>nevertheless</a:t>
            </a:r>
          </a:p>
          <a:p>
            <a:pPr marL="0" indent="0" algn="ctr">
              <a:buNone/>
            </a:pPr>
            <a:r>
              <a:rPr lang="en-US" sz="2800" dirty="0" smtClean="0"/>
              <a:t>notwithstanding</a:t>
            </a:r>
          </a:p>
          <a:p>
            <a:pPr marL="0" indent="0" algn="ctr">
              <a:buNone/>
            </a:pPr>
            <a:r>
              <a:rPr lang="en-US" sz="2800" dirty="0" smtClean="0"/>
              <a:t>on the contrary</a:t>
            </a:r>
          </a:p>
          <a:p>
            <a:pPr marL="0" indent="0" algn="ctr">
              <a:buNone/>
            </a:pPr>
            <a:r>
              <a:rPr lang="en-US" sz="2800" dirty="0" smtClean="0"/>
              <a:t>otherwise</a:t>
            </a:r>
          </a:p>
          <a:p>
            <a:pPr marL="0" indent="0" algn="ctr">
              <a:buNone/>
            </a:pPr>
            <a:r>
              <a:rPr lang="en-US" sz="2800" dirty="0" smtClean="0"/>
              <a:t>rather</a:t>
            </a:r>
          </a:p>
          <a:p>
            <a:pPr marL="0" indent="0" algn="ctr">
              <a:buNone/>
            </a:pPr>
            <a:r>
              <a:rPr lang="en-US" sz="2800" dirty="0" smtClean="0"/>
              <a:t>similarly</a:t>
            </a:r>
          </a:p>
          <a:p>
            <a:pPr marL="0" indent="0" algn="ctr">
              <a:buNone/>
            </a:pPr>
            <a:r>
              <a:rPr lang="en-US" sz="2800" dirty="0" smtClean="0"/>
              <a:t>so that</a:t>
            </a:r>
          </a:p>
          <a:p>
            <a:pPr marL="0" indent="0" algn="ctr">
              <a:buNone/>
            </a:pPr>
            <a:r>
              <a:rPr lang="en-US" sz="2800" dirty="0" smtClean="0"/>
              <a:t>still</a:t>
            </a:r>
          </a:p>
          <a:p>
            <a:pPr marL="0" indent="0" algn="ctr">
              <a:buNone/>
            </a:pPr>
            <a:r>
              <a:rPr lang="en-US" sz="2800" dirty="0" smtClean="0"/>
              <a:t>that is</a:t>
            </a:r>
          </a:p>
          <a:p>
            <a:pPr marL="0" indent="0" algn="ctr">
              <a:buNone/>
            </a:pPr>
            <a:r>
              <a:rPr lang="en-US" sz="2800" dirty="0" smtClean="0"/>
              <a:t>thereafter</a:t>
            </a:r>
          </a:p>
          <a:p>
            <a:pPr marL="0" indent="0" algn="ctr">
              <a:buNone/>
            </a:pPr>
            <a:r>
              <a:rPr lang="en-US" sz="2800" dirty="0" smtClean="0"/>
              <a:t>therefore</a:t>
            </a:r>
          </a:p>
          <a:p>
            <a:pPr marL="0" indent="0" algn="ctr">
              <a:buNone/>
            </a:pPr>
            <a:r>
              <a:rPr lang="en-US" sz="2800" dirty="0" smtClean="0"/>
              <a:t>thus</a:t>
            </a:r>
            <a:endParaRPr lang="en-US" sz="2800" dirty="0"/>
          </a:p>
        </p:txBody>
      </p:sp>
      <p:sp>
        <p:nvSpPr>
          <p:cNvPr id="3" name="Title 2"/>
          <p:cNvSpPr>
            <a:spLocks noGrp="1"/>
          </p:cNvSpPr>
          <p:nvPr>
            <p:ph type="title"/>
          </p:nvPr>
        </p:nvSpPr>
        <p:spPr/>
        <p:txBody>
          <a:bodyPr>
            <a:normAutofit/>
          </a:bodyPr>
          <a:lstStyle/>
          <a:p>
            <a:r>
              <a:rPr lang="en-US" sz="4800" dirty="0" smtClean="0"/>
              <a:t>Adverbial Conjuncts</a:t>
            </a:r>
            <a:endParaRPr lang="en-US" sz="4800" dirty="0"/>
          </a:p>
        </p:txBody>
      </p:sp>
    </p:spTree>
    <p:extLst>
      <p:ext uri="{BB962C8B-B14F-4D97-AF65-F5344CB8AC3E}">
        <p14:creationId xmlns:p14="http://schemas.microsoft.com/office/powerpoint/2010/main" val="1208554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scuser\AppData\Local\Microsoft\Windows\Temporary Internet Files\Content.IE5\CDR0C0WH\605092,1295431122,9[1].jp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14508"/>
          <a:stretch/>
        </p:blipFill>
        <p:spPr bwMode="auto">
          <a:xfrm>
            <a:off x="4876800" y="1505232"/>
            <a:ext cx="3733800" cy="2489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scuser\AppData\Local\Microsoft\Windows\Temporary Internet Files\Content.IE5\CDR0C0WH\605092,1295431122,9[1].jp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14508"/>
          <a:stretch/>
        </p:blipFill>
        <p:spPr bwMode="auto">
          <a:xfrm>
            <a:off x="4876800" y="3987174"/>
            <a:ext cx="3733800" cy="248982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04800" y="1524000"/>
            <a:ext cx="4267200" cy="5029200"/>
          </a:xfrm>
        </p:spPr>
        <p:txBody>
          <a:bodyPr>
            <a:normAutofit fontScale="77500" lnSpcReduction="20000"/>
          </a:bodyPr>
          <a:lstStyle/>
          <a:p>
            <a:endParaRPr lang="en-US" sz="1000" dirty="0" smtClean="0"/>
          </a:p>
          <a:p>
            <a:r>
              <a:rPr lang="en-US" sz="3700" dirty="0" smtClean="0"/>
              <a:t>Questioning</a:t>
            </a:r>
          </a:p>
          <a:p>
            <a:endParaRPr lang="en-US" sz="2600" dirty="0"/>
          </a:p>
          <a:p>
            <a:r>
              <a:rPr lang="en-US" sz="3700" dirty="0" smtClean="0"/>
              <a:t>Prompting and cueing student responses</a:t>
            </a:r>
          </a:p>
          <a:p>
            <a:pPr marL="0" indent="0">
              <a:buNone/>
            </a:pPr>
            <a:endParaRPr lang="en-US" sz="2600" dirty="0" smtClean="0"/>
          </a:p>
          <a:p>
            <a:r>
              <a:rPr lang="en-US" sz="3700" dirty="0" smtClean="0"/>
              <a:t>Giving hints (semantic and/or phonemic)</a:t>
            </a:r>
          </a:p>
          <a:p>
            <a:endParaRPr lang="en-US" sz="2600" dirty="0" smtClean="0"/>
          </a:p>
          <a:p>
            <a:r>
              <a:rPr lang="en-US" sz="3700" dirty="0" smtClean="0"/>
              <a:t>Providing easier materials or practice examples and building to harder ones</a:t>
            </a:r>
            <a:endParaRPr lang="en-US" sz="3700" dirty="0"/>
          </a:p>
        </p:txBody>
      </p:sp>
      <p:sp>
        <p:nvSpPr>
          <p:cNvPr id="3" name="Title 2"/>
          <p:cNvSpPr>
            <a:spLocks noGrp="1"/>
          </p:cNvSpPr>
          <p:nvPr>
            <p:ph type="title"/>
          </p:nvPr>
        </p:nvSpPr>
        <p:spPr>
          <a:xfrm>
            <a:off x="304800" y="76200"/>
            <a:ext cx="8534400" cy="1219200"/>
          </a:xfrm>
        </p:spPr>
        <p:txBody>
          <a:bodyPr>
            <a:noAutofit/>
          </a:bodyPr>
          <a:lstStyle/>
          <a:p>
            <a:r>
              <a:rPr lang="en-US" dirty="0" smtClean="0"/>
              <a:t>Scaffolding Techniques include . . .</a:t>
            </a:r>
            <a:endParaRPr lang="en-US" dirty="0"/>
          </a:p>
        </p:txBody>
      </p:sp>
    </p:spTree>
    <p:extLst>
      <p:ext uri="{BB962C8B-B14F-4D97-AF65-F5344CB8AC3E}">
        <p14:creationId xmlns:p14="http://schemas.microsoft.com/office/powerpoint/2010/main" val="36795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ppt_x"/>
                                          </p:val>
                                        </p:tav>
                                        <p:tav tm="100000">
                                          <p:val>
                                            <p:strVal val="#ppt_x"/>
                                          </p:val>
                                        </p:tav>
                                      </p:tavLst>
                                    </p:anim>
                                    <p:anim calcmode="lin" valueType="num">
                                      <p:cBhvr additive="base">
                                        <p:cTn id="8" dur="10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Developmental Notes:  Adverbs</a:t>
            </a:r>
            <a:endParaRPr lang="en-US"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26195553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4958864"/>
            <a:ext cx="7924800" cy="1441936"/>
          </a:xfrm>
        </p:spPr>
        <p:txBody>
          <a:bodyPr>
            <a:noAutofit/>
          </a:bodyPr>
          <a:lstStyle/>
          <a:p>
            <a:pPr algn="ctr"/>
            <a:r>
              <a:rPr lang="en-US" sz="4000" b="1" dirty="0">
                <a:solidFill>
                  <a:schemeClr val="tx1"/>
                </a:solidFill>
                <a:effectLst>
                  <a:outerShdw blurRad="38100" dist="38100" dir="2700000" algn="tl">
                    <a:srgbClr val="000000">
                      <a:alpha val="43137"/>
                    </a:srgbClr>
                  </a:outerShdw>
                </a:effectLst>
              </a:rPr>
              <a:t>5</a:t>
            </a:r>
            <a:r>
              <a:rPr lang="en-US" sz="4000" b="1" dirty="0" smtClean="0">
                <a:solidFill>
                  <a:schemeClr val="tx1"/>
                </a:solidFill>
                <a:effectLst>
                  <a:outerShdw blurRad="38100" dist="38100" dir="2700000" algn="tl">
                    <a:srgbClr val="000000">
                      <a:alpha val="43137"/>
                    </a:srgbClr>
                  </a:outerShdw>
                </a:effectLst>
              </a:rPr>
              <a:t>A:  Adverb Description</a:t>
            </a:r>
          </a:p>
          <a:p>
            <a:pPr algn="ctr"/>
            <a:r>
              <a:rPr lang="en-US" sz="4000" b="1" dirty="0">
                <a:solidFill>
                  <a:schemeClr val="tx1"/>
                </a:solidFill>
                <a:effectLst>
                  <a:outerShdw blurRad="38100" dist="38100" dir="2700000" algn="tl">
                    <a:srgbClr val="000000">
                      <a:alpha val="43137"/>
                    </a:srgbClr>
                  </a:outerShdw>
                </a:effectLst>
              </a:rPr>
              <a:t>5</a:t>
            </a:r>
            <a:r>
              <a:rPr lang="en-US" sz="4000" b="1" dirty="0" smtClean="0">
                <a:solidFill>
                  <a:schemeClr val="tx1"/>
                </a:solidFill>
                <a:effectLst>
                  <a:outerShdw blurRad="38100" dist="38100" dir="2700000" algn="tl">
                    <a:srgbClr val="000000">
                      <a:alpha val="43137"/>
                    </a:srgbClr>
                  </a:outerShdw>
                </a:effectLst>
              </a:rPr>
              <a:t>B:  Adverb or Conjunct</a:t>
            </a:r>
            <a:endParaRPr lang="en-US" sz="4000" b="1" dirty="0">
              <a:solidFill>
                <a:schemeClr val="tx1"/>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1969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6522" b="5044"/>
          <a:stretch/>
        </p:blipFill>
        <p:spPr bwMode="auto">
          <a:xfrm>
            <a:off x="685800" y="639383"/>
            <a:ext cx="7796348" cy="294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642" b="7582"/>
          <a:stretch/>
        </p:blipFill>
        <p:spPr bwMode="auto">
          <a:xfrm>
            <a:off x="698863" y="3505200"/>
            <a:ext cx="77454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609600" y="3455126"/>
            <a:ext cx="7772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7151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3276600"/>
          </a:xfrm>
        </p:spPr>
        <p:txBody>
          <a:bodyPr/>
          <a:lstStyle/>
          <a:p>
            <a:r>
              <a:rPr lang="en-US" dirty="0" smtClean="0"/>
              <a:t>“…determines the grammatical reality of the noun to which it is attached.” </a:t>
            </a:r>
            <a:r>
              <a:rPr lang="en-US" sz="2000" dirty="0" smtClean="0"/>
              <a:t>(Master, 1995)</a:t>
            </a:r>
          </a:p>
          <a:p>
            <a:r>
              <a:rPr lang="en-US" dirty="0"/>
              <a:t>S</a:t>
            </a:r>
            <a:r>
              <a:rPr lang="en-US" dirty="0" smtClean="0"/>
              <a:t>imilar to limiting adjectives, but are more restricted in the modifications they make</a:t>
            </a:r>
          </a:p>
          <a:p>
            <a:r>
              <a:rPr lang="en-US" dirty="0" smtClean="0"/>
              <a:t>Look like pronouns sometimes, but cannot exist outside a noun phrase</a:t>
            </a:r>
          </a:p>
        </p:txBody>
      </p:sp>
      <p:sp>
        <p:nvSpPr>
          <p:cNvPr id="3" name="Title 2"/>
          <p:cNvSpPr>
            <a:spLocks noGrp="1"/>
          </p:cNvSpPr>
          <p:nvPr>
            <p:ph type="title"/>
          </p:nvPr>
        </p:nvSpPr>
        <p:spPr/>
        <p:txBody>
          <a:bodyPr>
            <a:normAutofit/>
          </a:bodyPr>
          <a:lstStyle/>
          <a:p>
            <a:r>
              <a:rPr lang="en-US" sz="4800" dirty="0" smtClean="0"/>
              <a:t>What Is a Determiner?</a:t>
            </a:r>
            <a:endParaRPr lang="en-US" sz="4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191000"/>
            <a:ext cx="2552700" cy="20669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304800" y="4697506"/>
            <a:ext cx="5715000" cy="21336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Include . . . possessives, </a:t>
            </a:r>
            <a:r>
              <a:rPr lang="en-US" dirty="0"/>
              <a:t>articles, </a:t>
            </a:r>
            <a:r>
              <a:rPr lang="en-US" dirty="0" smtClean="0"/>
              <a:t>demonstratives, quantifiers, and </a:t>
            </a:r>
            <a:r>
              <a:rPr lang="en-US" i="1" dirty="0" err="1" smtClean="0"/>
              <a:t>wh</a:t>
            </a:r>
            <a:r>
              <a:rPr lang="en-US" dirty="0" smtClean="0"/>
              <a:t>-words</a:t>
            </a:r>
          </a:p>
        </p:txBody>
      </p:sp>
    </p:spTree>
    <p:extLst>
      <p:ext uri="{BB962C8B-B14F-4D97-AF65-F5344CB8AC3E}">
        <p14:creationId xmlns:p14="http://schemas.microsoft.com/office/powerpoint/2010/main" val="37419420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26666302"/>
              </p:ext>
            </p:extLst>
          </p:nvPr>
        </p:nvGraphicFramePr>
        <p:xfrm>
          <a:off x="609600" y="1676400"/>
          <a:ext cx="8077200" cy="475234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141133"/>
                <a:gridCol w="4936067"/>
              </a:tblGrid>
              <a:tr h="749300">
                <a:tc>
                  <a:txBody>
                    <a:bodyPr/>
                    <a:lstStyle/>
                    <a:p>
                      <a:pPr algn="ctr"/>
                      <a:r>
                        <a:rPr lang="en-US" sz="3200" dirty="0" smtClean="0"/>
                        <a:t>Category</a:t>
                      </a:r>
                      <a:endParaRPr lang="en-US" sz="3200" dirty="0"/>
                    </a:p>
                  </a:txBody>
                  <a:tcPr anchor="ctr"/>
                </a:tc>
                <a:tc>
                  <a:txBody>
                    <a:bodyPr/>
                    <a:lstStyle/>
                    <a:p>
                      <a:pPr algn="ctr"/>
                      <a:r>
                        <a:rPr lang="en-US" sz="3200" dirty="0" smtClean="0"/>
                        <a:t>Examples</a:t>
                      </a:r>
                      <a:endParaRPr lang="en-US" sz="3200" dirty="0"/>
                    </a:p>
                  </a:txBody>
                  <a:tcPr anchor="ctr"/>
                </a:tc>
              </a:tr>
              <a:tr h="749300">
                <a:tc>
                  <a:txBody>
                    <a:bodyPr/>
                    <a:lstStyle/>
                    <a:p>
                      <a:r>
                        <a:rPr lang="en-US" sz="2800" dirty="0" smtClean="0"/>
                        <a:t>Articles</a:t>
                      </a:r>
                      <a:endParaRPr lang="en-US" sz="2800" dirty="0"/>
                    </a:p>
                  </a:txBody>
                  <a:tcPr anchor="ctr"/>
                </a:tc>
                <a:tc>
                  <a:txBody>
                    <a:bodyPr/>
                    <a:lstStyle/>
                    <a:p>
                      <a:pPr algn="ctr"/>
                      <a:r>
                        <a:rPr lang="en-US" sz="2000" i="1" dirty="0" smtClean="0"/>
                        <a:t>a, an, the</a:t>
                      </a:r>
                      <a:endParaRPr lang="en-US" sz="2000" i="1" dirty="0"/>
                    </a:p>
                  </a:txBody>
                  <a:tcPr anchor="ctr"/>
                </a:tc>
              </a:tr>
              <a:tr h="749300">
                <a:tc>
                  <a:txBody>
                    <a:bodyPr/>
                    <a:lstStyle/>
                    <a:p>
                      <a:r>
                        <a:rPr lang="en-US" sz="2800" dirty="0" smtClean="0"/>
                        <a:t>Possessives</a:t>
                      </a:r>
                      <a:endParaRPr lang="en-US" sz="2800" dirty="0"/>
                    </a:p>
                  </a:txBody>
                  <a:tcPr anchor="ctr">
                    <a:solidFill>
                      <a:schemeClr val="tx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t>dog’s, Dan’s,</a:t>
                      </a:r>
                      <a:r>
                        <a:rPr lang="en-US" sz="2000" i="1" baseline="0" dirty="0" smtClean="0"/>
                        <a:t> </a:t>
                      </a:r>
                      <a:r>
                        <a:rPr lang="en-US" sz="2000" i="1" dirty="0" smtClean="0"/>
                        <a:t>my, your, his, her, its, our, their</a:t>
                      </a:r>
                      <a:r>
                        <a:rPr lang="en-US" sz="2000" i="1" baseline="0" dirty="0" smtClean="0"/>
                        <a:t> </a:t>
                      </a:r>
                      <a:r>
                        <a:rPr lang="en-US" sz="2000" i="0" baseline="0" dirty="0" smtClean="0"/>
                        <a:t>(</a:t>
                      </a:r>
                      <a:r>
                        <a:rPr lang="en-US" sz="2000" i="1" strike="sngStrike" baseline="0" dirty="0" smtClean="0"/>
                        <a:t>mine</a:t>
                      </a:r>
                      <a:r>
                        <a:rPr lang="en-US" sz="2000" i="1" baseline="0" dirty="0" smtClean="0"/>
                        <a:t>, </a:t>
                      </a:r>
                      <a:r>
                        <a:rPr lang="en-US" sz="2000" i="1" strike="sngStrike" baseline="0" dirty="0" smtClean="0"/>
                        <a:t>yours</a:t>
                      </a:r>
                      <a:r>
                        <a:rPr lang="en-US" sz="2000" i="1" baseline="0" dirty="0" smtClean="0"/>
                        <a:t>, </a:t>
                      </a:r>
                      <a:r>
                        <a:rPr lang="en-US" sz="2000" i="1" strike="sngStrike" baseline="0" dirty="0" smtClean="0"/>
                        <a:t>hers</a:t>
                      </a:r>
                      <a:r>
                        <a:rPr lang="en-US" sz="2000" i="1" baseline="0" dirty="0" smtClean="0"/>
                        <a:t>, </a:t>
                      </a:r>
                      <a:r>
                        <a:rPr lang="en-US" sz="2000" i="1" strike="sngStrike" baseline="0" dirty="0" smtClean="0"/>
                        <a:t>ours</a:t>
                      </a:r>
                      <a:r>
                        <a:rPr lang="en-US" sz="2000" i="1" baseline="0" dirty="0" smtClean="0"/>
                        <a:t>, </a:t>
                      </a:r>
                      <a:r>
                        <a:rPr lang="en-US" sz="2000" i="1" strike="sngStrike" baseline="0" dirty="0" smtClean="0"/>
                        <a:t>theirs</a:t>
                      </a:r>
                      <a:r>
                        <a:rPr lang="en-US" sz="2000" i="0" baseline="0" dirty="0" smtClean="0"/>
                        <a:t>)</a:t>
                      </a:r>
                      <a:endParaRPr lang="en-US" sz="2000" i="1" dirty="0"/>
                    </a:p>
                  </a:txBody>
                  <a:tcPr anchor="ctr">
                    <a:solidFill>
                      <a:schemeClr val="tx2">
                        <a:lumMod val="75000"/>
                      </a:schemeClr>
                    </a:solidFill>
                  </a:tcPr>
                </a:tc>
              </a:tr>
              <a:tr h="749300">
                <a:tc>
                  <a:txBody>
                    <a:bodyPr/>
                    <a:lstStyle/>
                    <a:p>
                      <a:r>
                        <a:rPr lang="en-US" sz="2800" dirty="0" smtClean="0"/>
                        <a:t>Demonstratives</a:t>
                      </a:r>
                      <a:endParaRPr lang="en-US" sz="2800" dirty="0"/>
                    </a:p>
                  </a:txBody>
                  <a:tcPr anchor="ctr">
                    <a:solidFill>
                      <a:schemeClr val="tx2">
                        <a:lumMod val="75000"/>
                      </a:schemeClr>
                    </a:solidFill>
                  </a:tcPr>
                </a:tc>
                <a:tc>
                  <a:txBody>
                    <a:bodyPr/>
                    <a:lstStyle/>
                    <a:p>
                      <a:pPr algn="ctr"/>
                      <a:r>
                        <a:rPr lang="en-US" sz="2000" i="1" dirty="0" smtClean="0"/>
                        <a:t>this,</a:t>
                      </a:r>
                      <a:r>
                        <a:rPr lang="en-US" sz="2000" i="1" baseline="0" dirty="0" smtClean="0"/>
                        <a:t> that, these, these</a:t>
                      </a:r>
                      <a:endParaRPr lang="en-US" sz="2000" i="1" dirty="0"/>
                    </a:p>
                  </a:txBody>
                  <a:tcPr anchor="ctr">
                    <a:solidFill>
                      <a:schemeClr val="tx2">
                        <a:lumMod val="75000"/>
                      </a:schemeClr>
                    </a:solidFill>
                  </a:tcPr>
                </a:tc>
              </a:tr>
              <a:tr h="749300">
                <a:tc>
                  <a:txBody>
                    <a:bodyPr/>
                    <a:lstStyle/>
                    <a:p>
                      <a:r>
                        <a:rPr lang="en-US" sz="2800" dirty="0" smtClean="0"/>
                        <a:t>Quantifiers</a:t>
                      </a:r>
                      <a:endParaRPr lang="en-US" sz="2800" dirty="0"/>
                    </a:p>
                  </a:txBody>
                  <a:tcPr anchor="ctr">
                    <a:solidFill>
                      <a:schemeClr val="tx2">
                        <a:lumMod val="75000"/>
                      </a:schemeClr>
                    </a:solidFill>
                  </a:tcPr>
                </a:tc>
                <a:tc>
                  <a:txBody>
                    <a:bodyPr/>
                    <a:lstStyle/>
                    <a:p>
                      <a:pPr algn="ctr"/>
                      <a:r>
                        <a:rPr lang="en-US" sz="2000" i="1" dirty="0" smtClean="0"/>
                        <a:t>all, any, both, every, first, each,</a:t>
                      </a:r>
                      <a:r>
                        <a:rPr lang="en-US" sz="2000" i="1" baseline="0" dirty="0" smtClean="0"/>
                        <a:t> either, few, less, neither, three, another, no, some, more, most, never</a:t>
                      </a:r>
                      <a:endParaRPr lang="en-US" sz="2000" i="1" dirty="0"/>
                    </a:p>
                  </a:txBody>
                  <a:tcPr anchor="ctr">
                    <a:solidFill>
                      <a:schemeClr val="tx2">
                        <a:lumMod val="75000"/>
                      </a:schemeClr>
                    </a:solidFill>
                  </a:tcPr>
                </a:tc>
              </a:tr>
              <a:tr h="749300">
                <a:tc>
                  <a:txBody>
                    <a:bodyPr/>
                    <a:lstStyle/>
                    <a:p>
                      <a:r>
                        <a:rPr lang="en-US" sz="2800" i="1" dirty="0" err="1" smtClean="0"/>
                        <a:t>Wh</a:t>
                      </a:r>
                      <a:r>
                        <a:rPr lang="en-US" sz="2800" i="1" dirty="0" smtClean="0"/>
                        <a:t>- </a:t>
                      </a:r>
                      <a:r>
                        <a:rPr lang="en-US" sz="2800" i="0" dirty="0" smtClean="0"/>
                        <a:t>Words</a:t>
                      </a:r>
                      <a:endParaRPr lang="en-US" sz="2800" i="0" dirty="0"/>
                    </a:p>
                  </a:txBody>
                  <a:tcPr anchor="ctr">
                    <a:solidFill>
                      <a:schemeClr val="tx2">
                        <a:lumMod val="75000"/>
                      </a:schemeClr>
                    </a:solidFill>
                  </a:tcPr>
                </a:tc>
                <a:tc>
                  <a:txBody>
                    <a:bodyPr/>
                    <a:lstStyle/>
                    <a:p>
                      <a:pPr algn="ctr"/>
                      <a:r>
                        <a:rPr lang="en-US" sz="2000" i="1" dirty="0" smtClean="0"/>
                        <a:t>what, which, whose,</a:t>
                      </a:r>
                      <a:r>
                        <a:rPr lang="en-US" sz="2000" i="1" baseline="0" dirty="0" smtClean="0"/>
                        <a:t> </a:t>
                      </a:r>
                      <a:r>
                        <a:rPr lang="en-US" sz="2000" i="1" dirty="0" smtClean="0"/>
                        <a:t>whatever, whichever</a:t>
                      </a:r>
                      <a:endParaRPr lang="en-US" sz="2000" i="1" dirty="0"/>
                    </a:p>
                  </a:txBody>
                  <a:tcPr anchor="ctr">
                    <a:solidFill>
                      <a:schemeClr val="tx2">
                        <a:lumMod val="75000"/>
                      </a:schemeClr>
                    </a:solidFill>
                  </a:tcPr>
                </a:tc>
              </a:tr>
            </a:tbl>
          </a:graphicData>
        </a:graphic>
      </p:graphicFrame>
      <p:sp>
        <p:nvSpPr>
          <p:cNvPr id="3" name="Title 2"/>
          <p:cNvSpPr>
            <a:spLocks noGrp="1"/>
          </p:cNvSpPr>
          <p:nvPr>
            <p:ph type="title"/>
          </p:nvPr>
        </p:nvSpPr>
        <p:spPr/>
        <p:txBody>
          <a:bodyPr>
            <a:normAutofit/>
          </a:bodyPr>
          <a:lstStyle/>
          <a:p>
            <a:r>
              <a:rPr lang="en-US" sz="4800" dirty="0" smtClean="0"/>
              <a:t>Determiner Categories</a:t>
            </a:r>
            <a:endParaRPr lang="en-US" sz="4800" dirty="0"/>
          </a:p>
        </p:txBody>
      </p:sp>
    </p:spTree>
    <p:extLst>
      <p:ext uri="{BB962C8B-B14F-4D97-AF65-F5344CB8AC3E}">
        <p14:creationId xmlns:p14="http://schemas.microsoft.com/office/powerpoint/2010/main" val="31378793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219200"/>
          </a:xfrm>
        </p:spPr>
        <p:txBody>
          <a:bodyPr>
            <a:noAutofit/>
          </a:bodyPr>
          <a:lstStyle/>
          <a:p>
            <a:r>
              <a:rPr lang="en-US" dirty="0" smtClean="0"/>
              <a:t>Developmental Notes:  Determiners</a:t>
            </a:r>
            <a:endParaRPr lang="en-US"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13218270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4958864"/>
            <a:ext cx="7924800" cy="1441936"/>
          </a:xfrm>
        </p:spPr>
        <p:txBody>
          <a:bodyPr>
            <a:noAutofit/>
          </a:bodyPr>
          <a:lstStyle/>
          <a:p>
            <a:pPr algn="ctr"/>
            <a:r>
              <a:rPr lang="en-US" sz="4000" b="1" dirty="0" smtClean="0">
                <a:solidFill>
                  <a:schemeClr val="tx1"/>
                </a:solidFill>
                <a:effectLst>
                  <a:outerShdw blurRad="38100" dist="38100" dir="2700000" algn="tl">
                    <a:srgbClr val="000000">
                      <a:alpha val="43137"/>
                    </a:srgbClr>
                  </a:outerShdw>
                </a:effectLst>
              </a:rPr>
              <a:t>6:  Determiner Identification  &amp; Categorization</a:t>
            </a:r>
            <a:endParaRPr lang="en-US" sz="4000" b="1" dirty="0">
              <a:solidFill>
                <a:schemeClr val="tx1"/>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39422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71"/>
          <a:stretch/>
        </p:blipFill>
        <p:spPr bwMode="auto">
          <a:xfrm>
            <a:off x="76200" y="457200"/>
            <a:ext cx="9096103" cy="5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3277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2743200"/>
          </a:xfrm>
        </p:spPr>
        <p:txBody>
          <a:bodyPr/>
          <a:lstStyle/>
          <a:p>
            <a:r>
              <a:rPr lang="en-US" dirty="0" smtClean="0"/>
              <a:t>A small, closed-class of words that serve to join words with words, phrases with phrases, and clauses with clauses</a:t>
            </a:r>
          </a:p>
          <a:p>
            <a:r>
              <a:rPr lang="en-US" dirty="0" smtClean="0"/>
              <a:t>Most common:  </a:t>
            </a:r>
            <a:r>
              <a:rPr lang="en-US" i="1" dirty="0" smtClean="0"/>
              <a:t>and, but, or</a:t>
            </a:r>
            <a:r>
              <a:rPr lang="en-US" dirty="0" smtClean="0"/>
              <a:t> (many others)</a:t>
            </a:r>
          </a:p>
          <a:p>
            <a:r>
              <a:rPr lang="en-US" dirty="0" smtClean="0"/>
              <a:t>AKA </a:t>
            </a:r>
            <a:r>
              <a:rPr lang="en-US" b="1" dirty="0" smtClean="0"/>
              <a:t>adverbial conjuncts</a:t>
            </a:r>
          </a:p>
          <a:p>
            <a:endParaRPr lang="en-US" dirty="0" smtClean="0"/>
          </a:p>
        </p:txBody>
      </p:sp>
      <p:sp>
        <p:nvSpPr>
          <p:cNvPr id="3" name="Title 2"/>
          <p:cNvSpPr>
            <a:spLocks noGrp="1"/>
          </p:cNvSpPr>
          <p:nvPr>
            <p:ph type="title"/>
          </p:nvPr>
        </p:nvSpPr>
        <p:spPr/>
        <p:txBody>
          <a:bodyPr>
            <a:normAutofit/>
          </a:bodyPr>
          <a:lstStyle/>
          <a:p>
            <a:r>
              <a:rPr lang="en-US" sz="4800" dirty="0" smtClean="0"/>
              <a:t>What Is a Conjunction?</a:t>
            </a:r>
            <a:endParaRPr lang="en-US" sz="4800" dirty="0"/>
          </a:p>
        </p:txBody>
      </p:sp>
      <p:pic>
        <p:nvPicPr>
          <p:cNvPr id="4098" name="Picture 2"/>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4566"/>
          <a:stretch/>
        </p:blipFill>
        <p:spPr bwMode="auto">
          <a:xfrm>
            <a:off x="5381959" y="3886201"/>
            <a:ext cx="3457241"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304800" y="4204448"/>
            <a:ext cx="5486400" cy="2307722"/>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Simple, Compound, &amp; Phrasal</a:t>
            </a:r>
          </a:p>
          <a:p>
            <a:r>
              <a:rPr lang="en-US" dirty="0" smtClean="0"/>
              <a:t>Coordinating, Correlative, &amp; Subordinating</a:t>
            </a:r>
          </a:p>
        </p:txBody>
      </p:sp>
    </p:spTree>
    <p:extLst>
      <p:ext uri="{BB962C8B-B14F-4D97-AF65-F5344CB8AC3E}">
        <p14:creationId xmlns:p14="http://schemas.microsoft.com/office/powerpoint/2010/main" val="32953064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52600"/>
            <a:ext cx="8763000" cy="4800600"/>
          </a:xfrm>
        </p:spPr>
        <p:txBody>
          <a:bodyPr/>
          <a:lstStyle/>
          <a:p>
            <a:r>
              <a:rPr lang="en-US" b="1" dirty="0" smtClean="0"/>
              <a:t>Coordinating:</a:t>
            </a:r>
            <a:r>
              <a:rPr lang="en-US" dirty="0" smtClean="0"/>
              <a:t>  </a:t>
            </a:r>
            <a:r>
              <a:rPr lang="en-US" sz="3100" i="1" dirty="0" smtClean="0">
                <a:solidFill>
                  <a:schemeClr val="bg2">
                    <a:lumMod val="75000"/>
                  </a:schemeClr>
                </a:solidFill>
              </a:rPr>
              <a:t>F</a:t>
            </a:r>
            <a:r>
              <a:rPr lang="en-US" sz="3100" i="1" dirty="0" smtClean="0"/>
              <a:t>or, </a:t>
            </a:r>
            <a:r>
              <a:rPr lang="en-US" sz="3100" i="1" dirty="0" smtClean="0">
                <a:solidFill>
                  <a:schemeClr val="bg2">
                    <a:lumMod val="75000"/>
                  </a:schemeClr>
                </a:solidFill>
              </a:rPr>
              <a:t>A</a:t>
            </a:r>
            <a:r>
              <a:rPr lang="en-US" sz="3100" i="1" dirty="0" smtClean="0"/>
              <a:t>nd, </a:t>
            </a:r>
            <a:r>
              <a:rPr lang="en-US" sz="3100" i="1" dirty="0" smtClean="0">
                <a:solidFill>
                  <a:schemeClr val="bg2">
                    <a:lumMod val="75000"/>
                  </a:schemeClr>
                </a:solidFill>
              </a:rPr>
              <a:t>N</a:t>
            </a:r>
            <a:r>
              <a:rPr lang="en-US" sz="3100" i="1" dirty="0" smtClean="0"/>
              <a:t>or, </a:t>
            </a:r>
            <a:r>
              <a:rPr lang="en-US" sz="3100" i="1" dirty="0" smtClean="0">
                <a:solidFill>
                  <a:schemeClr val="bg2">
                    <a:lumMod val="75000"/>
                  </a:schemeClr>
                </a:solidFill>
              </a:rPr>
              <a:t>B</a:t>
            </a:r>
            <a:r>
              <a:rPr lang="en-US" sz="3100" i="1" dirty="0" smtClean="0"/>
              <a:t>ut, </a:t>
            </a:r>
            <a:r>
              <a:rPr lang="en-US" sz="3100" i="1" dirty="0" smtClean="0">
                <a:solidFill>
                  <a:schemeClr val="bg2">
                    <a:lumMod val="75000"/>
                  </a:schemeClr>
                </a:solidFill>
              </a:rPr>
              <a:t>O</a:t>
            </a:r>
            <a:r>
              <a:rPr lang="en-US" sz="3100" i="1" dirty="0" smtClean="0"/>
              <a:t>r, </a:t>
            </a:r>
            <a:r>
              <a:rPr lang="en-US" sz="3100" i="1" dirty="0" smtClean="0">
                <a:solidFill>
                  <a:schemeClr val="bg2">
                    <a:lumMod val="75000"/>
                  </a:schemeClr>
                </a:solidFill>
              </a:rPr>
              <a:t>Y</a:t>
            </a:r>
            <a:r>
              <a:rPr lang="en-US" sz="3100" i="1" dirty="0" smtClean="0"/>
              <a:t>et, </a:t>
            </a:r>
            <a:r>
              <a:rPr lang="en-US" sz="3100" i="1" dirty="0" smtClean="0">
                <a:solidFill>
                  <a:schemeClr val="bg2">
                    <a:lumMod val="75000"/>
                  </a:schemeClr>
                </a:solidFill>
              </a:rPr>
              <a:t>S</a:t>
            </a:r>
            <a:r>
              <a:rPr lang="en-US" sz="3100" i="1" dirty="0" smtClean="0"/>
              <a:t>o</a:t>
            </a:r>
            <a:r>
              <a:rPr lang="en-US" sz="3100" dirty="0" smtClean="0"/>
              <a:t>; w</a:t>
            </a:r>
            <a:r>
              <a:rPr lang="en-US" sz="3100" dirty="0" smtClean="0">
                <a:solidFill>
                  <a:schemeClr val="tx1"/>
                </a:solidFill>
              </a:rPr>
              <a:t>hen analyzing narratives, include </a:t>
            </a:r>
            <a:r>
              <a:rPr lang="en-US" sz="3100" i="1" dirty="0" smtClean="0">
                <a:solidFill>
                  <a:schemeClr val="bg2">
                    <a:lumMod val="75000"/>
                  </a:schemeClr>
                </a:solidFill>
              </a:rPr>
              <a:t>and then</a:t>
            </a:r>
            <a:endParaRPr lang="en-US" sz="3100" i="1" dirty="0">
              <a:solidFill>
                <a:schemeClr val="tx1"/>
              </a:solidFill>
            </a:endParaRPr>
          </a:p>
          <a:p>
            <a:pPr marL="365760" lvl="1" indent="0">
              <a:buNone/>
            </a:pPr>
            <a:endParaRPr lang="en-US" sz="3100" i="1" dirty="0" smtClean="0">
              <a:solidFill>
                <a:schemeClr val="tx1"/>
              </a:solidFill>
            </a:endParaRPr>
          </a:p>
          <a:p>
            <a:pPr marL="0" indent="0">
              <a:buNone/>
            </a:pPr>
            <a:endParaRPr lang="en-US" sz="3500" i="1" dirty="0" smtClean="0">
              <a:solidFill>
                <a:schemeClr val="bg2">
                  <a:lumMod val="75000"/>
                </a:schemeClr>
              </a:solidFill>
            </a:endParaRPr>
          </a:p>
        </p:txBody>
      </p:sp>
      <p:sp>
        <p:nvSpPr>
          <p:cNvPr id="3" name="Title 2"/>
          <p:cNvSpPr>
            <a:spLocks noGrp="1"/>
          </p:cNvSpPr>
          <p:nvPr>
            <p:ph type="title"/>
          </p:nvPr>
        </p:nvSpPr>
        <p:spPr>
          <a:xfrm>
            <a:off x="304800" y="457200"/>
            <a:ext cx="8534400" cy="1219200"/>
          </a:xfrm>
        </p:spPr>
        <p:txBody>
          <a:bodyPr>
            <a:normAutofit fontScale="90000"/>
          </a:bodyPr>
          <a:lstStyle/>
          <a:p>
            <a:r>
              <a:rPr lang="en-US" sz="4800" u="sng" dirty="0" smtClean="0"/>
              <a:t>Coordinating</a:t>
            </a:r>
            <a:r>
              <a:rPr lang="en-US" sz="4800" dirty="0" smtClean="0"/>
              <a:t>, Correlative, &amp; Subordinating Conjunctions</a:t>
            </a:r>
            <a:endParaRPr lang="en-US" sz="4800" dirty="0"/>
          </a:p>
        </p:txBody>
      </p:sp>
      <p:graphicFrame>
        <p:nvGraphicFramePr>
          <p:cNvPr id="4" name="Content Placeholder 3"/>
          <p:cNvGraphicFramePr>
            <a:graphicFrameLocks/>
          </p:cNvGraphicFramePr>
          <p:nvPr>
            <p:extLst>
              <p:ext uri="{D42A27DB-BD31-4B8C-83A1-F6EECF244321}">
                <p14:modId xmlns:p14="http://schemas.microsoft.com/office/powerpoint/2010/main" val="236892702"/>
              </p:ext>
            </p:extLst>
          </p:nvPr>
        </p:nvGraphicFramePr>
        <p:xfrm>
          <a:off x="533400" y="3164840"/>
          <a:ext cx="8077200" cy="308356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667000"/>
                <a:gridCol w="5410200"/>
              </a:tblGrid>
              <a:tr h="508000">
                <a:tc>
                  <a:txBody>
                    <a:bodyPr/>
                    <a:lstStyle/>
                    <a:p>
                      <a:pPr algn="ctr"/>
                      <a:r>
                        <a:rPr lang="en-US" sz="2800" dirty="0" smtClean="0"/>
                        <a:t>Category</a:t>
                      </a:r>
                      <a:endParaRPr lang="en-US" sz="2800" dirty="0"/>
                    </a:p>
                  </a:txBody>
                  <a:tcPr anchor="ctr"/>
                </a:tc>
                <a:tc>
                  <a:txBody>
                    <a:bodyPr/>
                    <a:lstStyle/>
                    <a:p>
                      <a:pPr algn="ctr"/>
                      <a:r>
                        <a:rPr lang="en-US" sz="2800" dirty="0" smtClean="0"/>
                        <a:t>Examples</a:t>
                      </a:r>
                      <a:endParaRPr lang="en-US" sz="2800" dirty="0"/>
                    </a:p>
                  </a:txBody>
                  <a:tcPr anchor="ctr"/>
                </a:tc>
              </a:tr>
              <a:tr h="548640">
                <a:tc>
                  <a:txBody>
                    <a:bodyPr/>
                    <a:lstStyle/>
                    <a:p>
                      <a:r>
                        <a:rPr lang="en-US" sz="2800" dirty="0" smtClean="0"/>
                        <a:t>Additive</a:t>
                      </a:r>
                      <a:endParaRPr lang="en-US" sz="2800" dirty="0"/>
                    </a:p>
                  </a:txBody>
                  <a:tcPr anchor="ctr">
                    <a:solidFill>
                      <a:schemeClr val="tx2"/>
                    </a:solidFill>
                  </a:tcPr>
                </a:tc>
                <a:tc>
                  <a:txBody>
                    <a:bodyPr/>
                    <a:lstStyle/>
                    <a:p>
                      <a:pPr algn="ctr"/>
                      <a:r>
                        <a:rPr lang="en-US" sz="2000" i="1" dirty="0" smtClean="0"/>
                        <a:t>also, and, besides, likewise, moreover, then</a:t>
                      </a:r>
                      <a:endParaRPr lang="en-US" sz="2000" i="1" dirty="0"/>
                    </a:p>
                  </a:txBody>
                  <a:tcPr anchor="ctr">
                    <a:solidFill>
                      <a:schemeClr val="tx2"/>
                    </a:solidFill>
                  </a:tcPr>
                </a:tc>
              </a:tr>
              <a:tr h="749300">
                <a:tc>
                  <a:txBody>
                    <a:bodyPr/>
                    <a:lstStyle/>
                    <a:p>
                      <a:r>
                        <a:rPr lang="en-US" sz="2800" dirty="0" smtClean="0"/>
                        <a:t>Contrasting</a:t>
                      </a:r>
                      <a:endParaRPr lang="en-US" sz="2800" dirty="0"/>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i="1" dirty="0" smtClean="0"/>
                        <a:t>but, however, nevertheless, notwithstanding, still, yet, or, otherwise</a:t>
                      </a:r>
                      <a:endParaRPr lang="en-US" sz="2000" i="1" dirty="0"/>
                    </a:p>
                  </a:txBody>
                  <a:tcPr anchor="ctr">
                    <a:solidFill>
                      <a:schemeClr val="bg2">
                        <a:lumMod val="20000"/>
                        <a:lumOff val="80000"/>
                      </a:schemeClr>
                    </a:solidFill>
                  </a:tcPr>
                </a:tc>
              </a:tr>
              <a:tr h="469900">
                <a:tc>
                  <a:txBody>
                    <a:bodyPr/>
                    <a:lstStyle/>
                    <a:p>
                      <a:r>
                        <a:rPr lang="en-US" sz="2800" dirty="0" smtClean="0"/>
                        <a:t>Separative</a:t>
                      </a:r>
                      <a:endParaRPr lang="en-US" sz="2800" dirty="0"/>
                    </a:p>
                  </a:txBody>
                  <a:tcPr anchor="ctr">
                    <a:solidFill>
                      <a:schemeClr val="tx2"/>
                    </a:solidFill>
                  </a:tcPr>
                </a:tc>
                <a:tc>
                  <a:txBody>
                    <a:bodyPr/>
                    <a:lstStyle/>
                    <a:p>
                      <a:pPr algn="ctr"/>
                      <a:r>
                        <a:rPr lang="en-US" sz="2000" i="1" dirty="0" smtClean="0"/>
                        <a:t>nor, or, otherwise</a:t>
                      </a:r>
                      <a:endParaRPr lang="en-US" sz="2000" i="1" dirty="0"/>
                    </a:p>
                  </a:txBody>
                  <a:tcPr anchor="ctr">
                    <a:solidFill>
                      <a:schemeClr val="tx2"/>
                    </a:solidFill>
                  </a:tcPr>
                </a:tc>
              </a:tr>
              <a:tr h="749300">
                <a:tc>
                  <a:txBody>
                    <a:bodyPr/>
                    <a:lstStyle/>
                    <a:p>
                      <a:r>
                        <a:rPr lang="en-US" sz="2800" dirty="0" smtClean="0"/>
                        <a:t>Final</a:t>
                      </a:r>
                      <a:endParaRPr lang="en-US" sz="2800" dirty="0"/>
                    </a:p>
                  </a:txBody>
                  <a:tcPr anchor="ctr">
                    <a:solidFill>
                      <a:schemeClr val="bg2">
                        <a:lumMod val="20000"/>
                        <a:lumOff val="80000"/>
                      </a:schemeClr>
                    </a:solidFill>
                  </a:tcPr>
                </a:tc>
                <a:tc>
                  <a:txBody>
                    <a:bodyPr/>
                    <a:lstStyle/>
                    <a:p>
                      <a:pPr algn="ctr"/>
                      <a:r>
                        <a:rPr lang="en-US" sz="2000" i="1" dirty="0" smtClean="0"/>
                        <a:t>consequently, for, hence, so, so that, therefore, thus</a:t>
                      </a:r>
                      <a:endParaRPr lang="en-US" sz="2000" i="1" dirty="0"/>
                    </a:p>
                  </a:txBody>
                  <a:tcPr anchor="ctr">
                    <a:solidFill>
                      <a:schemeClr val="bg2">
                        <a:lumMod val="20000"/>
                        <a:lumOff val="80000"/>
                      </a:schemeClr>
                    </a:solidFill>
                  </a:tcPr>
                </a:tc>
              </a:tr>
            </a:tbl>
          </a:graphicData>
        </a:graphic>
      </p:graphicFrame>
    </p:spTree>
    <p:extLst>
      <p:ext uri="{BB962C8B-B14F-4D97-AF65-F5344CB8AC3E}">
        <p14:creationId xmlns:p14="http://schemas.microsoft.com/office/powerpoint/2010/main" val="3831474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 y="457200"/>
            <a:ext cx="7924800" cy="5954878"/>
          </a:xfrm>
          <a:prstGeom prst="rect">
            <a:avLst/>
          </a:prstGeom>
        </p:spPr>
      </p:pic>
    </p:spTree>
    <p:extLst>
      <p:ext uri="{BB962C8B-B14F-4D97-AF65-F5344CB8AC3E}">
        <p14:creationId xmlns:p14="http://schemas.microsoft.com/office/powerpoint/2010/main" val="36674305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52600"/>
            <a:ext cx="8763000" cy="4800600"/>
          </a:xfrm>
        </p:spPr>
        <p:txBody>
          <a:bodyPr/>
          <a:lstStyle/>
          <a:p>
            <a:r>
              <a:rPr lang="en-US" b="1" dirty="0" smtClean="0"/>
              <a:t>Correlative:  </a:t>
            </a:r>
            <a:r>
              <a:rPr lang="en-US" i="1" dirty="0" smtClean="0"/>
              <a:t>both/and, either/or, neither/nor, whether/or, as/as, </a:t>
            </a:r>
            <a:r>
              <a:rPr lang="en-US" dirty="0" smtClean="0"/>
              <a:t>and</a:t>
            </a:r>
            <a:r>
              <a:rPr lang="en-US" i="1" dirty="0" smtClean="0"/>
              <a:t> if/then</a:t>
            </a:r>
          </a:p>
          <a:p>
            <a:pPr marL="0" indent="0">
              <a:buNone/>
            </a:pPr>
            <a:endParaRPr lang="en-US" sz="1000" i="1" dirty="0">
              <a:solidFill>
                <a:schemeClr val="tx1"/>
              </a:solidFill>
            </a:endParaRPr>
          </a:p>
          <a:p>
            <a:pPr marL="0" indent="0" algn="ctr">
              <a:lnSpc>
                <a:spcPct val="150000"/>
              </a:lnSpc>
              <a:buNone/>
            </a:pPr>
            <a:r>
              <a:rPr lang="en-US" sz="3100" i="1" dirty="0" smtClean="0">
                <a:solidFill>
                  <a:srgbClr val="C00000"/>
                </a:solidFill>
              </a:rPr>
              <a:t>Both</a:t>
            </a:r>
            <a:r>
              <a:rPr lang="en-US" sz="3100" i="1" dirty="0" smtClean="0"/>
              <a:t> Jason </a:t>
            </a:r>
            <a:r>
              <a:rPr lang="en-US" sz="3100" i="1" dirty="0" smtClean="0">
                <a:solidFill>
                  <a:srgbClr val="C00000"/>
                </a:solidFill>
              </a:rPr>
              <a:t>and</a:t>
            </a:r>
            <a:r>
              <a:rPr lang="en-US" sz="3100" i="1" dirty="0" smtClean="0"/>
              <a:t> Stuart will be at the match.</a:t>
            </a:r>
          </a:p>
          <a:p>
            <a:pPr marL="0" indent="0" algn="ctr">
              <a:lnSpc>
                <a:spcPct val="150000"/>
              </a:lnSpc>
              <a:buNone/>
            </a:pPr>
            <a:r>
              <a:rPr lang="en-US" sz="3100" i="1" dirty="0" smtClean="0">
                <a:solidFill>
                  <a:srgbClr val="C00000"/>
                </a:solidFill>
              </a:rPr>
              <a:t>Either</a:t>
            </a:r>
            <a:r>
              <a:rPr lang="en-US" sz="3100" i="1" dirty="0" smtClean="0">
                <a:solidFill>
                  <a:schemeClr val="tx1"/>
                </a:solidFill>
              </a:rPr>
              <a:t> you take a bath </a:t>
            </a:r>
            <a:r>
              <a:rPr lang="en-US" sz="3100" i="1" dirty="0" smtClean="0">
                <a:solidFill>
                  <a:srgbClr val="C00000"/>
                </a:solidFill>
              </a:rPr>
              <a:t>or</a:t>
            </a:r>
            <a:r>
              <a:rPr lang="en-US" sz="3100" i="1" dirty="0" smtClean="0">
                <a:solidFill>
                  <a:schemeClr val="tx1"/>
                </a:solidFill>
              </a:rPr>
              <a:t> you are not going.</a:t>
            </a:r>
          </a:p>
          <a:p>
            <a:pPr marL="0" indent="0" algn="ctr">
              <a:lnSpc>
                <a:spcPct val="150000"/>
              </a:lnSpc>
              <a:buNone/>
            </a:pPr>
            <a:r>
              <a:rPr lang="en-US" sz="3100" i="1" dirty="0" smtClean="0">
                <a:solidFill>
                  <a:srgbClr val="C00000"/>
                </a:solidFill>
              </a:rPr>
              <a:t>If</a:t>
            </a:r>
            <a:r>
              <a:rPr lang="en-US" sz="3100" i="1" dirty="0" smtClean="0"/>
              <a:t> you meet me at the bus, </a:t>
            </a:r>
            <a:r>
              <a:rPr lang="en-US" sz="3100" i="1" dirty="0" smtClean="0">
                <a:solidFill>
                  <a:srgbClr val="C00000"/>
                </a:solidFill>
              </a:rPr>
              <a:t>then</a:t>
            </a:r>
            <a:r>
              <a:rPr lang="en-US" sz="3100" i="1" dirty="0" smtClean="0"/>
              <a:t> we can go.</a:t>
            </a:r>
          </a:p>
          <a:p>
            <a:pPr marL="0" indent="0" algn="ctr">
              <a:lnSpc>
                <a:spcPct val="150000"/>
              </a:lnSpc>
              <a:buNone/>
            </a:pPr>
            <a:r>
              <a:rPr lang="en-US" sz="3100" i="1" dirty="0" smtClean="0">
                <a:solidFill>
                  <a:srgbClr val="C00000"/>
                </a:solidFill>
              </a:rPr>
              <a:t>Whether</a:t>
            </a:r>
            <a:r>
              <a:rPr lang="en-US" sz="3100" i="1" dirty="0" smtClean="0">
                <a:solidFill>
                  <a:schemeClr val="tx1"/>
                </a:solidFill>
              </a:rPr>
              <a:t> we pass </a:t>
            </a:r>
            <a:r>
              <a:rPr lang="en-US" sz="3100" i="1" dirty="0" smtClean="0">
                <a:solidFill>
                  <a:srgbClr val="C00000"/>
                </a:solidFill>
              </a:rPr>
              <a:t>or</a:t>
            </a:r>
            <a:r>
              <a:rPr lang="en-US" sz="3100" i="1" dirty="0" smtClean="0">
                <a:solidFill>
                  <a:schemeClr val="tx1"/>
                </a:solidFill>
              </a:rPr>
              <a:t> fail, we’ve learned a lot.</a:t>
            </a:r>
          </a:p>
          <a:p>
            <a:pPr marL="0" indent="0">
              <a:buNone/>
            </a:pPr>
            <a:endParaRPr lang="en-US" sz="3500" i="1" dirty="0" smtClean="0">
              <a:solidFill>
                <a:schemeClr val="bg2">
                  <a:lumMod val="75000"/>
                </a:schemeClr>
              </a:solidFill>
            </a:endParaRPr>
          </a:p>
        </p:txBody>
      </p:sp>
      <p:sp>
        <p:nvSpPr>
          <p:cNvPr id="3" name="Title 2"/>
          <p:cNvSpPr>
            <a:spLocks noGrp="1"/>
          </p:cNvSpPr>
          <p:nvPr>
            <p:ph type="title"/>
          </p:nvPr>
        </p:nvSpPr>
        <p:spPr>
          <a:xfrm>
            <a:off x="304800" y="457200"/>
            <a:ext cx="8534400" cy="1219200"/>
          </a:xfrm>
        </p:spPr>
        <p:txBody>
          <a:bodyPr>
            <a:normAutofit fontScale="90000"/>
          </a:bodyPr>
          <a:lstStyle/>
          <a:p>
            <a:r>
              <a:rPr lang="en-US" sz="4800" dirty="0" smtClean="0"/>
              <a:t>Coordinating, </a:t>
            </a:r>
            <a:r>
              <a:rPr lang="en-US" sz="4800" u="sng" dirty="0" smtClean="0"/>
              <a:t>Correlative</a:t>
            </a:r>
            <a:r>
              <a:rPr lang="en-US" sz="4800" dirty="0" smtClean="0"/>
              <a:t>, &amp; Subordinating Conjunctions</a:t>
            </a:r>
            <a:endParaRPr lang="en-US" sz="4800" dirty="0"/>
          </a:p>
        </p:txBody>
      </p:sp>
    </p:spTree>
    <p:extLst>
      <p:ext uri="{BB962C8B-B14F-4D97-AF65-F5344CB8AC3E}">
        <p14:creationId xmlns:p14="http://schemas.microsoft.com/office/powerpoint/2010/main" val="42827128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8763000" cy="1143000"/>
          </a:xfrm>
        </p:spPr>
        <p:txBody>
          <a:bodyPr/>
          <a:lstStyle/>
          <a:p>
            <a:r>
              <a:rPr lang="en-US" b="1" dirty="0" smtClean="0"/>
              <a:t>Subordinating:  </a:t>
            </a:r>
            <a:r>
              <a:rPr lang="en-US" dirty="0" smtClean="0"/>
              <a:t>most frequently used; connect independent &amp; dependent clauses</a:t>
            </a:r>
          </a:p>
        </p:txBody>
      </p:sp>
      <p:sp>
        <p:nvSpPr>
          <p:cNvPr id="3" name="Title 2"/>
          <p:cNvSpPr>
            <a:spLocks noGrp="1"/>
          </p:cNvSpPr>
          <p:nvPr>
            <p:ph type="title"/>
          </p:nvPr>
        </p:nvSpPr>
        <p:spPr>
          <a:xfrm>
            <a:off x="304800" y="457200"/>
            <a:ext cx="8534400" cy="1219200"/>
          </a:xfrm>
        </p:spPr>
        <p:txBody>
          <a:bodyPr>
            <a:normAutofit fontScale="90000"/>
          </a:bodyPr>
          <a:lstStyle/>
          <a:p>
            <a:r>
              <a:rPr lang="en-US" sz="4800" dirty="0" smtClean="0"/>
              <a:t>Coordinating, Correlative, &amp; </a:t>
            </a:r>
            <a:r>
              <a:rPr lang="en-US" sz="4800" u="sng" dirty="0" smtClean="0"/>
              <a:t>Subordinating</a:t>
            </a:r>
            <a:r>
              <a:rPr lang="en-US" sz="4800" dirty="0" smtClean="0"/>
              <a:t> Conjunctions</a:t>
            </a:r>
            <a:endParaRPr lang="en-US" sz="4800" dirty="0"/>
          </a:p>
        </p:txBody>
      </p:sp>
      <p:sp>
        <p:nvSpPr>
          <p:cNvPr id="4" name="Content Placeholder 1"/>
          <p:cNvSpPr txBox="1">
            <a:spLocks/>
          </p:cNvSpPr>
          <p:nvPr/>
        </p:nvSpPr>
        <p:spPr>
          <a:xfrm>
            <a:off x="304800" y="3048000"/>
            <a:ext cx="8534400" cy="3581400"/>
          </a:xfrm>
          <a:prstGeom prst="rect">
            <a:avLst/>
          </a:prstGeom>
        </p:spPr>
        <p:txBody>
          <a:bodyPr vert="horz" numCol="3">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sz="3000" dirty="0" smtClean="0"/>
              <a:t>after</a:t>
            </a:r>
          </a:p>
          <a:p>
            <a:pPr marL="0" indent="0" algn="ctr">
              <a:buFont typeface="Wingdings 2"/>
              <a:buNone/>
            </a:pPr>
            <a:r>
              <a:rPr lang="en-US" sz="3000" dirty="0" smtClean="0"/>
              <a:t>although</a:t>
            </a:r>
          </a:p>
          <a:p>
            <a:pPr marL="0" indent="0" algn="ctr">
              <a:buFont typeface="Wingdings 2"/>
              <a:buNone/>
            </a:pPr>
            <a:r>
              <a:rPr lang="en-US" sz="3000" dirty="0" smtClean="0"/>
              <a:t>as</a:t>
            </a:r>
          </a:p>
          <a:p>
            <a:pPr marL="0" indent="0" algn="ctr">
              <a:buFont typeface="Wingdings 2"/>
              <a:buNone/>
            </a:pPr>
            <a:r>
              <a:rPr lang="en-US" sz="3000" dirty="0" smtClean="0"/>
              <a:t>as well as</a:t>
            </a:r>
          </a:p>
          <a:p>
            <a:pPr marL="0" indent="0" algn="ctr">
              <a:buFont typeface="Wingdings 2"/>
              <a:buNone/>
            </a:pPr>
            <a:r>
              <a:rPr lang="en-US" sz="3000" dirty="0" smtClean="0"/>
              <a:t>because</a:t>
            </a:r>
          </a:p>
          <a:p>
            <a:pPr marL="0" indent="0" algn="ctr">
              <a:buFont typeface="Wingdings 2"/>
              <a:buNone/>
            </a:pPr>
            <a:r>
              <a:rPr lang="en-US" sz="3000" dirty="0" smtClean="0"/>
              <a:t>if</a:t>
            </a:r>
          </a:p>
          <a:p>
            <a:pPr marL="0" indent="0" algn="ctr">
              <a:buFont typeface="Wingdings 2"/>
              <a:buNone/>
            </a:pPr>
            <a:r>
              <a:rPr lang="en-US" sz="3000" dirty="0" smtClean="0"/>
              <a:t>since</a:t>
            </a:r>
          </a:p>
          <a:p>
            <a:pPr marL="0" indent="0" algn="ctr">
              <a:buFont typeface="Wingdings 2"/>
              <a:buNone/>
            </a:pPr>
            <a:r>
              <a:rPr lang="en-US" sz="3000" dirty="0" smtClean="0"/>
              <a:t>that</a:t>
            </a:r>
          </a:p>
          <a:p>
            <a:pPr marL="0" indent="0" algn="ctr">
              <a:buFont typeface="Wingdings 2"/>
              <a:buNone/>
            </a:pPr>
            <a:r>
              <a:rPr lang="en-US" sz="3000" dirty="0" smtClean="0"/>
              <a:t>though</a:t>
            </a:r>
          </a:p>
          <a:p>
            <a:pPr marL="0" indent="0" algn="ctr">
              <a:buFont typeface="Wingdings 2"/>
              <a:buNone/>
            </a:pPr>
            <a:r>
              <a:rPr lang="en-US" sz="3000" dirty="0" smtClean="0"/>
              <a:t>unless</a:t>
            </a:r>
          </a:p>
          <a:p>
            <a:pPr marL="0" indent="0" algn="ctr">
              <a:buFont typeface="Wingdings 2"/>
              <a:buNone/>
            </a:pPr>
            <a:r>
              <a:rPr lang="en-US" sz="3000" dirty="0" smtClean="0"/>
              <a:t>until</a:t>
            </a:r>
          </a:p>
          <a:p>
            <a:pPr marL="0" indent="0" algn="ctr">
              <a:buFont typeface="Wingdings 2"/>
              <a:buNone/>
            </a:pPr>
            <a:r>
              <a:rPr lang="en-US" sz="3000" dirty="0" smtClean="0"/>
              <a:t>when</a:t>
            </a:r>
          </a:p>
          <a:p>
            <a:pPr marL="0" indent="0" algn="ctr">
              <a:buFont typeface="Wingdings 2"/>
              <a:buNone/>
            </a:pPr>
            <a:r>
              <a:rPr lang="en-US" sz="3000" dirty="0" smtClean="0"/>
              <a:t>where</a:t>
            </a:r>
          </a:p>
          <a:p>
            <a:pPr marL="0" indent="0" algn="ctr">
              <a:buFont typeface="Wingdings 2"/>
              <a:buNone/>
            </a:pPr>
            <a:r>
              <a:rPr lang="en-US" sz="3000" dirty="0" smtClean="0"/>
              <a:t>whereas</a:t>
            </a:r>
          </a:p>
          <a:p>
            <a:pPr marL="0" indent="0" algn="ctr">
              <a:buFont typeface="Wingdings 2"/>
              <a:buNone/>
            </a:pPr>
            <a:r>
              <a:rPr lang="en-US" sz="3000" dirty="0" smtClean="0"/>
              <a:t>wherever</a:t>
            </a:r>
          </a:p>
          <a:p>
            <a:pPr marL="0" indent="0" algn="ctr">
              <a:buFont typeface="Wingdings 2"/>
              <a:buNone/>
            </a:pPr>
            <a:r>
              <a:rPr lang="en-US" sz="3000" dirty="0" smtClean="0"/>
              <a:t>whether</a:t>
            </a:r>
          </a:p>
          <a:p>
            <a:pPr marL="0" indent="0" algn="ctr">
              <a:buFont typeface="Wingdings 2"/>
              <a:buNone/>
            </a:pPr>
            <a:r>
              <a:rPr lang="en-US" sz="3000" dirty="0" smtClean="0"/>
              <a:t>while</a:t>
            </a:r>
          </a:p>
          <a:p>
            <a:pPr marL="0" indent="0" algn="ctr">
              <a:buFont typeface="Wingdings 2"/>
              <a:buNone/>
            </a:pPr>
            <a:r>
              <a:rPr lang="en-US" sz="3000" dirty="0" smtClean="0"/>
              <a:t>why</a:t>
            </a:r>
            <a:endParaRPr lang="en-US" sz="3000" dirty="0"/>
          </a:p>
        </p:txBody>
      </p:sp>
    </p:spTree>
    <p:extLst>
      <p:ext uri="{BB962C8B-B14F-4D97-AF65-F5344CB8AC3E}">
        <p14:creationId xmlns:p14="http://schemas.microsoft.com/office/powerpoint/2010/main" val="35312873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1219200"/>
          </a:xfrm>
        </p:spPr>
        <p:txBody>
          <a:bodyPr>
            <a:normAutofit/>
          </a:bodyPr>
          <a:lstStyle/>
          <a:p>
            <a:r>
              <a:rPr lang="en-US" dirty="0" smtClean="0"/>
              <a:t>Developmental Notes: Conjunctions</a:t>
            </a:r>
            <a:endParaRPr lang="en-US"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29822551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5263664"/>
            <a:ext cx="7924800" cy="984736"/>
          </a:xfrm>
        </p:spPr>
        <p:txBody>
          <a:bodyPr>
            <a:noAutofit/>
          </a:bodyPr>
          <a:lstStyle/>
          <a:p>
            <a:pPr algn="ctr"/>
            <a:r>
              <a:rPr lang="en-US" sz="4000" b="1" dirty="0">
                <a:solidFill>
                  <a:schemeClr val="tx1"/>
                </a:solidFill>
                <a:effectLst>
                  <a:outerShdw blurRad="38100" dist="38100" dir="2700000" algn="tl">
                    <a:srgbClr val="000000">
                      <a:alpha val="43137"/>
                    </a:srgbClr>
                  </a:outerShdw>
                </a:effectLst>
              </a:rPr>
              <a:t>7</a:t>
            </a:r>
            <a:r>
              <a:rPr lang="en-US" sz="4000" b="1" dirty="0" smtClean="0">
                <a:solidFill>
                  <a:schemeClr val="tx1"/>
                </a:solidFill>
                <a:effectLst>
                  <a:outerShdw blurRad="38100" dist="38100" dir="2700000" algn="tl">
                    <a:srgbClr val="000000">
                      <a:alpha val="43137"/>
                    </a:srgbClr>
                  </a:outerShdw>
                </a:effectLst>
              </a:rPr>
              <a:t>:  Conjunction Identification</a:t>
            </a: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16121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068" b="8488"/>
          <a:stretch/>
        </p:blipFill>
        <p:spPr bwMode="auto">
          <a:xfrm>
            <a:off x="148046" y="1600200"/>
            <a:ext cx="891975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2357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2133600"/>
          </a:xfrm>
        </p:spPr>
        <p:txBody>
          <a:bodyPr/>
          <a:lstStyle/>
          <a:p>
            <a:r>
              <a:rPr lang="en-US" dirty="0" smtClean="0"/>
              <a:t>A small, finite class of words that serves to connect nouns &amp; pronouns to other nouns, pronouns, and verbs; creates a relationship between its </a:t>
            </a:r>
            <a:r>
              <a:rPr lang="en-US" u="sng" dirty="0" smtClean="0"/>
              <a:t>antecedent</a:t>
            </a:r>
            <a:r>
              <a:rPr lang="en-US" dirty="0" smtClean="0"/>
              <a:t> and its </a:t>
            </a:r>
            <a:r>
              <a:rPr lang="en-US" u="sng" dirty="0" smtClean="0"/>
              <a:t>object</a:t>
            </a:r>
            <a:endParaRPr lang="en-US" b="1" u="sng" dirty="0" smtClean="0"/>
          </a:p>
          <a:p>
            <a:endParaRPr lang="en-US" dirty="0" smtClean="0"/>
          </a:p>
        </p:txBody>
      </p:sp>
      <p:sp>
        <p:nvSpPr>
          <p:cNvPr id="3" name="Title 2"/>
          <p:cNvSpPr>
            <a:spLocks noGrp="1"/>
          </p:cNvSpPr>
          <p:nvPr>
            <p:ph type="title"/>
          </p:nvPr>
        </p:nvSpPr>
        <p:spPr/>
        <p:txBody>
          <a:bodyPr>
            <a:normAutofit/>
          </a:bodyPr>
          <a:lstStyle/>
          <a:p>
            <a:r>
              <a:rPr lang="en-US" sz="4800" dirty="0" smtClean="0"/>
              <a:t>What Is a Preposition?</a:t>
            </a:r>
            <a:endParaRPr lang="en-US" sz="4800" dirty="0"/>
          </a:p>
        </p:txBody>
      </p:sp>
      <p:sp>
        <p:nvSpPr>
          <p:cNvPr id="5" name="Content Placeholder 1"/>
          <p:cNvSpPr txBox="1">
            <a:spLocks/>
          </p:cNvSpPr>
          <p:nvPr/>
        </p:nvSpPr>
        <p:spPr>
          <a:xfrm>
            <a:off x="304800" y="3581400"/>
            <a:ext cx="5486400" cy="293077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Can serve in both roles:  adjectival &amp; adverbial</a:t>
            </a:r>
            <a:endParaRPr lang="en-US" sz="1000" dirty="0" smtClean="0"/>
          </a:p>
          <a:p>
            <a:r>
              <a:rPr lang="en-US" dirty="0" smtClean="0"/>
              <a:t>7 Prepositional Functions</a:t>
            </a:r>
            <a:endParaRPr lang="en-US" sz="1000" dirty="0" smtClean="0"/>
          </a:p>
          <a:p>
            <a:r>
              <a:rPr lang="en-US" dirty="0" smtClean="0"/>
              <a:t>Simple, Compound, &amp; Phrasal</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42"/>
          <a:stretch/>
        </p:blipFill>
        <p:spPr bwMode="auto">
          <a:xfrm>
            <a:off x="5410200" y="3733800"/>
            <a:ext cx="3234355" cy="2590799"/>
          </a:xfrm>
          <a:prstGeom prst="rect">
            <a:avLst/>
          </a:prstGeom>
          <a:ln w="57150" cap="rnd">
            <a:solidFill>
              <a:srgbClr val="B7757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80628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610600" cy="5029200"/>
          </a:xfrm>
        </p:spPr>
        <p:txBody>
          <a:bodyPr>
            <a:noAutofit/>
          </a:bodyPr>
          <a:lstStyle/>
          <a:p>
            <a:pPr marL="0" indent="0">
              <a:spcBef>
                <a:spcPts val="1000"/>
              </a:spcBef>
              <a:spcAft>
                <a:spcPts val="1000"/>
              </a:spcAft>
              <a:buNone/>
            </a:pPr>
            <a:r>
              <a:rPr lang="en-US" sz="3000" b="1" dirty="0" smtClean="0"/>
              <a:t>Time:  </a:t>
            </a:r>
            <a:r>
              <a:rPr lang="en-US" sz="3000" i="1" dirty="0" smtClean="0"/>
              <a:t>Tom will not arrive </a:t>
            </a:r>
            <a:r>
              <a:rPr lang="en-US" sz="3000" i="1" dirty="0" smtClean="0">
                <a:solidFill>
                  <a:srgbClr val="C00000"/>
                </a:solidFill>
              </a:rPr>
              <a:t>until</a:t>
            </a:r>
            <a:r>
              <a:rPr lang="en-US" sz="3000" i="1" dirty="0" smtClean="0"/>
              <a:t> Friday.</a:t>
            </a:r>
          </a:p>
          <a:p>
            <a:pPr marL="0" indent="0">
              <a:spcBef>
                <a:spcPts val="1000"/>
              </a:spcBef>
              <a:spcAft>
                <a:spcPts val="1000"/>
              </a:spcAft>
              <a:buNone/>
            </a:pPr>
            <a:r>
              <a:rPr lang="en-US" sz="3000" b="1" dirty="0" smtClean="0"/>
              <a:t>Place:</a:t>
            </a:r>
            <a:r>
              <a:rPr lang="en-US" sz="3000" dirty="0" smtClean="0"/>
              <a:t>  </a:t>
            </a:r>
            <a:r>
              <a:rPr lang="en-US" sz="3000" i="1" dirty="0" smtClean="0"/>
              <a:t>Use the one that’s </a:t>
            </a:r>
            <a:r>
              <a:rPr lang="en-US" sz="3000" i="1" dirty="0" smtClean="0">
                <a:solidFill>
                  <a:srgbClr val="C00000"/>
                </a:solidFill>
              </a:rPr>
              <a:t>next to</a:t>
            </a:r>
            <a:r>
              <a:rPr lang="en-US" sz="3000" i="1" dirty="0" smtClean="0"/>
              <a:t> the candle.</a:t>
            </a:r>
          </a:p>
          <a:p>
            <a:pPr marL="0" indent="0">
              <a:spcBef>
                <a:spcPts val="1000"/>
              </a:spcBef>
              <a:spcAft>
                <a:spcPts val="1000"/>
              </a:spcAft>
              <a:buNone/>
            </a:pPr>
            <a:r>
              <a:rPr lang="en-US" sz="3000" b="1" dirty="0" smtClean="0"/>
              <a:t>Accompaniment:  </a:t>
            </a:r>
            <a:r>
              <a:rPr lang="en-US" sz="3000" i="1" dirty="0" smtClean="0"/>
              <a:t>I never jog </a:t>
            </a:r>
            <a:r>
              <a:rPr lang="en-US" sz="3000" i="1" dirty="0" smtClean="0">
                <a:solidFill>
                  <a:srgbClr val="C00000"/>
                </a:solidFill>
              </a:rPr>
              <a:t>without</a:t>
            </a:r>
            <a:r>
              <a:rPr lang="en-US" sz="3000" i="1" dirty="0" smtClean="0"/>
              <a:t> my dog.</a:t>
            </a:r>
          </a:p>
          <a:p>
            <a:pPr marL="0" indent="0">
              <a:spcBef>
                <a:spcPts val="1000"/>
              </a:spcBef>
              <a:spcAft>
                <a:spcPts val="1000"/>
              </a:spcAft>
              <a:buNone/>
            </a:pPr>
            <a:r>
              <a:rPr lang="en-US" sz="3000" b="1" dirty="0" smtClean="0"/>
              <a:t>Destination/Purpose:  </a:t>
            </a:r>
            <a:r>
              <a:rPr lang="en-US" sz="3000" i="1" dirty="0" smtClean="0"/>
              <a:t>Don’t leave </a:t>
            </a:r>
            <a:r>
              <a:rPr lang="en-US" sz="3000" i="1" dirty="0" smtClean="0">
                <a:solidFill>
                  <a:srgbClr val="C00000"/>
                </a:solidFill>
              </a:rPr>
              <a:t>for</a:t>
            </a:r>
            <a:r>
              <a:rPr lang="en-US" sz="3000" i="1" dirty="0" smtClean="0"/>
              <a:t> the party.</a:t>
            </a:r>
          </a:p>
          <a:p>
            <a:pPr marL="0" indent="0">
              <a:spcBef>
                <a:spcPts val="1000"/>
              </a:spcBef>
              <a:spcAft>
                <a:spcPts val="1000"/>
              </a:spcAft>
              <a:buNone/>
            </a:pPr>
            <a:r>
              <a:rPr lang="en-US" sz="3000" b="1" dirty="0" smtClean="0"/>
              <a:t>Means:</a:t>
            </a:r>
            <a:r>
              <a:rPr lang="en-US" sz="3000" dirty="0" smtClean="0"/>
              <a:t>  </a:t>
            </a:r>
            <a:r>
              <a:rPr lang="en-US" sz="3000" i="1" dirty="0" smtClean="0"/>
              <a:t>We arrived </a:t>
            </a:r>
            <a:r>
              <a:rPr lang="en-US" sz="3000" i="1" dirty="0" smtClean="0">
                <a:solidFill>
                  <a:srgbClr val="C00000"/>
                </a:solidFill>
              </a:rPr>
              <a:t>by</a:t>
            </a:r>
            <a:r>
              <a:rPr lang="en-US" sz="3000" i="1" dirty="0" smtClean="0"/>
              <a:t> bus and then took a cab.</a:t>
            </a:r>
          </a:p>
          <a:p>
            <a:pPr marL="0" indent="0">
              <a:spcBef>
                <a:spcPts val="1000"/>
              </a:spcBef>
              <a:spcAft>
                <a:spcPts val="1000"/>
              </a:spcAft>
              <a:buNone/>
            </a:pPr>
            <a:r>
              <a:rPr lang="en-US" sz="3000" b="1" dirty="0" smtClean="0"/>
              <a:t>Possession:  </a:t>
            </a:r>
            <a:r>
              <a:rPr lang="en-US" sz="3000" i="1" dirty="0" smtClean="0"/>
              <a:t>He is the author </a:t>
            </a:r>
            <a:r>
              <a:rPr lang="en-US" sz="3000" i="1" dirty="0" smtClean="0">
                <a:solidFill>
                  <a:srgbClr val="C00000"/>
                </a:solidFill>
              </a:rPr>
              <a:t>of</a:t>
            </a:r>
            <a:r>
              <a:rPr lang="en-US" sz="3000" i="1" dirty="0" smtClean="0"/>
              <a:t> the book</a:t>
            </a:r>
          </a:p>
          <a:p>
            <a:pPr marL="0" indent="0">
              <a:spcBef>
                <a:spcPts val="1000"/>
              </a:spcBef>
              <a:spcAft>
                <a:spcPts val="1000"/>
              </a:spcAft>
              <a:buNone/>
            </a:pPr>
            <a:r>
              <a:rPr lang="en-US" sz="3000" b="1" dirty="0" smtClean="0"/>
              <a:t>Relation:  </a:t>
            </a:r>
            <a:r>
              <a:rPr lang="en-US" sz="3000" i="1" dirty="0" smtClean="0"/>
              <a:t>Nancy is the step-sister </a:t>
            </a:r>
            <a:r>
              <a:rPr lang="en-US" sz="3000" i="1" dirty="0" smtClean="0">
                <a:solidFill>
                  <a:srgbClr val="C00000"/>
                </a:solidFill>
              </a:rPr>
              <a:t>of</a:t>
            </a:r>
            <a:r>
              <a:rPr lang="en-US" sz="3000" i="1" dirty="0" smtClean="0"/>
              <a:t> my cousin.</a:t>
            </a:r>
          </a:p>
        </p:txBody>
      </p:sp>
      <p:sp>
        <p:nvSpPr>
          <p:cNvPr id="3" name="Title 2"/>
          <p:cNvSpPr>
            <a:spLocks noGrp="1"/>
          </p:cNvSpPr>
          <p:nvPr>
            <p:ph type="title"/>
          </p:nvPr>
        </p:nvSpPr>
        <p:spPr/>
        <p:txBody>
          <a:bodyPr>
            <a:normAutofit/>
          </a:bodyPr>
          <a:lstStyle/>
          <a:p>
            <a:r>
              <a:rPr lang="en-US" sz="4800" dirty="0" smtClean="0"/>
              <a:t>Prepositional Function</a:t>
            </a:r>
            <a:endParaRPr lang="en-US" sz="4800" dirty="0"/>
          </a:p>
        </p:txBody>
      </p:sp>
    </p:spTree>
    <p:extLst>
      <p:ext uri="{BB962C8B-B14F-4D97-AF65-F5344CB8AC3E}">
        <p14:creationId xmlns:p14="http://schemas.microsoft.com/office/powerpoint/2010/main" val="31135377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534400" cy="5257800"/>
          </a:xfrm>
        </p:spPr>
        <p:txBody>
          <a:bodyPr numCol="3">
            <a:noAutofit/>
          </a:bodyPr>
          <a:lstStyle/>
          <a:p>
            <a:pPr marL="0" indent="0" algn="ctr">
              <a:buNone/>
            </a:pPr>
            <a:r>
              <a:rPr lang="en-US" sz="2800" dirty="0" smtClean="0"/>
              <a:t>about</a:t>
            </a:r>
            <a:r>
              <a:rPr lang="en-US" sz="2800" dirty="0" smtClean="0">
                <a:solidFill>
                  <a:srgbClr val="C00000"/>
                </a:solidFill>
              </a:rPr>
              <a:t>*</a:t>
            </a:r>
          </a:p>
          <a:p>
            <a:pPr marL="0" indent="0" algn="ctr">
              <a:buNone/>
            </a:pPr>
            <a:r>
              <a:rPr lang="en-US" sz="2800" dirty="0" smtClean="0"/>
              <a:t>above</a:t>
            </a:r>
            <a:r>
              <a:rPr lang="en-US" sz="2800" dirty="0" smtClean="0">
                <a:solidFill>
                  <a:srgbClr val="C00000"/>
                </a:solidFill>
              </a:rPr>
              <a:t>*</a:t>
            </a:r>
            <a:endParaRPr lang="en-US" sz="2800" dirty="0" smtClean="0"/>
          </a:p>
          <a:p>
            <a:pPr marL="0" indent="0" algn="ctr">
              <a:buNone/>
            </a:pPr>
            <a:r>
              <a:rPr lang="en-US" sz="2800" dirty="0" smtClean="0"/>
              <a:t>across</a:t>
            </a:r>
            <a:r>
              <a:rPr lang="en-US" sz="2800" dirty="0" smtClean="0">
                <a:solidFill>
                  <a:srgbClr val="C00000"/>
                </a:solidFill>
              </a:rPr>
              <a:t>*</a:t>
            </a:r>
            <a:endParaRPr lang="en-US" sz="2800" dirty="0" smtClean="0"/>
          </a:p>
          <a:p>
            <a:pPr marL="0" indent="0" algn="ctr">
              <a:buNone/>
            </a:pPr>
            <a:r>
              <a:rPr lang="en-US" sz="2800" dirty="0" smtClean="0"/>
              <a:t>after</a:t>
            </a:r>
            <a:r>
              <a:rPr lang="en-US" sz="2800" dirty="0" smtClean="0">
                <a:solidFill>
                  <a:srgbClr val="C00000"/>
                </a:solidFill>
              </a:rPr>
              <a:t>*</a:t>
            </a:r>
          </a:p>
          <a:p>
            <a:pPr marL="0" indent="0" algn="ctr">
              <a:buNone/>
            </a:pPr>
            <a:r>
              <a:rPr lang="en-US" sz="2800" dirty="0" smtClean="0"/>
              <a:t>against</a:t>
            </a:r>
          </a:p>
          <a:p>
            <a:pPr marL="0" indent="0" algn="ctr">
              <a:buNone/>
            </a:pPr>
            <a:r>
              <a:rPr lang="en-US" sz="2800" dirty="0" smtClean="0"/>
              <a:t>along</a:t>
            </a:r>
            <a:r>
              <a:rPr lang="en-US" sz="2800" dirty="0" smtClean="0">
                <a:solidFill>
                  <a:srgbClr val="C00000"/>
                </a:solidFill>
              </a:rPr>
              <a:t>*</a:t>
            </a:r>
          </a:p>
          <a:p>
            <a:pPr marL="0" indent="0" algn="ctr">
              <a:buNone/>
            </a:pPr>
            <a:r>
              <a:rPr lang="en-US" sz="2800" dirty="0" smtClean="0"/>
              <a:t>around</a:t>
            </a:r>
            <a:r>
              <a:rPr lang="en-US" sz="2800" dirty="0" smtClean="0">
                <a:solidFill>
                  <a:srgbClr val="C00000"/>
                </a:solidFill>
              </a:rPr>
              <a:t>*</a:t>
            </a:r>
          </a:p>
          <a:p>
            <a:pPr marL="0" indent="0" algn="ctr">
              <a:buNone/>
            </a:pPr>
            <a:r>
              <a:rPr lang="en-US" sz="2800" dirty="0" smtClean="0"/>
              <a:t>before</a:t>
            </a:r>
          </a:p>
          <a:p>
            <a:pPr marL="0" indent="0" algn="ctr">
              <a:buNone/>
            </a:pPr>
            <a:r>
              <a:rPr lang="en-US" sz="2800" dirty="0" smtClean="0"/>
              <a:t>behind</a:t>
            </a:r>
          </a:p>
          <a:p>
            <a:pPr marL="0" indent="0" algn="ctr">
              <a:buNone/>
            </a:pPr>
            <a:r>
              <a:rPr lang="en-US" sz="2800" dirty="0" smtClean="0"/>
              <a:t>below</a:t>
            </a:r>
            <a:r>
              <a:rPr lang="en-US" sz="2800" dirty="0" smtClean="0">
                <a:solidFill>
                  <a:srgbClr val="C00000"/>
                </a:solidFill>
              </a:rPr>
              <a:t>*</a:t>
            </a:r>
          </a:p>
          <a:p>
            <a:pPr marL="0" indent="0" algn="ctr">
              <a:buNone/>
            </a:pPr>
            <a:r>
              <a:rPr lang="en-US" sz="2800" dirty="0" smtClean="0"/>
              <a:t>between</a:t>
            </a:r>
          </a:p>
          <a:p>
            <a:pPr marL="0" indent="0" algn="ctr">
              <a:buNone/>
            </a:pPr>
            <a:r>
              <a:rPr lang="en-US" sz="2800" dirty="0" smtClean="0"/>
              <a:t>beyond</a:t>
            </a:r>
            <a:r>
              <a:rPr lang="en-US" sz="2800" dirty="0" smtClean="0">
                <a:solidFill>
                  <a:srgbClr val="C00000"/>
                </a:solidFill>
              </a:rPr>
              <a:t>*</a:t>
            </a:r>
          </a:p>
          <a:p>
            <a:pPr marL="0" indent="0" algn="ctr">
              <a:buNone/>
            </a:pPr>
            <a:r>
              <a:rPr lang="en-US" sz="2800" dirty="0" smtClean="0"/>
              <a:t>by</a:t>
            </a:r>
            <a:r>
              <a:rPr lang="en-US" sz="2800" dirty="0" smtClean="0">
                <a:solidFill>
                  <a:srgbClr val="C00000"/>
                </a:solidFill>
              </a:rPr>
              <a:t>*</a:t>
            </a:r>
          </a:p>
          <a:p>
            <a:pPr marL="0" indent="0" algn="ctr">
              <a:buNone/>
            </a:pPr>
            <a:r>
              <a:rPr lang="en-US" sz="2800" dirty="0" smtClean="0"/>
              <a:t>down</a:t>
            </a:r>
          </a:p>
          <a:p>
            <a:pPr marL="0" indent="0" algn="ctr">
              <a:buNone/>
            </a:pPr>
            <a:r>
              <a:rPr lang="en-US" sz="2800" dirty="0" smtClean="0"/>
              <a:t>like</a:t>
            </a:r>
          </a:p>
          <a:p>
            <a:pPr marL="0" indent="0" algn="ctr">
              <a:buNone/>
            </a:pPr>
            <a:r>
              <a:rPr lang="en-US" sz="2800" dirty="0" smtClean="0"/>
              <a:t>near</a:t>
            </a:r>
          </a:p>
          <a:p>
            <a:pPr marL="0" indent="0" algn="ctr">
              <a:buNone/>
            </a:pPr>
            <a:r>
              <a:rPr lang="en-US" sz="2800" dirty="0" smtClean="0"/>
              <a:t>off</a:t>
            </a:r>
          </a:p>
          <a:p>
            <a:pPr marL="0" indent="0" algn="ctr">
              <a:buNone/>
            </a:pPr>
            <a:r>
              <a:rPr lang="en-US" sz="2800" dirty="0" smtClean="0"/>
              <a:t>on</a:t>
            </a:r>
          </a:p>
          <a:p>
            <a:pPr marL="0" indent="0" algn="ctr">
              <a:buNone/>
            </a:pPr>
            <a:r>
              <a:rPr lang="en-US" sz="2800" dirty="0" smtClean="0"/>
              <a:t>out</a:t>
            </a:r>
          </a:p>
          <a:p>
            <a:pPr marL="0" indent="0" algn="ctr">
              <a:buNone/>
            </a:pPr>
            <a:r>
              <a:rPr lang="en-US" sz="2800" dirty="0" smtClean="0"/>
              <a:t>over</a:t>
            </a:r>
          </a:p>
          <a:p>
            <a:pPr marL="0" indent="0" algn="ctr">
              <a:buNone/>
            </a:pPr>
            <a:r>
              <a:rPr lang="en-US" sz="2800" dirty="0" smtClean="0"/>
              <a:t>past</a:t>
            </a:r>
            <a:r>
              <a:rPr lang="en-US" sz="2800" dirty="0" smtClean="0">
                <a:solidFill>
                  <a:srgbClr val="C00000"/>
                </a:solidFill>
              </a:rPr>
              <a:t>*</a:t>
            </a:r>
          </a:p>
          <a:p>
            <a:pPr marL="0" indent="0" algn="ctr">
              <a:buNone/>
            </a:pPr>
            <a:r>
              <a:rPr lang="en-US" sz="2800" dirty="0" smtClean="0"/>
              <a:t>through</a:t>
            </a:r>
            <a:r>
              <a:rPr lang="en-US" sz="2800" dirty="0" smtClean="0">
                <a:solidFill>
                  <a:srgbClr val="C00000"/>
                </a:solidFill>
              </a:rPr>
              <a:t>*</a:t>
            </a:r>
          </a:p>
          <a:p>
            <a:pPr marL="0" indent="0" algn="ctr">
              <a:buNone/>
            </a:pPr>
            <a:r>
              <a:rPr lang="en-US" sz="2800" dirty="0" smtClean="0"/>
              <a:t>throughout</a:t>
            </a:r>
            <a:r>
              <a:rPr lang="en-US" sz="2800" dirty="0" smtClean="0">
                <a:solidFill>
                  <a:srgbClr val="C00000"/>
                </a:solidFill>
              </a:rPr>
              <a:t>*</a:t>
            </a:r>
          </a:p>
          <a:p>
            <a:pPr marL="0" indent="0" algn="ctr">
              <a:buNone/>
            </a:pPr>
            <a:r>
              <a:rPr lang="en-US" sz="2800" dirty="0" smtClean="0"/>
              <a:t>to</a:t>
            </a:r>
          </a:p>
          <a:p>
            <a:pPr marL="0" indent="0" algn="ctr">
              <a:buNone/>
            </a:pPr>
            <a:r>
              <a:rPr lang="en-US" sz="2800" dirty="0" smtClean="0"/>
              <a:t>toward</a:t>
            </a:r>
          </a:p>
          <a:p>
            <a:pPr marL="0" indent="0" algn="ctr">
              <a:buNone/>
            </a:pPr>
            <a:r>
              <a:rPr lang="en-US" sz="2800" dirty="0" smtClean="0"/>
              <a:t>under</a:t>
            </a:r>
            <a:r>
              <a:rPr lang="en-US" sz="2800" dirty="0" smtClean="0">
                <a:solidFill>
                  <a:srgbClr val="C00000"/>
                </a:solidFill>
              </a:rPr>
              <a:t>*</a:t>
            </a:r>
          </a:p>
          <a:p>
            <a:pPr marL="0" indent="0" algn="ctr">
              <a:buNone/>
            </a:pPr>
            <a:r>
              <a:rPr lang="en-US" sz="2800" dirty="0" smtClean="0"/>
              <a:t>until</a:t>
            </a:r>
          </a:p>
          <a:p>
            <a:pPr marL="0" indent="0" algn="ctr">
              <a:buNone/>
            </a:pPr>
            <a:r>
              <a:rPr lang="en-US" sz="2800" dirty="0" smtClean="0"/>
              <a:t>up</a:t>
            </a:r>
            <a:r>
              <a:rPr lang="en-US" sz="2800" dirty="0" smtClean="0">
                <a:solidFill>
                  <a:srgbClr val="C00000"/>
                </a:solidFill>
              </a:rPr>
              <a:t>*</a:t>
            </a:r>
          </a:p>
          <a:p>
            <a:pPr marL="0" indent="0" algn="ctr">
              <a:buNone/>
            </a:pPr>
            <a:r>
              <a:rPr lang="en-US" sz="2800" dirty="0" smtClean="0"/>
              <a:t>with</a:t>
            </a:r>
          </a:p>
          <a:p>
            <a:pPr marL="0" indent="0" algn="ctr">
              <a:buNone/>
            </a:pPr>
            <a:r>
              <a:rPr lang="en-US" sz="2800" dirty="0" smtClean="0"/>
              <a:t>within</a:t>
            </a:r>
            <a:r>
              <a:rPr lang="en-US" sz="2800" dirty="0" smtClean="0">
                <a:solidFill>
                  <a:srgbClr val="C00000"/>
                </a:solidFill>
              </a:rPr>
              <a:t>*</a:t>
            </a:r>
          </a:p>
        </p:txBody>
      </p:sp>
      <p:sp>
        <p:nvSpPr>
          <p:cNvPr id="3" name="Title 2"/>
          <p:cNvSpPr>
            <a:spLocks noGrp="1"/>
          </p:cNvSpPr>
          <p:nvPr>
            <p:ph type="title"/>
          </p:nvPr>
        </p:nvSpPr>
        <p:spPr/>
        <p:txBody>
          <a:bodyPr>
            <a:normAutofit/>
          </a:bodyPr>
          <a:lstStyle/>
          <a:p>
            <a:r>
              <a:rPr lang="en-US" sz="4800" dirty="0" smtClean="0"/>
              <a:t>Common Simple Prepositions</a:t>
            </a:r>
            <a:endParaRPr lang="en-US" sz="4800" dirty="0"/>
          </a:p>
        </p:txBody>
      </p:sp>
    </p:spTree>
    <p:extLst>
      <p:ext uri="{BB962C8B-B14F-4D97-AF65-F5344CB8AC3E}">
        <p14:creationId xmlns:p14="http://schemas.microsoft.com/office/powerpoint/2010/main" val="39076334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Compound Prepositions</a:t>
            </a:r>
            <a:endParaRPr lang="en-US" sz="4800" dirty="0"/>
          </a:p>
        </p:txBody>
      </p:sp>
      <p:sp>
        <p:nvSpPr>
          <p:cNvPr id="4" name="Content Placeholder 1"/>
          <p:cNvSpPr>
            <a:spLocks noGrp="1"/>
          </p:cNvSpPr>
          <p:nvPr>
            <p:ph idx="1"/>
          </p:nvPr>
        </p:nvSpPr>
        <p:spPr>
          <a:xfrm>
            <a:off x="228600" y="1524000"/>
            <a:ext cx="8763000" cy="838200"/>
          </a:xfrm>
        </p:spPr>
        <p:txBody>
          <a:bodyPr/>
          <a:lstStyle/>
          <a:p>
            <a:r>
              <a:rPr lang="en-US" b="1" dirty="0" smtClean="0"/>
              <a:t>Compound:  </a:t>
            </a:r>
            <a:r>
              <a:rPr lang="en-US" dirty="0" smtClean="0"/>
              <a:t>two or more words combined</a:t>
            </a:r>
          </a:p>
        </p:txBody>
      </p:sp>
      <p:sp>
        <p:nvSpPr>
          <p:cNvPr id="5" name="Content Placeholder 1"/>
          <p:cNvSpPr txBox="1">
            <a:spLocks/>
          </p:cNvSpPr>
          <p:nvPr/>
        </p:nvSpPr>
        <p:spPr>
          <a:xfrm>
            <a:off x="304800" y="2286000"/>
            <a:ext cx="8534400" cy="2362200"/>
          </a:xfrm>
          <a:prstGeom prst="rect">
            <a:avLst/>
          </a:prstGeom>
        </p:spPr>
        <p:txBody>
          <a:bodyPr vert="horz" numCol="2">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alongside</a:t>
            </a:r>
          </a:p>
          <a:p>
            <a:pPr marL="0" indent="0" algn="ctr">
              <a:buFont typeface="Wingdings 2"/>
              <a:buNone/>
            </a:pPr>
            <a:r>
              <a:rPr lang="en-US" dirty="0" smtClean="0"/>
              <a:t>inside</a:t>
            </a:r>
          </a:p>
          <a:p>
            <a:pPr marL="0" indent="0" algn="ctr">
              <a:buFont typeface="Wingdings 2"/>
              <a:buNone/>
            </a:pPr>
            <a:r>
              <a:rPr lang="en-US" dirty="0" smtClean="0"/>
              <a:t>nearby</a:t>
            </a:r>
          </a:p>
          <a:p>
            <a:pPr marL="0" indent="0" algn="ctr">
              <a:buFont typeface="Wingdings 2"/>
              <a:buNone/>
            </a:pPr>
            <a:r>
              <a:rPr lang="en-US" dirty="0" smtClean="0"/>
              <a:t>outside</a:t>
            </a:r>
          </a:p>
          <a:p>
            <a:pPr marL="0" indent="0" algn="ctr">
              <a:buFont typeface="Wingdings 2"/>
              <a:buNone/>
            </a:pPr>
            <a:r>
              <a:rPr lang="en-US" dirty="0" smtClean="0"/>
              <a:t>throughout</a:t>
            </a:r>
          </a:p>
          <a:p>
            <a:pPr marL="0" indent="0" algn="ctr">
              <a:buFont typeface="Wingdings 2"/>
              <a:buNone/>
            </a:pPr>
            <a:r>
              <a:rPr lang="en-US" dirty="0" smtClean="0"/>
              <a:t>underneath</a:t>
            </a:r>
          </a:p>
          <a:p>
            <a:pPr marL="0" indent="0" algn="ctr">
              <a:buFont typeface="Wingdings 2"/>
              <a:buNone/>
            </a:pPr>
            <a:r>
              <a:rPr lang="en-US" dirty="0" smtClean="0"/>
              <a:t>within</a:t>
            </a:r>
          </a:p>
          <a:p>
            <a:pPr marL="0" indent="0" algn="ctr">
              <a:buFont typeface="Wingdings 2"/>
              <a:buNone/>
            </a:pPr>
            <a:r>
              <a:rPr lang="en-US" dirty="0" smtClean="0"/>
              <a:t>without</a:t>
            </a:r>
            <a:endParaRPr lang="en-US" dirty="0"/>
          </a:p>
        </p:txBody>
      </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475" t="26868" r="3517" b="12719"/>
          <a:stretch/>
        </p:blipFill>
        <p:spPr bwMode="auto">
          <a:xfrm>
            <a:off x="1371599" y="4876800"/>
            <a:ext cx="6477001" cy="1392253"/>
          </a:xfrm>
          <a:prstGeom prst="roundRect">
            <a:avLst>
              <a:gd name="adj" fmla="val 16667"/>
            </a:avLst>
          </a:prstGeom>
          <a:ln w="38100">
            <a:solidFill>
              <a:srgbClr val="B7757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61099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Phrasal Prepositions</a:t>
            </a:r>
            <a:endParaRPr lang="en-US" sz="4800" dirty="0"/>
          </a:p>
        </p:txBody>
      </p:sp>
      <p:sp>
        <p:nvSpPr>
          <p:cNvPr id="4" name="Content Placeholder 1"/>
          <p:cNvSpPr>
            <a:spLocks noGrp="1"/>
          </p:cNvSpPr>
          <p:nvPr>
            <p:ph idx="1"/>
          </p:nvPr>
        </p:nvSpPr>
        <p:spPr>
          <a:xfrm>
            <a:off x="228600" y="1524000"/>
            <a:ext cx="8763000" cy="2590800"/>
          </a:xfrm>
        </p:spPr>
        <p:txBody>
          <a:bodyPr/>
          <a:lstStyle/>
          <a:p>
            <a:r>
              <a:rPr lang="en-US" b="1" dirty="0" smtClean="0"/>
              <a:t>Phrasal:  </a:t>
            </a:r>
            <a:r>
              <a:rPr lang="en-US" dirty="0" smtClean="0"/>
              <a:t>a group of two or more words</a:t>
            </a:r>
          </a:p>
          <a:p>
            <a:r>
              <a:rPr lang="en-US" b="1" dirty="0" smtClean="0"/>
              <a:t>AKA</a:t>
            </a:r>
            <a:r>
              <a:rPr lang="en-US" dirty="0" smtClean="0"/>
              <a:t> complex prepositions</a:t>
            </a:r>
          </a:p>
          <a:p>
            <a:r>
              <a:rPr lang="en-US" dirty="0"/>
              <a:t>Not to be confused with prepositional verbs</a:t>
            </a:r>
          </a:p>
          <a:p>
            <a:r>
              <a:rPr lang="en-US" b="1" dirty="0" smtClean="0"/>
              <a:t>Common form:</a:t>
            </a:r>
            <a:r>
              <a:rPr lang="en-US" dirty="0" smtClean="0"/>
              <a:t>  “adverb + preposition”</a:t>
            </a:r>
          </a:p>
        </p:txBody>
      </p:sp>
      <p:sp>
        <p:nvSpPr>
          <p:cNvPr id="5" name="Content Placeholder 1"/>
          <p:cNvSpPr txBox="1">
            <a:spLocks/>
          </p:cNvSpPr>
          <p:nvPr/>
        </p:nvSpPr>
        <p:spPr>
          <a:xfrm>
            <a:off x="304800" y="3810000"/>
            <a:ext cx="8534400" cy="2667000"/>
          </a:xfrm>
          <a:prstGeom prst="rect">
            <a:avLst/>
          </a:prstGeom>
        </p:spPr>
        <p:txBody>
          <a:bodyPr vert="horz" numCol="3">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sz="2900" dirty="0" smtClean="0"/>
              <a:t>according to</a:t>
            </a:r>
          </a:p>
          <a:p>
            <a:pPr marL="0" indent="0" algn="ctr">
              <a:buFont typeface="Wingdings 2"/>
              <a:buNone/>
            </a:pPr>
            <a:r>
              <a:rPr lang="en-US" sz="2900" dirty="0" smtClean="0"/>
              <a:t>across from</a:t>
            </a:r>
          </a:p>
          <a:p>
            <a:pPr marL="0" indent="0" algn="ctr">
              <a:buFont typeface="Wingdings 2"/>
              <a:buNone/>
            </a:pPr>
            <a:r>
              <a:rPr lang="en-US" sz="2900" dirty="0" smtClean="0"/>
              <a:t>along with</a:t>
            </a:r>
          </a:p>
          <a:p>
            <a:pPr marL="0" indent="0" algn="ctr">
              <a:buFont typeface="Wingdings 2"/>
              <a:buNone/>
            </a:pPr>
            <a:r>
              <a:rPr lang="en-US" sz="2900" dirty="0" smtClean="0"/>
              <a:t>as for</a:t>
            </a:r>
          </a:p>
          <a:p>
            <a:pPr marL="0" indent="0" algn="ctr">
              <a:buFont typeface="Wingdings 2"/>
              <a:buNone/>
            </a:pPr>
            <a:r>
              <a:rPr lang="en-US" sz="2900" dirty="0" smtClean="0"/>
              <a:t>as to</a:t>
            </a:r>
          </a:p>
          <a:p>
            <a:pPr marL="0" indent="0" algn="ctr">
              <a:buFont typeface="Wingdings 2"/>
              <a:buNone/>
            </a:pPr>
            <a:r>
              <a:rPr lang="en-US" sz="2900" dirty="0" smtClean="0"/>
              <a:t>because of</a:t>
            </a:r>
          </a:p>
          <a:p>
            <a:pPr marL="0" indent="0" algn="ctr">
              <a:buFont typeface="Wingdings 2"/>
              <a:buNone/>
            </a:pPr>
            <a:r>
              <a:rPr lang="en-US" sz="2900" dirty="0" smtClean="0"/>
              <a:t>for the sake of</a:t>
            </a:r>
          </a:p>
          <a:p>
            <a:pPr marL="0" indent="0" algn="ctr">
              <a:buFont typeface="Wingdings 2"/>
              <a:buNone/>
            </a:pPr>
            <a:r>
              <a:rPr lang="en-US" sz="2900" dirty="0" smtClean="0"/>
              <a:t>in comparison with</a:t>
            </a:r>
          </a:p>
          <a:p>
            <a:pPr marL="0" indent="0" algn="ctr">
              <a:buFont typeface="Wingdings 2"/>
              <a:buNone/>
            </a:pPr>
            <a:r>
              <a:rPr lang="en-US" sz="2900" dirty="0" smtClean="0"/>
              <a:t>in spite of</a:t>
            </a:r>
          </a:p>
          <a:p>
            <a:pPr marL="0" indent="0" algn="ctr">
              <a:buFont typeface="Wingdings 2"/>
              <a:buNone/>
            </a:pPr>
            <a:r>
              <a:rPr lang="en-US" sz="2900" dirty="0" smtClean="0"/>
              <a:t>inside of</a:t>
            </a:r>
          </a:p>
          <a:p>
            <a:pPr marL="0" indent="0" algn="ctr">
              <a:buFont typeface="Wingdings 2"/>
              <a:buNone/>
            </a:pPr>
            <a:r>
              <a:rPr lang="en-US" sz="2900" dirty="0" smtClean="0"/>
              <a:t>instead of</a:t>
            </a:r>
          </a:p>
          <a:p>
            <a:pPr marL="0" indent="0" algn="ctr">
              <a:buFont typeface="Wingdings 2"/>
              <a:buNone/>
            </a:pPr>
            <a:r>
              <a:rPr lang="en-US" sz="2900" dirty="0" smtClean="0"/>
              <a:t>over to</a:t>
            </a:r>
          </a:p>
          <a:p>
            <a:pPr marL="0" indent="0" algn="ctr">
              <a:buFont typeface="Wingdings 2"/>
              <a:buNone/>
            </a:pPr>
            <a:r>
              <a:rPr lang="en-US" sz="2900" dirty="0" smtClean="0"/>
              <a:t>prior to</a:t>
            </a:r>
          </a:p>
          <a:p>
            <a:pPr marL="0" indent="0" algn="ctr">
              <a:buFont typeface="Wingdings 2"/>
              <a:buNone/>
            </a:pPr>
            <a:r>
              <a:rPr lang="en-US" sz="2900" dirty="0" smtClean="0"/>
              <a:t>up for</a:t>
            </a:r>
          </a:p>
        </p:txBody>
      </p:sp>
    </p:spTree>
    <p:extLst>
      <p:ext uri="{BB962C8B-B14F-4D97-AF65-F5344CB8AC3E}">
        <p14:creationId xmlns:p14="http://schemas.microsoft.com/office/powerpoint/2010/main" val="2254933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artisticLightScreen/>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7464" t="24198" r="17095"/>
          <a:stretch/>
        </p:blipFill>
        <p:spPr>
          <a:xfrm rot="5400000">
            <a:off x="4263259" y="2129659"/>
            <a:ext cx="4960882" cy="3733800"/>
          </a:xfrm>
          <a:prstGeom prst="rect">
            <a:avLst/>
          </a:prstGeom>
        </p:spPr>
      </p:pic>
      <p:grpSp>
        <p:nvGrpSpPr>
          <p:cNvPr id="6" name="Group 5"/>
          <p:cNvGrpSpPr/>
          <p:nvPr/>
        </p:nvGrpSpPr>
        <p:grpSpPr>
          <a:xfrm>
            <a:off x="4876800" y="1505232"/>
            <a:ext cx="3733800" cy="4971768"/>
            <a:chOff x="4876800" y="1505232"/>
            <a:chExt cx="3733800" cy="4971768"/>
          </a:xfrm>
        </p:grpSpPr>
        <p:pic>
          <p:nvPicPr>
            <p:cNvPr id="2050" name="Picture 2" descr="C:\Users\descuser\AppData\Local\Microsoft\Windows\Temporary Internet Files\Content.IE5\CDR0C0WH\605092,1295431122,9[1].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4508"/>
            <a:stretch/>
          </p:blipFill>
          <p:spPr bwMode="auto">
            <a:xfrm>
              <a:off x="4876800" y="1505232"/>
              <a:ext cx="3733800" cy="2489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scuser\AppData\Local\Microsoft\Windows\Temporary Internet Files\Content.IE5\CDR0C0WH\605092,1295431122,9[1].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4508"/>
            <a:stretch/>
          </p:blipFill>
          <p:spPr bwMode="auto">
            <a:xfrm>
              <a:off x="4876800" y="3987174"/>
              <a:ext cx="3733800" cy="248982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ontent Placeholder 1"/>
          <p:cNvSpPr>
            <a:spLocks noGrp="1"/>
          </p:cNvSpPr>
          <p:nvPr>
            <p:ph idx="1"/>
          </p:nvPr>
        </p:nvSpPr>
        <p:spPr>
          <a:xfrm>
            <a:off x="304800" y="1524000"/>
            <a:ext cx="4267200" cy="5029200"/>
          </a:xfrm>
        </p:spPr>
        <p:txBody>
          <a:bodyPr>
            <a:normAutofit fontScale="77500" lnSpcReduction="20000"/>
          </a:bodyPr>
          <a:lstStyle/>
          <a:p>
            <a:endParaRPr lang="en-US" sz="1000" dirty="0" smtClean="0"/>
          </a:p>
          <a:p>
            <a:r>
              <a:rPr lang="en-US" sz="3700" dirty="0" smtClean="0"/>
              <a:t>Questioning</a:t>
            </a:r>
          </a:p>
          <a:p>
            <a:endParaRPr lang="en-US" sz="2600" dirty="0"/>
          </a:p>
          <a:p>
            <a:r>
              <a:rPr lang="en-US" sz="3700" dirty="0" smtClean="0"/>
              <a:t>Prompting and cueing student responses</a:t>
            </a:r>
          </a:p>
          <a:p>
            <a:pPr marL="0" indent="0">
              <a:buNone/>
            </a:pPr>
            <a:endParaRPr lang="en-US" sz="2600" dirty="0" smtClean="0"/>
          </a:p>
          <a:p>
            <a:r>
              <a:rPr lang="en-US" sz="3700" dirty="0" smtClean="0"/>
              <a:t>Giving hints (semantic and/or phonemic)</a:t>
            </a:r>
          </a:p>
          <a:p>
            <a:endParaRPr lang="en-US" sz="2600" dirty="0" smtClean="0"/>
          </a:p>
          <a:p>
            <a:r>
              <a:rPr lang="en-US" sz="3700" dirty="0" smtClean="0"/>
              <a:t>Providing easier materials or practice examples and building to harder ones</a:t>
            </a:r>
            <a:endParaRPr lang="en-US" sz="3700" dirty="0"/>
          </a:p>
        </p:txBody>
      </p:sp>
      <p:sp>
        <p:nvSpPr>
          <p:cNvPr id="3" name="Title 2"/>
          <p:cNvSpPr>
            <a:spLocks noGrp="1"/>
          </p:cNvSpPr>
          <p:nvPr>
            <p:ph type="title"/>
          </p:nvPr>
        </p:nvSpPr>
        <p:spPr>
          <a:xfrm>
            <a:off x="304800" y="76200"/>
            <a:ext cx="8534400" cy="1219200"/>
          </a:xfrm>
        </p:spPr>
        <p:txBody>
          <a:bodyPr/>
          <a:lstStyle/>
          <a:p>
            <a:r>
              <a:rPr lang="en-US" dirty="0" smtClean="0"/>
              <a:t>Scaffolding Techniques include . . .</a:t>
            </a:r>
            <a:endParaRPr lang="en-US" dirty="0"/>
          </a:p>
        </p:txBody>
      </p:sp>
    </p:spTree>
    <p:extLst>
      <p:ext uri="{BB962C8B-B14F-4D97-AF65-F5344CB8AC3E}">
        <p14:creationId xmlns:p14="http://schemas.microsoft.com/office/powerpoint/2010/main" val="10860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2362200"/>
          </a:xfrm>
        </p:spPr>
        <p:txBody>
          <a:bodyPr/>
          <a:lstStyle/>
          <a:p>
            <a:r>
              <a:rPr lang="en-US" strike="sngStrike" dirty="0" smtClean="0"/>
              <a:t>Prepositions</a:t>
            </a:r>
            <a:r>
              <a:rPr lang="en-US" dirty="0" smtClean="0"/>
              <a:t> </a:t>
            </a:r>
            <a:r>
              <a:rPr lang="en-US" b="1" dirty="0" smtClean="0"/>
              <a:t>Verb Particles</a:t>
            </a:r>
            <a:r>
              <a:rPr lang="en-US" dirty="0" smtClean="0"/>
              <a:t> that occur in tandem with a verb; idiomatic phrases</a:t>
            </a:r>
          </a:p>
          <a:p>
            <a:r>
              <a:rPr lang="en-US" b="1" dirty="0"/>
              <a:t>F</a:t>
            </a:r>
            <a:r>
              <a:rPr lang="en-US" b="1" dirty="0" smtClean="0"/>
              <a:t>orm:</a:t>
            </a:r>
            <a:r>
              <a:rPr lang="en-US" dirty="0" smtClean="0"/>
              <a:t>  “verb + preposition”</a:t>
            </a:r>
          </a:p>
          <a:p>
            <a:r>
              <a:rPr lang="en-US" b="1" dirty="0" smtClean="0"/>
              <a:t>AKA</a:t>
            </a:r>
            <a:r>
              <a:rPr lang="en-US" dirty="0" smtClean="0"/>
              <a:t> phrasal verbs or two-part verbs</a:t>
            </a:r>
            <a:endParaRPr lang="en-US" dirty="0"/>
          </a:p>
        </p:txBody>
      </p:sp>
      <p:sp>
        <p:nvSpPr>
          <p:cNvPr id="3" name="Title 2"/>
          <p:cNvSpPr>
            <a:spLocks noGrp="1"/>
          </p:cNvSpPr>
          <p:nvPr>
            <p:ph type="title"/>
          </p:nvPr>
        </p:nvSpPr>
        <p:spPr/>
        <p:txBody>
          <a:bodyPr>
            <a:normAutofit/>
          </a:bodyPr>
          <a:lstStyle/>
          <a:p>
            <a:r>
              <a:rPr lang="en-US" sz="4800" dirty="0" smtClean="0"/>
              <a:t>Prepositional Verbs</a:t>
            </a:r>
            <a:endParaRPr lang="en-US" sz="4800" dirty="0"/>
          </a:p>
        </p:txBody>
      </p:sp>
      <p:sp>
        <p:nvSpPr>
          <p:cNvPr id="4" name="Content Placeholder 1"/>
          <p:cNvSpPr txBox="1">
            <a:spLocks/>
          </p:cNvSpPr>
          <p:nvPr/>
        </p:nvSpPr>
        <p:spPr>
          <a:xfrm>
            <a:off x="304800" y="3886200"/>
            <a:ext cx="8534400" cy="2743200"/>
          </a:xfrm>
          <a:prstGeom prst="rect">
            <a:avLst/>
          </a:prstGeom>
        </p:spPr>
        <p:txBody>
          <a:bodyPr vert="horz" numCol="3">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allow for</a:t>
            </a:r>
          </a:p>
          <a:p>
            <a:pPr marL="0" indent="0" algn="ctr">
              <a:buFont typeface="Wingdings 2"/>
              <a:buNone/>
            </a:pPr>
            <a:r>
              <a:rPr lang="en-US" dirty="0" smtClean="0"/>
              <a:t>pick on</a:t>
            </a:r>
          </a:p>
          <a:p>
            <a:pPr marL="0" indent="0" algn="ctr">
              <a:buFont typeface="Wingdings 2"/>
              <a:buNone/>
            </a:pPr>
            <a:r>
              <a:rPr lang="en-US" dirty="0" smtClean="0"/>
              <a:t>run into</a:t>
            </a:r>
          </a:p>
          <a:p>
            <a:pPr marL="0" indent="0" algn="ctr">
              <a:buFont typeface="Wingdings 2"/>
              <a:buNone/>
            </a:pPr>
            <a:r>
              <a:rPr lang="en-US" dirty="0" smtClean="0"/>
              <a:t>attend to</a:t>
            </a:r>
          </a:p>
          <a:p>
            <a:pPr marL="0" indent="0" algn="ctr">
              <a:buFont typeface="Wingdings 2"/>
              <a:buNone/>
            </a:pPr>
            <a:r>
              <a:rPr lang="en-US" dirty="0" smtClean="0"/>
              <a:t>look at</a:t>
            </a:r>
          </a:p>
          <a:p>
            <a:pPr marL="0" indent="0" algn="ctr">
              <a:buFont typeface="Wingdings 2"/>
              <a:buNone/>
            </a:pPr>
            <a:r>
              <a:rPr lang="en-US" dirty="0" smtClean="0"/>
              <a:t>stand for</a:t>
            </a:r>
          </a:p>
          <a:p>
            <a:pPr marL="0" indent="0" algn="ctr">
              <a:buFont typeface="Wingdings 2"/>
              <a:buNone/>
            </a:pPr>
            <a:r>
              <a:rPr lang="en-US" dirty="0" smtClean="0"/>
              <a:t>believe in</a:t>
            </a:r>
          </a:p>
          <a:p>
            <a:pPr marL="0" indent="0" algn="ctr">
              <a:buFont typeface="Wingdings 2"/>
              <a:buNone/>
            </a:pPr>
            <a:r>
              <a:rPr lang="en-US" dirty="0" smtClean="0"/>
              <a:t>look for</a:t>
            </a:r>
          </a:p>
          <a:p>
            <a:pPr marL="0" indent="0" algn="ctr">
              <a:buFont typeface="Wingdings 2"/>
              <a:buNone/>
            </a:pPr>
            <a:r>
              <a:rPr lang="en-US" dirty="0" smtClean="0"/>
              <a:t>stand up</a:t>
            </a:r>
          </a:p>
          <a:p>
            <a:pPr marL="0" indent="0" algn="ctr">
              <a:buFont typeface="Wingdings 2"/>
              <a:buNone/>
            </a:pPr>
            <a:r>
              <a:rPr lang="en-US" dirty="0" smtClean="0"/>
              <a:t>drop off</a:t>
            </a:r>
          </a:p>
          <a:p>
            <a:pPr marL="0" indent="0" algn="ctr">
              <a:buFont typeface="Wingdings 2"/>
              <a:buNone/>
            </a:pPr>
            <a:r>
              <a:rPr lang="en-US" dirty="0" smtClean="0"/>
              <a:t>object to</a:t>
            </a:r>
          </a:p>
          <a:p>
            <a:pPr marL="0" indent="0" algn="ctr">
              <a:buFont typeface="Wingdings 2"/>
              <a:buNone/>
            </a:pPr>
            <a:r>
              <a:rPr lang="en-US" dirty="0" smtClean="0"/>
              <a:t>wish for</a:t>
            </a:r>
          </a:p>
        </p:txBody>
      </p:sp>
    </p:spTree>
    <p:extLst>
      <p:ext uri="{BB962C8B-B14F-4D97-AF65-F5344CB8AC3E}">
        <p14:creationId xmlns:p14="http://schemas.microsoft.com/office/powerpoint/2010/main" val="259015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Particle vs Preposition</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5" name="Content Placeholder 1"/>
          <p:cNvSpPr txBox="1">
            <a:spLocks/>
          </p:cNvSpPr>
          <p:nvPr/>
        </p:nvSpPr>
        <p:spPr>
          <a:xfrm>
            <a:off x="304800" y="16002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Clr>
                <a:srgbClr val="9C5252"/>
              </a:buClr>
              <a:buFont typeface="Wingdings 2"/>
              <a:buNone/>
            </a:pPr>
            <a:r>
              <a:rPr lang="en-US" sz="3600" b="1" i="1" dirty="0" smtClean="0">
                <a:solidFill>
                  <a:prstClr val="white"/>
                </a:solidFill>
              </a:rPr>
              <a:t>He </a:t>
            </a:r>
            <a:r>
              <a:rPr lang="en-US" sz="3600" b="1" i="1" u="sng" dirty="0" smtClean="0"/>
              <a:t>ran </a:t>
            </a:r>
            <a:r>
              <a:rPr lang="en-US" sz="3600" b="1" i="1" u="sng" dirty="0" smtClean="0">
                <a:solidFill>
                  <a:srgbClr val="C00000"/>
                </a:solidFill>
              </a:rPr>
              <a:t>into</a:t>
            </a:r>
            <a:r>
              <a:rPr lang="en-US" sz="3600" b="1" i="1" dirty="0" smtClean="0">
                <a:solidFill>
                  <a:prstClr val="white"/>
                </a:solidFill>
              </a:rPr>
              <a:t> a snag.</a:t>
            </a:r>
          </a:p>
          <a:p>
            <a:pPr marL="0" indent="0" algn="ctr">
              <a:buClr>
                <a:srgbClr val="9C5252"/>
              </a:buClr>
              <a:buFont typeface="Wingdings 2"/>
              <a:buNone/>
            </a:pPr>
            <a:r>
              <a:rPr lang="en-US" sz="3600" b="1" i="1" dirty="0" smtClean="0"/>
              <a:t>Jared </a:t>
            </a:r>
            <a:r>
              <a:rPr lang="en-US" sz="3600" b="1" i="1" u="sng" dirty="0" smtClean="0"/>
              <a:t>waited </a:t>
            </a:r>
            <a:r>
              <a:rPr lang="en-US" sz="3600" b="1" i="1" u="sng" dirty="0" smtClean="0">
                <a:solidFill>
                  <a:srgbClr val="C00000"/>
                </a:solidFill>
              </a:rPr>
              <a:t>on</a:t>
            </a:r>
            <a:r>
              <a:rPr lang="en-US" sz="3600" b="1" i="1" dirty="0" smtClean="0"/>
              <a:t> a customer.</a:t>
            </a:r>
            <a:endParaRPr lang="en-US" sz="3600" b="1" i="1" dirty="0" smtClean="0">
              <a:solidFill>
                <a:prstClr val="white"/>
              </a:solidFill>
            </a:endParaRPr>
          </a:p>
          <a:p>
            <a:pPr marL="0" indent="0" algn="ctr">
              <a:buClr>
                <a:srgbClr val="9C5252"/>
              </a:buClr>
              <a:buFont typeface="Wingdings 2"/>
              <a:buNone/>
            </a:pPr>
            <a:r>
              <a:rPr lang="en-US" dirty="0" smtClean="0">
                <a:solidFill>
                  <a:prstClr val="white"/>
                </a:solidFill>
                <a:effectLst/>
              </a:rPr>
              <a:t>(</a:t>
            </a:r>
            <a:r>
              <a:rPr lang="en-US" u="sng" dirty="0" smtClean="0">
                <a:solidFill>
                  <a:prstClr val="white"/>
                </a:solidFill>
                <a:effectLst/>
              </a:rPr>
              <a:t>prepositional verbs</a:t>
            </a:r>
            <a:r>
              <a:rPr lang="en-US" dirty="0" smtClean="0">
                <a:solidFill>
                  <a:prstClr val="white"/>
                </a:solidFill>
                <a:effectLst/>
              </a:rPr>
              <a:t>)</a:t>
            </a:r>
          </a:p>
          <a:p>
            <a:pPr marL="0" indent="0" algn="ctr">
              <a:buClr>
                <a:srgbClr val="9C5252"/>
              </a:buClr>
              <a:buFont typeface="Wingdings 2"/>
              <a:buNone/>
            </a:pPr>
            <a:r>
              <a:rPr lang="en-US" dirty="0" smtClean="0">
                <a:solidFill>
                  <a:prstClr val="white"/>
                </a:solidFill>
                <a:effectLst/>
              </a:rPr>
              <a:t>vs</a:t>
            </a:r>
          </a:p>
          <a:p>
            <a:pPr marL="0" indent="0" algn="ctr">
              <a:buClr>
                <a:srgbClr val="9C5252"/>
              </a:buClr>
              <a:buFont typeface="Wingdings 2"/>
              <a:buNone/>
            </a:pPr>
            <a:r>
              <a:rPr lang="en-US" dirty="0" smtClean="0">
                <a:solidFill>
                  <a:prstClr val="white"/>
                </a:solidFill>
                <a:effectLst/>
              </a:rPr>
              <a:t>(</a:t>
            </a:r>
            <a:r>
              <a:rPr lang="en-US" u="sng" dirty="0" smtClean="0">
                <a:solidFill>
                  <a:prstClr val="white"/>
                </a:solidFill>
                <a:effectLst/>
              </a:rPr>
              <a:t>prepositional phrases</a:t>
            </a:r>
            <a:r>
              <a:rPr lang="en-US" dirty="0" smtClean="0">
                <a:solidFill>
                  <a:prstClr val="white"/>
                </a:solidFill>
                <a:effectLst/>
              </a:rPr>
              <a:t>)</a:t>
            </a:r>
          </a:p>
          <a:p>
            <a:pPr marL="0" indent="0" algn="ctr">
              <a:buClr>
                <a:srgbClr val="9C5252"/>
              </a:buClr>
              <a:buFont typeface="Wingdings 2"/>
              <a:buNone/>
            </a:pPr>
            <a:r>
              <a:rPr lang="en-US" sz="3600" b="1" i="1" dirty="0" smtClean="0">
                <a:solidFill>
                  <a:prstClr val="white"/>
                </a:solidFill>
              </a:rPr>
              <a:t>He ran </a:t>
            </a:r>
            <a:r>
              <a:rPr lang="en-US" sz="3600" b="1" i="1" u="sng" dirty="0" smtClean="0">
                <a:solidFill>
                  <a:srgbClr val="C00000"/>
                </a:solidFill>
              </a:rPr>
              <a:t>into</a:t>
            </a:r>
            <a:r>
              <a:rPr lang="en-US" sz="3600" b="1" i="1" u="sng" dirty="0" smtClean="0">
                <a:solidFill>
                  <a:prstClr val="white"/>
                </a:solidFill>
              </a:rPr>
              <a:t> the burning building</a:t>
            </a:r>
            <a:r>
              <a:rPr lang="en-US" sz="3600" b="1" i="1" dirty="0" smtClean="0">
                <a:solidFill>
                  <a:prstClr val="white"/>
                </a:solidFill>
              </a:rPr>
              <a:t>.</a:t>
            </a:r>
          </a:p>
          <a:p>
            <a:pPr marL="0" indent="0" algn="ctr">
              <a:buClr>
                <a:srgbClr val="9C5252"/>
              </a:buClr>
              <a:buFont typeface="Wingdings 2"/>
              <a:buNone/>
            </a:pPr>
            <a:r>
              <a:rPr lang="en-US" sz="3600" b="1" i="1" dirty="0" smtClean="0"/>
              <a:t>Jared waited </a:t>
            </a:r>
            <a:r>
              <a:rPr lang="en-US" sz="3600" b="1" i="1" u="sng" dirty="0" smtClean="0">
                <a:solidFill>
                  <a:srgbClr val="C00000"/>
                </a:solidFill>
              </a:rPr>
              <a:t>on</a:t>
            </a:r>
            <a:r>
              <a:rPr lang="en-US" sz="3600" b="1" i="1" u="sng" dirty="0" smtClean="0"/>
              <a:t> the yellow line</a:t>
            </a:r>
            <a:r>
              <a:rPr lang="en-US" sz="3600" b="1" i="1" dirty="0" smtClean="0"/>
              <a:t>.</a:t>
            </a:r>
            <a:endParaRPr lang="en-US" sz="3600" b="1" i="1" dirty="0"/>
          </a:p>
          <a:p>
            <a:pPr marL="0" indent="0" algn="ctr">
              <a:buClr>
                <a:srgbClr val="9C5252"/>
              </a:buClr>
              <a:buFont typeface="Wingdings 2"/>
              <a:buNone/>
            </a:pPr>
            <a:endParaRPr lang="en-US" b="1" i="1" dirty="0">
              <a:solidFill>
                <a:prstClr val="white"/>
              </a:solidFill>
            </a:endParaRPr>
          </a:p>
          <a:p>
            <a:pPr marL="0" indent="0" algn="ctr">
              <a:buClr>
                <a:srgbClr val="9C5252"/>
              </a:buClr>
              <a:buFont typeface="Wingdings 2"/>
              <a:buNone/>
            </a:pPr>
            <a:endParaRPr lang="en-US" b="1" dirty="0" smtClean="0">
              <a:solidFill>
                <a:prstClr val="white"/>
              </a:solidFill>
            </a:endParaRPr>
          </a:p>
          <a:p>
            <a:pPr marL="0" indent="0" algn="ctr">
              <a:buClr>
                <a:srgbClr val="9C5252"/>
              </a:buClr>
              <a:buFont typeface="Wingdings 2"/>
              <a:buNone/>
            </a:pPr>
            <a:endParaRPr lang="en-US" sz="2800" dirty="0" smtClean="0">
              <a:solidFill>
                <a:prstClr val="white"/>
              </a:solidFill>
              <a:effectLst/>
            </a:endParaRPr>
          </a:p>
        </p:txBody>
      </p:sp>
    </p:spTree>
    <p:extLst>
      <p:ext uri="{BB962C8B-B14F-4D97-AF65-F5344CB8AC3E}">
        <p14:creationId xmlns:p14="http://schemas.microsoft.com/office/powerpoint/2010/main" val="8661997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484"/>
          <a:stretch/>
        </p:blipFill>
        <p:spPr bwMode="auto">
          <a:xfrm>
            <a:off x="2287121" y="2286000"/>
            <a:ext cx="4723279" cy="3855863"/>
          </a:xfrm>
          <a:prstGeom prst="rect">
            <a:avLst/>
          </a:prstGeom>
          <a:noFill/>
          <a:ln w="76200">
            <a:solidFill>
              <a:schemeClr val="bg2">
                <a:lumMod val="75000"/>
              </a:schemeClr>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 y="704671"/>
            <a:ext cx="7848600"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Kristen ITC" panose="03050502040202030202" pitchFamily="66" charset="0"/>
              </a:rPr>
              <a:t>“This is the kind of grade up with which my dad won’t put!”</a:t>
            </a:r>
            <a:endParaRPr lang="en-US" sz="3600" dirty="0">
              <a:effectLst>
                <a:outerShdw blurRad="38100" dist="38100" dir="2700000" algn="tl">
                  <a:srgbClr val="000000">
                    <a:alpha val="43137"/>
                  </a:srgbClr>
                </a:outerShdw>
              </a:effectLst>
              <a:latin typeface="Kristen ITC" panose="03050502040202030202" pitchFamily="66" charset="0"/>
            </a:endParaRPr>
          </a:p>
        </p:txBody>
      </p:sp>
    </p:spTree>
    <p:extLst>
      <p:ext uri="{BB962C8B-B14F-4D97-AF65-F5344CB8AC3E}">
        <p14:creationId xmlns:p14="http://schemas.microsoft.com/office/powerpoint/2010/main" val="409728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1219200"/>
          </a:xfrm>
        </p:spPr>
        <p:txBody>
          <a:bodyPr>
            <a:normAutofit/>
          </a:bodyPr>
          <a:lstStyle/>
          <a:p>
            <a:r>
              <a:rPr lang="en-US" dirty="0" smtClean="0"/>
              <a:t>Developmental Notes: Prepositions</a:t>
            </a:r>
            <a:endParaRPr lang="en-US"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26063844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a:spLocks noGrp="1"/>
          </p:cNvSpPr>
          <p:nvPr>
            <p:ph type="body" idx="1"/>
          </p:nvPr>
        </p:nvSpPr>
        <p:spPr>
          <a:xfrm>
            <a:off x="533400" y="4958864"/>
            <a:ext cx="7924800" cy="1441936"/>
          </a:xfrm>
        </p:spPr>
        <p:txBody>
          <a:bodyPr>
            <a:noAutofit/>
          </a:bodyPr>
          <a:lstStyle/>
          <a:p>
            <a:pPr algn="ctr"/>
            <a:r>
              <a:rPr lang="en-US" sz="4000" b="1" dirty="0">
                <a:solidFill>
                  <a:schemeClr val="tx1"/>
                </a:solidFill>
                <a:effectLst>
                  <a:outerShdw blurRad="38100" dist="38100" dir="2700000" algn="tl">
                    <a:srgbClr val="000000">
                      <a:alpha val="43137"/>
                    </a:srgbClr>
                  </a:outerShdw>
                </a:effectLst>
              </a:rPr>
              <a:t>8</a:t>
            </a:r>
            <a:r>
              <a:rPr lang="en-US" sz="4000" b="1" dirty="0" smtClean="0">
                <a:solidFill>
                  <a:schemeClr val="tx1"/>
                </a:solidFill>
                <a:effectLst>
                  <a:outerShdw blurRad="38100" dist="38100" dir="2700000" algn="tl">
                    <a:srgbClr val="000000">
                      <a:alpha val="43137"/>
                    </a:srgbClr>
                  </a:outerShdw>
                </a:effectLst>
              </a:rPr>
              <a:t>A:  Prepositional Verbs</a:t>
            </a:r>
          </a:p>
          <a:p>
            <a:pPr algn="ctr"/>
            <a:r>
              <a:rPr lang="en-US" sz="4000" b="1" dirty="0">
                <a:solidFill>
                  <a:schemeClr val="tx1"/>
                </a:solidFill>
                <a:effectLst>
                  <a:outerShdw blurRad="38100" dist="38100" dir="2700000" algn="tl">
                    <a:srgbClr val="000000">
                      <a:alpha val="43137"/>
                    </a:srgbClr>
                  </a:outerShdw>
                </a:effectLst>
              </a:rPr>
              <a:t>8</a:t>
            </a:r>
            <a:r>
              <a:rPr lang="en-US" sz="4000" b="1" dirty="0" smtClean="0">
                <a:solidFill>
                  <a:schemeClr val="tx1"/>
                </a:solidFill>
                <a:effectLst>
                  <a:outerShdw blurRad="38100" dist="38100" dir="2700000" algn="tl">
                    <a:srgbClr val="000000">
                      <a:alpha val="43137"/>
                    </a:srgbClr>
                  </a:outerShdw>
                </a:effectLst>
              </a:rPr>
              <a:t>B:  </a:t>
            </a:r>
            <a:r>
              <a:rPr lang="en-US" sz="4000" b="1" smtClean="0">
                <a:solidFill>
                  <a:schemeClr val="tx1"/>
                </a:solidFill>
                <a:effectLst>
                  <a:outerShdw blurRad="38100" dist="38100" dir="2700000" algn="tl">
                    <a:srgbClr val="000000">
                      <a:alpha val="43137"/>
                    </a:srgbClr>
                  </a:outerShdw>
                </a:effectLst>
              </a:rPr>
              <a:t>Prepositional Phrases</a:t>
            </a:r>
            <a:endParaRPr lang="en-US"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89462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b="12202"/>
          <a:stretch/>
        </p:blipFill>
        <p:spPr bwMode="auto">
          <a:xfrm>
            <a:off x="596622" y="990600"/>
            <a:ext cx="8027038" cy="257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11664"/>
          <a:stretch/>
        </p:blipFill>
        <p:spPr bwMode="auto">
          <a:xfrm>
            <a:off x="659760" y="3352800"/>
            <a:ext cx="802704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3566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3" y="1417637"/>
            <a:ext cx="9307513"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33266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Remember These?</a:t>
            </a:r>
            <a:endParaRPr lang="en-US" sz="4800" dirty="0"/>
          </a:p>
        </p:txBody>
      </p:sp>
      <p:pic>
        <p:nvPicPr>
          <p:cNvPr id="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3789"/>
          <a:stretch/>
        </p:blipFill>
        <p:spPr bwMode="auto">
          <a:xfrm>
            <a:off x="685800" y="1752600"/>
            <a:ext cx="7741834" cy="4495799"/>
          </a:xfrm>
          <a:prstGeom prst="rect">
            <a:avLst/>
          </a:prstGeom>
          <a:noFill/>
          <a:ln w="571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a:xfrm>
            <a:off x="2971800" y="1876864"/>
            <a:ext cx="0" cy="4267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26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3999"/>
            <a:ext cx="8686800" cy="2667001"/>
          </a:xfrm>
        </p:spPr>
        <p:txBody>
          <a:bodyPr>
            <a:normAutofit/>
          </a:bodyPr>
          <a:lstStyle/>
          <a:p>
            <a:r>
              <a:rPr lang="en-US" dirty="0" smtClean="0"/>
              <a:t>A sentence consists of several slots </a:t>
            </a:r>
          </a:p>
          <a:p>
            <a:r>
              <a:rPr lang="en-US" dirty="0" smtClean="0"/>
              <a:t>Relationship between slots is </a:t>
            </a:r>
            <a:r>
              <a:rPr lang="en-US" dirty="0"/>
              <a:t>based more on </a:t>
            </a:r>
            <a:r>
              <a:rPr lang="en-US" dirty="0" smtClean="0"/>
              <a:t>the different roles (functions) that words take than on their part of speech (form)</a:t>
            </a:r>
          </a:p>
        </p:txBody>
      </p:sp>
      <p:sp>
        <p:nvSpPr>
          <p:cNvPr id="3" name="Title 2"/>
          <p:cNvSpPr>
            <a:spLocks noGrp="1"/>
          </p:cNvSpPr>
          <p:nvPr>
            <p:ph type="title"/>
          </p:nvPr>
        </p:nvSpPr>
        <p:spPr/>
        <p:txBody>
          <a:bodyPr>
            <a:normAutofit/>
          </a:bodyPr>
          <a:lstStyle/>
          <a:p>
            <a:r>
              <a:rPr lang="en-US" sz="4800" dirty="0" smtClean="0"/>
              <a:t>What Is Sentence Structure?</a:t>
            </a:r>
            <a:endParaRPr lang="en-US" sz="4800" dirty="0"/>
          </a:p>
        </p:txBody>
      </p:sp>
      <p:sp>
        <p:nvSpPr>
          <p:cNvPr id="8" name="Content Placeholder 1"/>
          <p:cNvSpPr txBox="1">
            <a:spLocks/>
          </p:cNvSpPr>
          <p:nvPr/>
        </p:nvSpPr>
        <p:spPr>
          <a:xfrm>
            <a:off x="304800" y="3810000"/>
            <a:ext cx="6341806" cy="26670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Characterized by two systems:</a:t>
            </a:r>
          </a:p>
          <a:p>
            <a:pPr lvl="1"/>
            <a:r>
              <a:rPr lang="en-US" sz="3200" dirty="0" smtClean="0">
                <a:solidFill>
                  <a:schemeClr val="tx1"/>
                </a:solidFill>
              </a:rPr>
              <a:t>Subject + Predicate</a:t>
            </a:r>
          </a:p>
          <a:p>
            <a:pPr lvl="1"/>
            <a:r>
              <a:rPr lang="en-US" sz="3200" dirty="0" smtClean="0">
                <a:solidFill>
                  <a:schemeClr val="tx1"/>
                </a:solidFill>
              </a:rPr>
              <a:t>Subject + Verb + Object</a:t>
            </a:r>
          </a:p>
          <a:p>
            <a:pPr lvl="2"/>
            <a:r>
              <a:rPr lang="en-US" sz="2500" dirty="0" smtClean="0"/>
              <a:t>Subject + Verb + Adverb</a:t>
            </a:r>
          </a:p>
          <a:p>
            <a:pPr lvl="2"/>
            <a:r>
              <a:rPr lang="en-US" sz="2500" dirty="0" smtClean="0">
                <a:solidFill>
                  <a:schemeClr val="tx1"/>
                </a:solidFill>
              </a:rPr>
              <a:t>Subject + Verb + Complement</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818964"/>
            <a:ext cx="1963994" cy="2536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5241906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Usually appears at the beginning of a sentence, before the verb (or predicate)</a:t>
            </a:r>
          </a:p>
          <a:p>
            <a:r>
              <a:rPr lang="en-US" b="1" dirty="0" smtClean="0"/>
              <a:t>Defines who/what is the instigator of the action/state reflected by the verb</a:t>
            </a:r>
          </a:p>
          <a:p>
            <a:r>
              <a:rPr lang="en-US" dirty="0" smtClean="0"/>
              <a:t>Can be simple, complete, or compound</a:t>
            </a:r>
          </a:p>
          <a:p>
            <a:r>
              <a:rPr lang="en-US" dirty="0" smtClean="0"/>
              <a:t>Typically a noun, a pronoun, a noun phrase, or a clause; Occasionally an adjective, an infinitive, or a gerund</a:t>
            </a:r>
          </a:p>
          <a:p>
            <a:r>
              <a:rPr lang="en-US" dirty="0" smtClean="0"/>
              <a:t>Sometimes unstated or “you-understood”</a:t>
            </a:r>
          </a:p>
          <a:p>
            <a:endParaRPr lang="en-US" dirty="0"/>
          </a:p>
        </p:txBody>
      </p:sp>
      <p:sp>
        <p:nvSpPr>
          <p:cNvPr id="3" name="Title 2"/>
          <p:cNvSpPr>
            <a:spLocks noGrp="1"/>
          </p:cNvSpPr>
          <p:nvPr>
            <p:ph type="title"/>
          </p:nvPr>
        </p:nvSpPr>
        <p:spPr/>
        <p:txBody>
          <a:bodyPr>
            <a:normAutofit/>
          </a:bodyPr>
          <a:lstStyle/>
          <a:p>
            <a:r>
              <a:rPr lang="en-US" sz="4800" dirty="0" smtClean="0"/>
              <a:t>The Subject</a:t>
            </a:r>
            <a:endParaRPr lang="en-US" sz="4800" dirty="0"/>
          </a:p>
        </p:txBody>
      </p:sp>
    </p:spTree>
    <p:extLst>
      <p:ext uri="{BB962C8B-B14F-4D97-AF65-F5344CB8AC3E}">
        <p14:creationId xmlns:p14="http://schemas.microsoft.com/office/powerpoint/2010/main" val="289311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000" dirty="0" smtClean="0"/>
          </a:p>
          <a:p>
            <a:pPr marL="514350" indent="-514350">
              <a:buSzPct val="100000"/>
              <a:buFont typeface="+mj-lt"/>
              <a:buAutoNum type="arabicPeriod"/>
            </a:pPr>
            <a:r>
              <a:rPr lang="en-US" dirty="0" smtClean="0"/>
              <a:t>Know the components of the rigorous </a:t>
            </a:r>
            <a:r>
              <a:rPr lang="en-US" b="1" dirty="0" smtClean="0"/>
              <a:t>content</a:t>
            </a:r>
            <a:r>
              <a:rPr lang="en-US" dirty="0" smtClean="0"/>
              <a:t> and </a:t>
            </a:r>
            <a:r>
              <a:rPr lang="en-US" b="1" dirty="0" smtClean="0"/>
              <a:t>processes</a:t>
            </a:r>
            <a:r>
              <a:rPr lang="en-US" dirty="0" smtClean="0"/>
              <a:t> students are encountering in their classrooms.</a:t>
            </a:r>
          </a:p>
          <a:p>
            <a:pPr marL="0" indent="0">
              <a:buNone/>
            </a:pPr>
            <a:endParaRPr lang="en-US" sz="1200" dirty="0" smtClean="0"/>
          </a:p>
          <a:p>
            <a:pPr lvl="1">
              <a:spcBef>
                <a:spcPts val="600"/>
              </a:spcBef>
              <a:spcAft>
                <a:spcPts val="600"/>
              </a:spcAft>
            </a:pPr>
            <a:r>
              <a:rPr lang="en-US" sz="3200" dirty="0" smtClean="0">
                <a:solidFill>
                  <a:schemeClr val="accent2"/>
                </a:solidFill>
              </a:rPr>
              <a:t>Standards:</a:t>
            </a:r>
            <a:r>
              <a:rPr lang="en-US" sz="3200" dirty="0" smtClean="0">
                <a:solidFill>
                  <a:schemeClr val="tx1"/>
                </a:solidFill>
              </a:rPr>
              <a:t>  </a:t>
            </a:r>
            <a:r>
              <a:rPr lang="en-US" sz="3200" b="1" dirty="0" smtClean="0">
                <a:solidFill>
                  <a:schemeClr val="tx1"/>
                </a:solidFill>
              </a:rPr>
              <a:t>CCSS.ELA-LIT.WRITING.5.2</a:t>
            </a:r>
          </a:p>
          <a:p>
            <a:pPr lvl="1">
              <a:spcBef>
                <a:spcPts val="600"/>
              </a:spcBef>
              <a:spcAft>
                <a:spcPts val="600"/>
              </a:spcAft>
            </a:pPr>
            <a:r>
              <a:rPr lang="en-US" sz="3200" dirty="0" smtClean="0">
                <a:solidFill>
                  <a:schemeClr val="accent2"/>
                </a:solidFill>
              </a:rPr>
              <a:t>Curriculum:</a:t>
            </a:r>
            <a:r>
              <a:rPr lang="en-US" sz="3200" dirty="0" smtClean="0">
                <a:solidFill>
                  <a:schemeClr val="tx1"/>
                </a:solidFill>
              </a:rPr>
              <a:t>  </a:t>
            </a:r>
            <a:r>
              <a:rPr lang="en-US" sz="3200" b="1" dirty="0" smtClean="0">
                <a:solidFill>
                  <a:schemeClr val="tx1"/>
                </a:solidFill>
              </a:rPr>
              <a:t>write lab reports in science</a:t>
            </a:r>
          </a:p>
          <a:p>
            <a:pPr lvl="1">
              <a:spcBef>
                <a:spcPts val="600"/>
              </a:spcBef>
              <a:spcAft>
                <a:spcPts val="600"/>
              </a:spcAft>
            </a:pPr>
            <a:r>
              <a:rPr lang="en-US" sz="3200" dirty="0" smtClean="0">
                <a:solidFill>
                  <a:schemeClr val="accent2"/>
                </a:solidFill>
              </a:rPr>
              <a:t>Instruction:</a:t>
            </a:r>
            <a:r>
              <a:rPr lang="en-US" sz="3200" dirty="0" smtClean="0">
                <a:solidFill>
                  <a:schemeClr val="tx1"/>
                </a:solidFill>
              </a:rPr>
              <a:t>  </a:t>
            </a:r>
            <a:r>
              <a:rPr lang="en-US" sz="3200" b="1" dirty="0" smtClean="0">
                <a:solidFill>
                  <a:schemeClr val="tx1"/>
                </a:solidFill>
              </a:rPr>
              <a:t>teacher models template</a:t>
            </a:r>
          </a:p>
          <a:p>
            <a:pPr lvl="1">
              <a:spcBef>
                <a:spcPts val="600"/>
              </a:spcBef>
              <a:spcAft>
                <a:spcPts val="600"/>
              </a:spcAft>
            </a:pPr>
            <a:r>
              <a:rPr lang="en-US" sz="3200" dirty="0" smtClean="0">
                <a:solidFill>
                  <a:schemeClr val="accent2"/>
                </a:solidFill>
              </a:rPr>
              <a:t>Assessment:</a:t>
            </a:r>
            <a:r>
              <a:rPr lang="en-US" sz="3200" dirty="0" smtClean="0">
                <a:solidFill>
                  <a:schemeClr val="tx1"/>
                </a:solidFill>
              </a:rPr>
              <a:t>  </a:t>
            </a:r>
            <a:r>
              <a:rPr lang="en-US" sz="3200" b="1" dirty="0" smtClean="0">
                <a:solidFill>
                  <a:schemeClr val="tx1"/>
                </a:solidFill>
              </a:rPr>
              <a:t>work product and rubric</a:t>
            </a:r>
            <a:endParaRPr lang="en-US" sz="3200" b="1" dirty="0">
              <a:solidFill>
                <a:schemeClr val="tx1"/>
              </a:solidFill>
            </a:endParaRPr>
          </a:p>
        </p:txBody>
      </p:sp>
      <p:sp>
        <p:nvSpPr>
          <p:cNvPr id="3" name="Title 2"/>
          <p:cNvSpPr>
            <a:spLocks noGrp="1"/>
          </p:cNvSpPr>
          <p:nvPr>
            <p:ph type="title"/>
          </p:nvPr>
        </p:nvSpPr>
        <p:spPr/>
        <p:txBody>
          <a:bodyPr>
            <a:noAutofit/>
          </a:bodyPr>
          <a:lstStyle/>
          <a:p>
            <a:r>
              <a:rPr lang="en-US" sz="4600" dirty="0" smtClean="0"/>
              <a:t>What SLPs Have to Know and Do</a:t>
            </a:r>
            <a:endParaRPr lang="en-US" sz="4600" dirty="0"/>
          </a:p>
        </p:txBody>
      </p:sp>
    </p:spTree>
    <p:extLst>
      <p:ext uri="{BB962C8B-B14F-4D97-AF65-F5344CB8AC3E}">
        <p14:creationId xmlns:p14="http://schemas.microsoft.com/office/powerpoint/2010/main" val="181106299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Sentences containing transitive verbs must include an object as part of the predicate</a:t>
            </a:r>
          </a:p>
          <a:p>
            <a:r>
              <a:rPr lang="en-US" dirty="0" smtClean="0"/>
              <a:t>Functions very differently than the subject, but form usually remains the same</a:t>
            </a:r>
          </a:p>
          <a:p>
            <a:r>
              <a:rPr lang="en-US" dirty="0" smtClean="0"/>
              <a:t>Often fills the third slot in a sentence:       S + (Trans) V + O   [</a:t>
            </a:r>
            <a:r>
              <a:rPr lang="en-US" b="1" dirty="0" smtClean="0"/>
              <a:t>or</a:t>
            </a:r>
            <a:r>
              <a:rPr lang="en-US" dirty="0" smtClean="0"/>
              <a:t>   S + (</a:t>
            </a:r>
            <a:r>
              <a:rPr lang="en-US" dirty="0" err="1" smtClean="0"/>
              <a:t>Int</a:t>
            </a:r>
            <a:r>
              <a:rPr lang="en-US" dirty="0" smtClean="0"/>
              <a:t>) V + </a:t>
            </a:r>
            <a:r>
              <a:rPr lang="en-US" dirty="0" err="1" smtClean="0"/>
              <a:t>Adv</a:t>
            </a:r>
            <a:r>
              <a:rPr lang="en-US" dirty="0" smtClean="0"/>
              <a:t>]</a:t>
            </a:r>
          </a:p>
          <a:p>
            <a:r>
              <a:rPr lang="en-US" dirty="0" smtClean="0"/>
              <a:t>Two types:  Direct and Indirect</a:t>
            </a:r>
          </a:p>
          <a:p>
            <a:pPr lvl="1"/>
            <a:r>
              <a:rPr lang="en-US" sz="3200" dirty="0" smtClean="0">
                <a:solidFill>
                  <a:schemeClr val="tx1"/>
                </a:solidFill>
              </a:rPr>
              <a:t>Direct:  recipient of the </a:t>
            </a:r>
            <a:r>
              <a:rPr lang="en-US" sz="3200" u="sng" dirty="0" smtClean="0">
                <a:solidFill>
                  <a:schemeClr val="tx1"/>
                </a:solidFill>
              </a:rPr>
              <a:t>action</a:t>
            </a:r>
          </a:p>
          <a:p>
            <a:pPr lvl="1"/>
            <a:r>
              <a:rPr lang="en-US" sz="3200" dirty="0" smtClean="0">
                <a:solidFill>
                  <a:schemeClr val="tx1"/>
                </a:solidFill>
              </a:rPr>
              <a:t>Indirect:  recipient of the </a:t>
            </a:r>
            <a:r>
              <a:rPr lang="en-US" sz="3200" u="sng" dirty="0" smtClean="0">
                <a:solidFill>
                  <a:schemeClr val="tx1"/>
                </a:solidFill>
              </a:rPr>
              <a:t>direct object</a:t>
            </a:r>
            <a:endParaRPr lang="en-US" sz="3200" u="sng" dirty="0">
              <a:solidFill>
                <a:schemeClr val="tx1"/>
              </a:solidFill>
            </a:endParaRPr>
          </a:p>
        </p:txBody>
      </p:sp>
      <p:sp>
        <p:nvSpPr>
          <p:cNvPr id="3" name="Title 2"/>
          <p:cNvSpPr>
            <a:spLocks noGrp="1"/>
          </p:cNvSpPr>
          <p:nvPr>
            <p:ph type="title"/>
          </p:nvPr>
        </p:nvSpPr>
        <p:spPr/>
        <p:txBody>
          <a:bodyPr>
            <a:normAutofit/>
          </a:bodyPr>
          <a:lstStyle/>
          <a:p>
            <a:r>
              <a:rPr lang="en-US" sz="4800" dirty="0" smtClean="0"/>
              <a:t>The Object</a:t>
            </a:r>
            <a:endParaRPr lang="en-US" sz="4800" dirty="0"/>
          </a:p>
        </p:txBody>
      </p:sp>
    </p:spTree>
    <p:extLst>
      <p:ext uri="{BB962C8B-B14F-4D97-AF65-F5344CB8AC3E}">
        <p14:creationId xmlns:p14="http://schemas.microsoft.com/office/powerpoint/2010/main" val="42818678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Direct vs Indirect Objects</a:t>
            </a:r>
            <a:endParaRPr lang="en-US" sz="4800" dirty="0"/>
          </a:p>
        </p:txBody>
      </p:sp>
      <p:sp>
        <p:nvSpPr>
          <p:cNvPr id="4" name="Content Placeholder 1"/>
          <p:cNvSpPr>
            <a:spLocks noGrp="1"/>
          </p:cNvSpPr>
          <p:nvPr>
            <p:ph idx="1"/>
          </p:nvPr>
        </p:nvSpPr>
        <p:spPr>
          <a:xfrm>
            <a:off x="304800" y="1524000"/>
            <a:ext cx="8534400" cy="5029200"/>
          </a:xfrm>
        </p:spPr>
        <p:txBody>
          <a:bodyPr/>
          <a:lstStyle/>
          <a:p>
            <a:pPr marL="0" indent="0" algn="ctr">
              <a:buNone/>
            </a:pPr>
            <a:endParaRPr lang="en-US" sz="3600" b="1" i="1" dirty="0" smtClean="0"/>
          </a:p>
          <a:p>
            <a:pPr marL="0" indent="0" algn="ctr">
              <a:buNone/>
            </a:pPr>
            <a:r>
              <a:rPr lang="en-US" sz="3600" b="1" i="1" dirty="0" smtClean="0"/>
              <a:t>Clara gave the test to the child.</a:t>
            </a:r>
          </a:p>
          <a:p>
            <a:pPr marL="0" indent="0" algn="ctr">
              <a:buNone/>
            </a:pPr>
            <a:r>
              <a:rPr lang="en-US" sz="3600" b="1" i="1" dirty="0" smtClean="0"/>
              <a:t>Clara gave the child the test.</a:t>
            </a:r>
          </a:p>
          <a:p>
            <a:pPr marL="0" indent="0" algn="ctr">
              <a:buNone/>
            </a:pPr>
            <a:endParaRPr lang="en-US" sz="3600" b="1" i="1" dirty="0"/>
          </a:p>
          <a:p>
            <a:pPr marL="0" indent="0" algn="ctr">
              <a:buNone/>
            </a:pPr>
            <a:r>
              <a:rPr lang="en-US" sz="3600" b="1" i="1" dirty="0" smtClean="0"/>
              <a:t>Dean gave </a:t>
            </a:r>
            <a:r>
              <a:rPr lang="en-US" sz="3600" b="1" i="1" dirty="0" smtClean="0">
                <a:solidFill>
                  <a:schemeClr val="tx2">
                    <a:lumMod val="90000"/>
                  </a:schemeClr>
                </a:solidFill>
              </a:rPr>
              <a:t>(to) </a:t>
            </a:r>
            <a:r>
              <a:rPr lang="en-US" sz="3600" b="1" i="1" dirty="0" smtClean="0"/>
              <a:t>her the papers</a:t>
            </a:r>
          </a:p>
          <a:p>
            <a:pPr marL="0" indent="0" algn="ctr">
              <a:buNone/>
            </a:pPr>
            <a:r>
              <a:rPr lang="en-US" sz="3600" b="1" i="1" dirty="0" smtClean="0"/>
              <a:t>Dean gave </a:t>
            </a:r>
            <a:r>
              <a:rPr lang="en-US" sz="3600" b="1" i="1" dirty="0" smtClean="0">
                <a:solidFill>
                  <a:schemeClr val="tx2">
                    <a:lumMod val="90000"/>
                  </a:schemeClr>
                </a:solidFill>
              </a:rPr>
              <a:t>(to) </a:t>
            </a:r>
            <a:r>
              <a:rPr lang="en-US" sz="3600" b="1" i="1" dirty="0" smtClean="0"/>
              <a:t>Teresa the papers.</a:t>
            </a:r>
          </a:p>
          <a:p>
            <a:endParaRPr lang="en-US" sz="2000" b="1" dirty="0" smtClean="0"/>
          </a:p>
        </p:txBody>
      </p:sp>
      <p:sp>
        <p:nvSpPr>
          <p:cNvPr id="5" name="Content Placeholder 1"/>
          <p:cNvSpPr txBox="1">
            <a:spLocks/>
          </p:cNvSpPr>
          <p:nvPr/>
        </p:nvSpPr>
        <p:spPr>
          <a:xfrm>
            <a:off x="304800" y="16002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Clr>
                <a:srgbClr val="9C5252"/>
              </a:buClr>
              <a:buFont typeface="Wingdings 2"/>
              <a:buNone/>
            </a:pPr>
            <a:endParaRPr lang="en-US" b="1" i="1" dirty="0">
              <a:solidFill>
                <a:prstClr val="white"/>
              </a:solidFill>
            </a:endParaRPr>
          </a:p>
          <a:p>
            <a:pPr marL="0" indent="0" algn="ctr">
              <a:buClr>
                <a:srgbClr val="9C5252"/>
              </a:buClr>
              <a:buFont typeface="Wingdings 2"/>
              <a:buNone/>
            </a:pPr>
            <a:endParaRPr lang="en-US" b="1" dirty="0" smtClean="0">
              <a:solidFill>
                <a:prstClr val="white"/>
              </a:solidFill>
            </a:endParaRPr>
          </a:p>
          <a:p>
            <a:pPr marL="0" indent="0" algn="ctr">
              <a:buClr>
                <a:srgbClr val="9C5252"/>
              </a:buClr>
              <a:buFont typeface="Wingdings 2"/>
              <a:buNone/>
            </a:pPr>
            <a:endParaRPr lang="en-US" sz="2800" dirty="0" smtClean="0">
              <a:solidFill>
                <a:prstClr val="white"/>
              </a:solidFill>
              <a:effectLst/>
            </a:endParaRPr>
          </a:p>
        </p:txBody>
      </p:sp>
    </p:spTree>
    <p:extLst>
      <p:ext uri="{BB962C8B-B14F-4D97-AF65-F5344CB8AC3E}">
        <p14:creationId xmlns:p14="http://schemas.microsoft.com/office/powerpoint/2010/main" val="110700827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86800" cy="5029200"/>
          </a:xfrm>
        </p:spPr>
        <p:txBody>
          <a:bodyPr/>
          <a:lstStyle/>
          <a:p>
            <a:r>
              <a:rPr lang="en-US" dirty="0" smtClean="0"/>
              <a:t>Provides further information about a subject AND follows copular(linking) verbs</a:t>
            </a:r>
          </a:p>
          <a:p>
            <a:r>
              <a:rPr lang="en-US" dirty="0" smtClean="0"/>
              <a:t>Subject + (Cop) Verb + Subject Complement</a:t>
            </a:r>
          </a:p>
          <a:p>
            <a:r>
              <a:rPr lang="en-US" dirty="0" smtClean="0"/>
              <a:t>Subject and Subject Complement refer to the same entity (copula is like an equal sign)</a:t>
            </a:r>
          </a:p>
          <a:p>
            <a:pPr marL="0" indent="0" algn="ctr">
              <a:buNone/>
            </a:pPr>
            <a:endParaRPr lang="en-US" sz="1600" i="1" dirty="0" smtClean="0"/>
          </a:p>
          <a:p>
            <a:pPr marL="0" indent="0" algn="ctr">
              <a:buNone/>
            </a:pPr>
            <a:r>
              <a:rPr lang="en-US" i="1" dirty="0" smtClean="0"/>
              <a:t>The famous linguist was </a:t>
            </a:r>
            <a:r>
              <a:rPr lang="en-US" i="1" dirty="0" smtClean="0">
                <a:solidFill>
                  <a:srgbClr val="C00000"/>
                </a:solidFill>
              </a:rPr>
              <a:t>Noam Chomsky</a:t>
            </a:r>
            <a:r>
              <a:rPr lang="en-US" i="1" dirty="0" smtClean="0"/>
              <a:t>.</a:t>
            </a:r>
          </a:p>
          <a:p>
            <a:pPr marL="0" indent="0" algn="ctr">
              <a:buNone/>
            </a:pPr>
            <a:r>
              <a:rPr lang="en-US" i="1" dirty="0" smtClean="0"/>
              <a:t>It is </a:t>
            </a:r>
            <a:r>
              <a:rPr lang="en-US" i="1" dirty="0" smtClean="0">
                <a:solidFill>
                  <a:srgbClr val="C00000"/>
                </a:solidFill>
              </a:rPr>
              <a:t>I</a:t>
            </a:r>
            <a:r>
              <a:rPr lang="en-US" i="1" dirty="0" smtClean="0"/>
              <a:t>.</a:t>
            </a:r>
          </a:p>
          <a:p>
            <a:pPr marL="0" indent="0" algn="ctr">
              <a:buNone/>
            </a:pPr>
            <a:r>
              <a:rPr lang="en-US" i="1" dirty="0" smtClean="0"/>
              <a:t>Ginger will be </a:t>
            </a:r>
            <a:r>
              <a:rPr lang="en-US" i="1" dirty="0" smtClean="0">
                <a:solidFill>
                  <a:srgbClr val="C00000"/>
                </a:solidFill>
              </a:rPr>
              <a:t>famous</a:t>
            </a:r>
            <a:r>
              <a:rPr lang="en-US" i="1" dirty="0" smtClean="0"/>
              <a:t>.</a:t>
            </a:r>
            <a:endParaRPr lang="en-US" i="1" dirty="0"/>
          </a:p>
        </p:txBody>
      </p:sp>
      <p:sp>
        <p:nvSpPr>
          <p:cNvPr id="3" name="Title 2"/>
          <p:cNvSpPr>
            <a:spLocks noGrp="1"/>
          </p:cNvSpPr>
          <p:nvPr>
            <p:ph type="title"/>
          </p:nvPr>
        </p:nvSpPr>
        <p:spPr/>
        <p:txBody>
          <a:bodyPr>
            <a:normAutofit/>
          </a:bodyPr>
          <a:lstStyle/>
          <a:p>
            <a:r>
              <a:rPr lang="en-US" sz="4800" dirty="0" smtClean="0"/>
              <a:t>The Subject Complement</a:t>
            </a:r>
            <a:endParaRPr lang="en-US" sz="4800" dirty="0"/>
          </a:p>
        </p:txBody>
      </p:sp>
    </p:spTree>
    <p:extLst>
      <p:ext uri="{BB962C8B-B14F-4D97-AF65-F5344CB8AC3E}">
        <p14:creationId xmlns:p14="http://schemas.microsoft.com/office/powerpoint/2010/main" val="392826492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Everything in a sentence that is not the subject (the verb and its constituents, including subject complements)</a:t>
            </a:r>
          </a:p>
          <a:p>
            <a:r>
              <a:rPr lang="en-US" dirty="0"/>
              <a:t>Can be simple, complete, or compound</a:t>
            </a:r>
          </a:p>
          <a:p>
            <a:r>
              <a:rPr lang="en-US" dirty="0" smtClean="0"/>
              <a:t>Tense and number must agree               with the subject</a:t>
            </a:r>
          </a:p>
          <a:p>
            <a:r>
              <a:rPr lang="en-US" dirty="0" smtClean="0"/>
              <a:t>Two main categories:</a:t>
            </a:r>
          </a:p>
          <a:p>
            <a:pPr lvl="1"/>
            <a:r>
              <a:rPr lang="en-US" sz="3200" dirty="0" smtClean="0">
                <a:solidFill>
                  <a:schemeClr val="tx1"/>
                </a:solidFill>
              </a:rPr>
              <a:t>Nominal Predicates</a:t>
            </a:r>
          </a:p>
          <a:p>
            <a:pPr lvl="1"/>
            <a:r>
              <a:rPr lang="en-US" sz="3200" dirty="0" smtClean="0">
                <a:solidFill>
                  <a:schemeClr val="tx1"/>
                </a:solidFill>
              </a:rPr>
              <a:t>Verbal Predicates</a:t>
            </a:r>
          </a:p>
          <a:p>
            <a:endParaRPr lang="en-US" dirty="0" smtClean="0"/>
          </a:p>
          <a:p>
            <a:endParaRPr lang="en-US" dirty="0"/>
          </a:p>
        </p:txBody>
      </p:sp>
      <p:sp>
        <p:nvSpPr>
          <p:cNvPr id="3" name="Title 2"/>
          <p:cNvSpPr>
            <a:spLocks noGrp="1"/>
          </p:cNvSpPr>
          <p:nvPr>
            <p:ph type="title"/>
          </p:nvPr>
        </p:nvSpPr>
        <p:spPr/>
        <p:txBody>
          <a:bodyPr>
            <a:normAutofit/>
          </a:bodyPr>
          <a:lstStyle/>
          <a:p>
            <a:r>
              <a:rPr lang="en-US" sz="4800" dirty="0" smtClean="0"/>
              <a:t>The Predicate</a:t>
            </a:r>
            <a:endParaRPr lang="en-US" sz="4800" dirty="0"/>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48300" y="4038600"/>
            <a:ext cx="3009900" cy="2255972"/>
          </a:xfrm>
          <a:prstGeom prst="roundRect">
            <a:avLst>
              <a:gd name="adj" fmla="val 1683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7905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3200400"/>
          </a:xfrm>
        </p:spPr>
        <p:txBody>
          <a:bodyPr/>
          <a:lstStyle/>
          <a:p>
            <a:r>
              <a:rPr lang="en-US" dirty="0"/>
              <a:t>Occur when the verb </a:t>
            </a:r>
            <a:r>
              <a:rPr lang="en-US" dirty="0" smtClean="0"/>
              <a:t>is </a:t>
            </a:r>
            <a:r>
              <a:rPr lang="en-US" dirty="0"/>
              <a:t>copular or </a:t>
            </a:r>
            <a:r>
              <a:rPr lang="en-US" dirty="0" smtClean="0"/>
              <a:t>intransitive; </a:t>
            </a:r>
            <a:r>
              <a:rPr lang="en-US" b="1" dirty="0" smtClean="0"/>
              <a:t>AKA</a:t>
            </a:r>
            <a:r>
              <a:rPr lang="en-US" dirty="0" smtClean="0"/>
              <a:t> </a:t>
            </a:r>
            <a:r>
              <a:rPr lang="en-US" b="1" dirty="0"/>
              <a:t>Subject </a:t>
            </a:r>
            <a:r>
              <a:rPr lang="en-US" b="1" dirty="0" smtClean="0"/>
              <a:t>Complement</a:t>
            </a:r>
            <a:endParaRPr lang="en-US" b="1" dirty="0"/>
          </a:p>
          <a:p>
            <a:r>
              <a:rPr lang="en-US" dirty="0" smtClean="0"/>
              <a:t>Primarily include the verb followed by a noun, pronoun, prepositional phrase, adjective, or adverb</a:t>
            </a:r>
          </a:p>
          <a:p>
            <a:r>
              <a:rPr lang="en-US" dirty="0" smtClean="0"/>
              <a:t>Categorized along 4 </a:t>
            </a:r>
            <a:r>
              <a:rPr lang="en-US" dirty="0"/>
              <a:t>p</a:t>
            </a:r>
            <a:r>
              <a:rPr lang="en-US" dirty="0" smtClean="0"/>
              <a:t>rimary dimensions:</a:t>
            </a:r>
            <a:endParaRPr lang="en-US" dirty="0"/>
          </a:p>
        </p:txBody>
      </p:sp>
      <p:sp>
        <p:nvSpPr>
          <p:cNvPr id="3" name="Title 2"/>
          <p:cNvSpPr>
            <a:spLocks noGrp="1"/>
          </p:cNvSpPr>
          <p:nvPr>
            <p:ph type="title"/>
          </p:nvPr>
        </p:nvSpPr>
        <p:spPr/>
        <p:txBody>
          <a:bodyPr>
            <a:normAutofit/>
          </a:bodyPr>
          <a:lstStyle/>
          <a:p>
            <a:r>
              <a:rPr lang="en-US" sz="4800" dirty="0" smtClean="0"/>
              <a:t>Nominal Predicates</a:t>
            </a:r>
            <a:endParaRPr lang="en-US" sz="4800" dirty="0"/>
          </a:p>
        </p:txBody>
      </p:sp>
      <p:sp>
        <p:nvSpPr>
          <p:cNvPr id="4" name="Content Placeholder 1"/>
          <p:cNvSpPr txBox="1">
            <a:spLocks/>
          </p:cNvSpPr>
          <p:nvPr/>
        </p:nvSpPr>
        <p:spPr>
          <a:xfrm>
            <a:off x="838200" y="4800600"/>
            <a:ext cx="4800600" cy="16764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a:t>P</a:t>
            </a:r>
            <a:r>
              <a:rPr lang="en-US" dirty="0" smtClean="0"/>
              <a:t>repositional noun</a:t>
            </a:r>
          </a:p>
          <a:p>
            <a:r>
              <a:rPr lang="en-US" dirty="0" smtClean="0"/>
              <a:t>Prepositionless noun</a:t>
            </a:r>
            <a:endParaRPr lang="en-US" dirty="0"/>
          </a:p>
        </p:txBody>
      </p:sp>
      <p:sp>
        <p:nvSpPr>
          <p:cNvPr id="5" name="Content Placeholder 1"/>
          <p:cNvSpPr txBox="1">
            <a:spLocks/>
          </p:cNvSpPr>
          <p:nvPr/>
        </p:nvSpPr>
        <p:spPr>
          <a:xfrm>
            <a:off x="5638800" y="4800600"/>
            <a:ext cx="3276600" cy="16764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Qualitative</a:t>
            </a:r>
          </a:p>
          <a:p>
            <a:r>
              <a:rPr lang="en-US" dirty="0" smtClean="0"/>
              <a:t>Adverbial</a:t>
            </a:r>
            <a:endParaRPr lang="en-US" dirty="0"/>
          </a:p>
        </p:txBody>
      </p:sp>
    </p:spTree>
    <p:extLst>
      <p:ext uri="{BB962C8B-B14F-4D97-AF65-F5344CB8AC3E}">
        <p14:creationId xmlns:p14="http://schemas.microsoft.com/office/powerpoint/2010/main" val="42568591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86800" cy="5029200"/>
          </a:xfrm>
        </p:spPr>
        <p:txBody>
          <a:bodyPr>
            <a:normAutofit/>
          </a:bodyPr>
          <a:lstStyle/>
          <a:p>
            <a:pPr>
              <a:spcBef>
                <a:spcPts val="1200"/>
              </a:spcBef>
              <a:spcAft>
                <a:spcPts val="1200"/>
              </a:spcAft>
              <a:buSzPct val="86000"/>
            </a:pPr>
            <a:r>
              <a:rPr lang="en-US" dirty="0" smtClean="0"/>
              <a:t>Prepositional noun </a:t>
            </a:r>
            <a:r>
              <a:rPr lang="en-US" dirty="0"/>
              <a:t>predicates:  </a:t>
            </a:r>
            <a:r>
              <a:rPr lang="en-US" dirty="0" smtClean="0"/>
              <a:t> prepositional phrase </a:t>
            </a:r>
            <a:r>
              <a:rPr lang="en-US" dirty="0" smtClean="0">
                <a:solidFill>
                  <a:srgbClr val="C00000"/>
                </a:solidFill>
              </a:rPr>
              <a:t>…</a:t>
            </a:r>
            <a:r>
              <a:rPr lang="en-US" dirty="0" smtClean="0"/>
              <a:t>follows </a:t>
            </a:r>
            <a:r>
              <a:rPr lang="en-US" dirty="0"/>
              <a:t>a copular </a:t>
            </a:r>
            <a:r>
              <a:rPr lang="en-US" dirty="0" smtClean="0"/>
              <a:t>verb</a:t>
            </a:r>
          </a:p>
          <a:p>
            <a:pPr>
              <a:spcBef>
                <a:spcPts val="1200"/>
              </a:spcBef>
              <a:spcAft>
                <a:spcPts val="1200"/>
              </a:spcAft>
              <a:buSzPct val="86000"/>
            </a:pPr>
            <a:r>
              <a:rPr lang="en-US" dirty="0" smtClean="0"/>
              <a:t>Prepositionless </a:t>
            </a:r>
            <a:r>
              <a:rPr lang="en-US" dirty="0"/>
              <a:t>noun predicates:  noun or pronoun w/no prepositional phrase</a:t>
            </a:r>
            <a:r>
              <a:rPr lang="en-US" dirty="0" smtClean="0">
                <a:solidFill>
                  <a:srgbClr val="C00000"/>
                </a:solidFill>
              </a:rPr>
              <a:t>…</a:t>
            </a:r>
          </a:p>
          <a:p>
            <a:pPr>
              <a:spcBef>
                <a:spcPts val="1200"/>
              </a:spcBef>
              <a:spcAft>
                <a:spcPts val="1200"/>
              </a:spcAft>
              <a:buSzPct val="86000"/>
            </a:pPr>
            <a:r>
              <a:rPr lang="en-US" dirty="0" smtClean="0"/>
              <a:t>Qualitative predicates:  qualitative info,  like adjectives, adverbs</a:t>
            </a:r>
            <a:r>
              <a:rPr lang="en-US" dirty="0" smtClean="0">
                <a:solidFill>
                  <a:srgbClr val="C00000"/>
                </a:solidFill>
              </a:rPr>
              <a:t>…</a:t>
            </a:r>
          </a:p>
          <a:p>
            <a:pPr>
              <a:spcBef>
                <a:spcPts val="1200"/>
              </a:spcBef>
              <a:spcAft>
                <a:spcPts val="1200"/>
              </a:spcAft>
              <a:buSzPct val="86000"/>
            </a:pPr>
            <a:r>
              <a:rPr lang="en-US" dirty="0" smtClean="0"/>
              <a:t>Adverbial predicates:  an adverb</a:t>
            </a:r>
            <a:r>
              <a:rPr lang="en-US" dirty="0" smtClean="0">
                <a:solidFill>
                  <a:srgbClr val="C00000"/>
                </a:solidFill>
              </a:rPr>
              <a:t>…</a:t>
            </a:r>
          </a:p>
          <a:p>
            <a:pPr>
              <a:buSzPct val="86000"/>
            </a:pPr>
            <a:endParaRPr lang="en-US" dirty="0"/>
          </a:p>
        </p:txBody>
      </p:sp>
      <p:sp>
        <p:nvSpPr>
          <p:cNvPr id="3" name="Title 2"/>
          <p:cNvSpPr>
            <a:spLocks noGrp="1"/>
          </p:cNvSpPr>
          <p:nvPr>
            <p:ph type="title"/>
          </p:nvPr>
        </p:nvSpPr>
        <p:spPr/>
        <p:txBody>
          <a:bodyPr>
            <a:normAutofit/>
          </a:bodyPr>
          <a:lstStyle/>
          <a:p>
            <a:r>
              <a:rPr lang="en-US" sz="4800" dirty="0" smtClean="0"/>
              <a:t>Four Primary Dimensions</a:t>
            </a:r>
            <a:endParaRPr lang="en-US" sz="4800" dirty="0"/>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81800" y="4724400"/>
            <a:ext cx="2133600" cy="213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7960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4800600"/>
          </a:xfrm>
        </p:spPr>
        <p:txBody>
          <a:bodyPr>
            <a:normAutofit fontScale="92500" lnSpcReduction="10000"/>
          </a:bodyPr>
          <a:lstStyle/>
          <a:p>
            <a:pPr>
              <a:spcBef>
                <a:spcPts val="1200"/>
              </a:spcBef>
              <a:spcAft>
                <a:spcPts val="1200"/>
              </a:spcAft>
            </a:pPr>
            <a:r>
              <a:rPr lang="en-US" dirty="0" smtClean="0"/>
              <a:t>Occur when the verb is transitive</a:t>
            </a:r>
          </a:p>
          <a:p>
            <a:pPr>
              <a:spcBef>
                <a:spcPts val="1200"/>
              </a:spcBef>
              <a:spcAft>
                <a:spcPts val="1200"/>
              </a:spcAft>
            </a:pPr>
            <a:r>
              <a:rPr lang="en-US" dirty="0" smtClean="0"/>
              <a:t>Categorized along 4 dimensions:</a:t>
            </a:r>
          </a:p>
          <a:p>
            <a:pPr lvl="1">
              <a:spcBef>
                <a:spcPts val="1200"/>
              </a:spcBef>
              <a:spcAft>
                <a:spcPts val="1200"/>
              </a:spcAft>
            </a:pPr>
            <a:r>
              <a:rPr lang="en-US" sz="3200" dirty="0" smtClean="0">
                <a:solidFill>
                  <a:schemeClr val="tx1"/>
                </a:solidFill>
              </a:rPr>
              <a:t>Verb standing alone</a:t>
            </a:r>
          </a:p>
          <a:p>
            <a:pPr lvl="1">
              <a:spcBef>
                <a:spcPts val="1200"/>
              </a:spcBef>
              <a:spcAft>
                <a:spcPts val="1200"/>
              </a:spcAft>
            </a:pPr>
            <a:r>
              <a:rPr lang="en-US" sz="3200" dirty="0" smtClean="0">
                <a:solidFill>
                  <a:schemeClr val="tx1"/>
                </a:solidFill>
              </a:rPr>
              <a:t>Prepositional object</a:t>
            </a:r>
          </a:p>
          <a:p>
            <a:pPr lvl="1">
              <a:spcBef>
                <a:spcPts val="1200"/>
              </a:spcBef>
              <a:spcAft>
                <a:spcPts val="1200"/>
              </a:spcAft>
            </a:pPr>
            <a:r>
              <a:rPr lang="en-US" sz="3200" dirty="0" smtClean="0">
                <a:solidFill>
                  <a:schemeClr val="tx1"/>
                </a:solidFill>
              </a:rPr>
              <a:t>Prepositionless object</a:t>
            </a:r>
          </a:p>
          <a:p>
            <a:pPr lvl="1">
              <a:spcBef>
                <a:spcPts val="1200"/>
              </a:spcBef>
              <a:spcAft>
                <a:spcPts val="1200"/>
              </a:spcAft>
            </a:pPr>
            <a:r>
              <a:rPr lang="en-US" sz="3200" dirty="0" smtClean="0">
                <a:solidFill>
                  <a:schemeClr val="tx1"/>
                </a:solidFill>
              </a:rPr>
              <a:t>Adverb</a:t>
            </a:r>
          </a:p>
          <a:p>
            <a:pPr lvl="1">
              <a:spcBef>
                <a:spcPts val="1200"/>
              </a:spcBef>
              <a:spcAft>
                <a:spcPts val="1200"/>
              </a:spcAft>
            </a:pPr>
            <a:r>
              <a:rPr lang="en-US" sz="3200" dirty="0" smtClean="0">
                <a:solidFill>
                  <a:schemeClr val="tx1"/>
                </a:solidFill>
              </a:rPr>
              <a:t>Adverbial clause</a:t>
            </a:r>
            <a:endParaRPr lang="en-US" sz="3200" dirty="0">
              <a:solidFill>
                <a:schemeClr val="tx1"/>
              </a:solidFill>
            </a:endParaRPr>
          </a:p>
        </p:txBody>
      </p:sp>
      <p:sp>
        <p:nvSpPr>
          <p:cNvPr id="3" name="Title 2"/>
          <p:cNvSpPr>
            <a:spLocks noGrp="1"/>
          </p:cNvSpPr>
          <p:nvPr>
            <p:ph type="title"/>
          </p:nvPr>
        </p:nvSpPr>
        <p:spPr/>
        <p:txBody>
          <a:bodyPr>
            <a:normAutofit/>
          </a:bodyPr>
          <a:lstStyle/>
          <a:p>
            <a:r>
              <a:rPr lang="en-US" sz="4800" dirty="0" smtClean="0"/>
              <a:t>Verbal Predicates</a:t>
            </a:r>
            <a:endParaRPr lang="en-US" sz="4800"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05400" y="2924175"/>
            <a:ext cx="3429000" cy="26384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69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9144000" cy="1219200"/>
          </a:xfrm>
        </p:spPr>
        <p:txBody>
          <a:bodyPr>
            <a:noAutofit/>
          </a:bodyPr>
          <a:lstStyle/>
          <a:p>
            <a:r>
              <a:rPr lang="en-US" dirty="0" smtClean="0"/>
              <a:t>Developmental Notes:                Sentence Structure</a:t>
            </a:r>
            <a:endParaRPr lang="en-US" dirty="0"/>
          </a:p>
        </p:txBody>
      </p:sp>
      <p:sp>
        <p:nvSpPr>
          <p:cNvPr id="4" name="Content Placeholder 1"/>
          <p:cNvSpPr>
            <a:spLocks noGrp="1"/>
          </p:cNvSpPr>
          <p:nvPr>
            <p:ph idx="1"/>
          </p:nvPr>
        </p:nvSpPr>
        <p:spPr>
          <a:xfrm>
            <a:off x="304800" y="1524000"/>
            <a:ext cx="8534400" cy="5029200"/>
          </a:xfrm>
        </p:spPr>
        <p:txBody>
          <a:bodyPr>
            <a:normAutofit/>
          </a:bodyPr>
          <a:lstStyle/>
          <a:p>
            <a:endParaRPr lang="en-US" sz="2000" b="1" dirty="0" smtClean="0"/>
          </a:p>
          <a:p>
            <a:pPr marL="0" indent="0" algn="ctr">
              <a:buNone/>
            </a:pPr>
            <a:r>
              <a:rPr lang="en-US" sz="3600" b="1" dirty="0" smtClean="0"/>
              <a:t>You have a handout containing developmental notes for each grammatical function we address.</a:t>
            </a:r>
          </a:p>
          <a:p>
            <a:pPr marL="0" indent="0" algn="ctr">
              <a:buNone/>
            </a:pPr>
            <a:endParaRPr lang="en-US" sz="2800" b="1" dirty="0"/>
          </a:p>
          <a:p>
            <a:pPr marL="0" indent="0" algn="ctr">
              <a:buNone/>
            </a:pPr>
            <a:r>
              <a:rPr lang="en-US" sz="3600" b="1" dirty="0" smtClean="0"/>
              <a:t>Please review the appropriate section.</a:t>
            </a:r>
          </a:p>
          <a:p>
            <a:pPr marL="0" indent="0" algn="ctr">
              <a:buNone/>
            </a:pPr>
            <a:endParaRPr lang="en-US" sz="2800" b="1" dirty="0"/>
          </a:p>
          <a:p>
            <a:pPr marL="0" indent="0" algn="ctr">
              <a:buNone/>
            </a:pPr>
            <a:r>
              <a:rPr lang="en-US" sz="3600" b="1" i="1" dirty="0" smtClean="0">
                <a:solidFill>
                  <a:srgbClr val="FF0000"/>
                </a:solidFill>
              </a:rPr>
              <a:t>We don’t need no stinking exercises</a:t>
            </a:r>
            <a:r>
              <a:rPr lang="en-US" sz="3600" b="1" dirty="0" smtClean="0">
                <a:solidFill>
                  <a:srgbClr val="FF0000"/>
                </a:solidFill>
              </a:rPr>
              <a:t>!</a:t>
            </a:r>
          </a:p>
        </p:txBody>
      </p:sp>
    </p:spTree>
    <p:extLst>
      <p:ext uri="{BB962C8B-B14F-4D97-AF65-F5344CB8AC3E}">
        <p14:creationId xmlns:p14="http://schemas.microsoft.com/office/powerpoint/2010/main" val="105829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afterEffect">
                                  <p:stCondLst>
                                    <p:cond delay="2000"/>
                                  </p:stCondLst>
                                  <p:childTnLst>
                                    <p:animClr clrSpc="rgb" dir="cw">
                                      <p:cBhvr override="childStyle">
                                        <p:cTn id="6" dur="2000" fill="hold"/>
                                        <p:tgtEl>
                                          <p:spTgt spid="4">
                                            <p:txEl>
                                              <p:pRg st="5" end="5"/>
                                            </p:txEl>
                                          </p:spTgt>
                                        </p:tgtEl>
                                        <p:attrNameLst>
                                          <p:attrName>style.color</p:attrName>
                                        </p:attrNameLst>
                                      </p:cBhvr>
                                      <p:to>
                                        <a:schemeClr val="accent2"/>
                                      </p:to>
                                    </p:animClr>
                                    <p:animClr clrSpc="rgb" dir="cw">
                                      <p:cBhvr>
                                        <p:cTn id="7" dur="2000" fill="hold"/>
                                        <p:tgtEl>
                                          <p:spTgt spid="4">
                                            <p:txEl>
                                              <p:pRg st="5" end="5"/>
                                            </p:txEl>
                                          </p:spTgt>
                                        </p:tgtEl>
                                        <p:attrNameLst>
                                          <p:attrName>fillcolor</p:attrName>
                                        </p:attrNameLst>
                                      </p:cBhvr>
                                      <p:to>
                                        <a:schemeClr val="accent2"/>
                                      </p:to>
                                    </p:animClr>
                                    <p:set>
                                      <p:cBhvr>
                                        <p:cTn id="8" dur="2000" fill="hold"/>
                                        <p:tgtEl>
                                          <p:spTgt spid="4">
                                            <p:txEl>
                                              <p:pRg st="5" end="5"/>
                                            </p:txEl>
                                          </p:spTgt>
                                        </p:tgtEl>
                                        <p:attrNameLst>
                                          <p:attrName>fill.type</p:attrName>
                                        </p:attrNameLst>
                                      </p:cBhvr>
                                      <p:to>
                                        <p:strVal val="solid"/>
                                      </p:to>
                                    </p:set>
                                    <p:set>
                                      <p:cBhvr>
                                        <p:cTn id="9" dur="2000" fill="hold"/>
                                        <p:tgtEl>
                                          <p:spTgt spid="4">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Pause, Look Around, Smile</a:t>
            </a:r>
            <a:endParaRPr lang="en-US" sz="5000" b="1" dirty="0">
              <a:solidFill>
                <a:schemeClr val="accent2"/>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a:spLocks noGrp="1"/>
          </p:cNvSpPr>
          <p:nvPr>
            <p:ph type="body" idx="1"/>
          </p:nvPr>
        </p:nvSpPr>
        <p:spPr>
          <a:xfrm>
            <a:off x="533400" y="4958864"/>
            <a:ext cx="7924800" cy="1441936"/>
          </a:xfrm>
        </p:spPr>
        <p:txBody>
          <a:bodyPr>
            <a:noAutofit/>
          </a:bodyPr>
          <a:lstStyle/>
          <a:p>
            <a:pPr algn="ctr"/>
            <a:r>
              <a:rPr lang="en-US" sz="4000" b="1" dirty="0">
                <a:solidFill>
                  <a:schemeClr val="tx1"/>
                </a:solidFill>
                <a:effectLst>
                  <a:outerShdw blurRad="38100" dist="38100" dir="2700000" algn="tl">
                    <a:srgbClr val="000000">
                      <a:alpha val="43137"/>
                    </a:srgbClr>
                  </a:outerShdw>
                </a:effectLst>
              </a:rPr>
              <a:t>9</a:t>
            </a:r>
            <a:r>
              <a:rPr lang="en-US" sz="4000" b="1" dirty="0" smtClean="0">
                <a:solidFill>
                  <a:schemeClr val="tx1"/>
                </a:solidFill>
                <a:effectLst>
                  <a:outerShdw blurRad="38100" dist="38100" dir="2700000" algn="tl">
                    <a:srgbClr val="000000">
                      <a:alpha val="43137"/>
                    </a:srgbClr>
                  </a:outerShdw>
                </a:effectLst>
              </a:rPr>
              <a:t>A:  Just Breathe</a:t>
            </a:r>
          </a:p>
          <a:p>
            <a:pPr algn="ctr"/>
            <a:r>
              <a:rPr lang="en-US" sz="4000" b="1" dirty="0">
                <a:solidFill>
                  <a:schemeClr val="tx1"/>
                </a:solidFill>
                <a:effectLst>
                  <a:outerShdw blurRad="38100" dist="38100" dir="2700000" algn="tl">
                    <a:srgbClr val="000000">
                      <a:alpha val="43137"/>
                    </a:srgbClr>
                  </a:outerShdw>
                </a:effectLst>
              </a:rPr>
              <a:t>9</a:t>
            </a:r>
            <a:r>
              <a:rPr lang="en-US" sz="4000" b="1" dirty="0" smtClean="0">
                <a:solidFill>
                  <a:schemeClr val="tx1"/>
                </a:solidFill>
                <a:effectLst>
                  <a:outerShdw blurRad="38100" dist="38100" dir="2700000" algn="tl">
                    <a:srgbClr val="000000">
                      <a:alpha val="43137"/>
                    </a:srgbClr>
                  </a:outerShdw>
                </a:effectLst>
              </a:rPr>
              <a:t>B:  Stretch It Out</a:t>
            </a:r>
            <a:endParaRPr lang="en-US"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62956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524000"/>
            <a:ext cx="8534400" cy="4953000"/>
          </a:xfrm>
        </p:spPr>
        <p:txBody>
          <a:bodyPr>
            <a:normAutofit/>
          </a:bodyPr>
          <a:lstStyle/>
          <a:p>
            <a:r>
              <a:rPr lang="en-US" dirty="0" smtClean="0"/>
              <a:t>A </a:t>
            </a:r>
            <a:r>
              <a:rPr lang="en-US" dirty="0"/>
              <a:t>syntactic structure that includes one main word and usually one or more closely associated words grouped around </a:t>
            </a:r>
            <a:r>
              <a:rPr lang="en-US" dirty="0" smtClean="0"/>
              <a:t>it</a:t>
            </a:r>
          </a:p>
          <a:p>
            <a:r>
              <a:rPr lang="en-US" dirty="0" smtClean="0"/>
              <a:t>Cannot stand alone, but can be combined to form sentences</a:t>
            </a:r>
          </a:p>
          <a:p>
            <a:r>
              <a:rPr lang="en-US" dirty="0" smtClean="0"/>
              <a:t>Building blocks are all those parts of speech “</a:t>
            </a:r>
            <a:r>
              <a:rPr lang="en-US" dirty="0" err="1" smtClean="0"/>
              <a:t>up”on</a:t>
            </a:r>
            <a:r>
              <a:rPr lang="en-US" dirty="0" smtClean="0"/>
              <a:t> which we just “boned” </a:t>
            </a:r>
            <a:r>
              <a:rPr lang="en-US" sz="1800" dirty="0" smtClean="0">
                <a:solidFill>
                  <a:srgbClr val="C00000"/>
                </a:solidFill>
                <a:latin typeface="Lucida Handwriting" panose="03010101010101010101" pitchFamily="66" charset="0"/>
              </a:rPr>
              <a:t>(</a:t>
            </a:r>
            <a:r>
              <a:rPr lang="en-US" sz="1800" dirty="0">
                <a:solidFill>
                  <a:srgbClr val="C00000"/>
                </a:solidFill>
                <a:latin typeface="Lucida Handwriting" panose="03010101010101010101" pitchFamily="66" charset="0"/>
              </a:rPr>
              <a:t>Couldn’t resist</a:t>
            </a:r>
            <a:r>
              <a:rPr lang="en-US" sz="1800" dirty="0" smtClean="0">
                <a:solidFill>
                  <a:srgbClr val="C00000"/>
                </a:solidFill>
                <a:latin typeface="Lucida Handwriting" panose="03010101010101010101" pitchFamily="66" charset="0"/>
              </a:rPr>
              <a:t>!!)</a:t>
            </a:r>
          </a:p>
          <a:p>
            <a:pPr marL="0" indent="0" algn="ctr">
              <a:buNone/>
            </a:pPr>
            <a:endParaRPr lang="en-US" sz="1200" b="1" dirty="0" smtClean="0"/>
          </a:p>
          <a:p>
            <a:pPr marL="0" indent="0" algn="ctr">
              <a:buNone/>
            </a:pPr>
            <a:r>
              <a:rPr lang="en-US" b="1" dirty="0" smtClean="0"/>
              <a:t>word </a:t>
            </a:r>
            <a:r>
              <a:rPr lang="en-US" b="1" dirty="0">
                <a:sym typeface="Wingdings"/>
              </a:rPr>
              <a:t></a:t>
            </a:r>
            <a:r>
              <a:rPr lang="en-US" b="1" dirty="0"/>
              <a:t> phrase </a:t>
            </a:r>
            <a:r>
              <a:rPr lang="en-US" b="1" dirty="0">
                <a:sym typeface="Wingdings"/>
              </a:rPr>
              <a:t></a:t>
            </a:r>
            <a:r>
              <a:rPr lang="en-US" b="1" dirty="0"/>
              <a:t> clause </a:t>
            </a:r>
            <a:r>
              <a:rPr lang="en-US" b="1" dirty="0">
                <a:sym typeface="Wingdings"/>
              </a:rPr>
              <a:t></a:t>
            </a:r>
            <a:r>
              <a:rPr lang="en-US" b="1" dirty="0"/>
              <a:t> sentence</a:t>
            </a:r>
          </a:p>
          <a:p>
            <a:pPr marL="0" indent="0" algn="ctr">
              <a:buNone/>
            </a:pPr>
            <a:endParaRPr lang="en-US" dirty="0" smtClean="0"/>
          </a:p>
        </p:txBody>
      </p:sp>
      <p:sp>
        <p:nvSpPr>
          <p:cNvPr id="4" name="Title 3"/>
          <p:cNvSpPr>
            <a:spLocks noGrp="1"/>
          </p:cNvSpPr>
          <p:nvPr>
            <p:ph type="title"/>
          </p:nvPr>
        </p:nvSpPr>
        <p:spPr/>
        <p:txBody>
          <a:bodyPr>
            <a:normAutofit/>
          </a:bodyPr>
          <a:lstStyle/>
          <a:p>
            <a:r>
              <a:rPr lang="en-US" sz="4800" dirty="0" smtClean="0"/>
              <a:t>What Is a Phrase?</a:t>
            </a:r>
            <a:endParaRPr lang="en-US" sz="4800" dirty="0"/>
          </a:p>
        </p:txBody>
      </p:sp>
    </p:spTree>
    <p:extLst>
      <p:ext uri="{BB962C8B-B14F-4D97-AF65-F5344CB8AC3E}">
        <p14:creationId xmlns:p14="http://schemas.microsoft.com/office/powerpoint/2010/main" val="4267172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sheknows.com/articles/2012/08/strict-teacher.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467" r="4818"/>
          <a:stretch/>
        </p:blipFill>
        <p:spPr bwMode="auto">
          <a:xfrm>
            <a:off x="914400" y="609600"/>
            <a:ext cx="7315200" cy="5715000"/>
          </a:xfrm>
          <a:prstGeom prst="rect">
            <a:avLst/>
          </a:prstGeom>
          <a:noFill/>
          <a:ln w="101600" cmpd="thickThi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143000" y="838200"/>
            <a:ext cx="1828800" cy="1600200"/>
          </a:xfrm>
          <a:prstGeom prst="wedgeRoundRectCallout">
            <a:avLst>
              <a:gd name="adj1" fmla="val 57322"/>
              <a:gd name="adj2" fmla="val 684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2">
                    <a:lumMod val="50000"/>
                  </a:schemeClr>
                </a:solidFill>
                <a:effectLst>
                  <a:outerShdw blurRad="38100" dist="38100" dir="2700000" algn="tl">
                    <a:srgbClr val="000000">
                      <a:alpha val="43137"/>
                    </a:srgbClr>
                  </a:outerShdw>
                </a:effectLst>
              </a:rPr>
              <a:t>BONE</a:t>
            </a:r>
          </a:p>
          <a:p>
            <a:pPr algn="ctr"/>
            <a:r>
              <a:rPr lang="en-US" sz="4000" b="1" dirty="0" smtClean="0">
                <a:solidFill>
                  <a:schemeClr val="bg2">
                    <a:lumMod val="50000"/>
                  </a:schemeClr>
                </a:solidFill>
                <a:effectLst>
                  <a:outerShdw blurRad="38100" dist="38100" dir="2700000" algn="tl">
                    <a:srgbClr val="000000">
                      <a:alpha val="43137"/>
                    </a:srgbClr>
                  </a:outerShdw>
                </a:effectLst>
              </a:rPr>
              <a:t>UP!!</a:t>
            </a:r>
            <a:endParaRPr lang="en-US" sz="4000" b="1" dirty="0">
              <a:solidFill>
                <a:schemeClr val="bg2">
                  <a:lumMod val="50000"/>
                </a:schemeClr>
              </a:solidFill>
              <a:effectLst>
                <a:outerShdw blurRad="38100" dist="38100" dir="2700000" algn="tl">
                  <a:srgbClr val="000000">
                    <a:alpha val="43137"/>
                  </a:srgbClr>
                </a:outerShdw>
              </a:effectLst>
            </a:endParaRPr>
          </a:p>
        </p:txBody>
      </p:sp>
      <p:sp>
        <p:nvSpPr>
          <p:cNvPr id="5" name="Rounded Rectangular Callout 4"/>
          <p:cNvSpPr/>
          <p:nvPr/>
        </p:nvSpPr>
        <p:spPr>
          <a:xfrm>
            <a:off x="5334000" y="990600"/>
            <a:ext cx="2743200" cy="1295400"/>
          </a:xfrm>
          <a:prstGeom prst="wedgeRoundRectCallout">
            <a:avLst>
              <a:gd name="adj1" fmla="val -50389"/>
              <a:gd name="adj2" fmla="val 756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lumMod val="50000"/>
                  </a:schemeClr>
                </a:solidFill>
                <a:effectLst>
                  <a:outerShdw blurRad="38100" dist="38100" dir="2700000" algn="tl">
                    <a:srgbClr val="000000">
                      <a:alpha val="43137"/>
                    </a:srgbClr>
                  </a:outerShdw>
                </a:effectLst>
              </a:rPr>
              <a:t>GRAMMAR BOOTCAMP!</a:t>
            </a:r>
            <a:endParaRPr lang="en-US" sz="3200" b="1" dirty="0">
              <a:solidFill>
                <a:schemeClr val="bg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919403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3657600" cy="685800"/>
          </a:xfrm>
        </p:spPr>
        <p:txBody>
          <a:bodyPr/>
          <a:lstStyle/>
          <a:p>
            <a:pPr marL="0" indent="0" algn="ctr">
              <a:buNone/>
            </a:pPr>
            <a:r>
              <a:rPr lang="en-US" dirty="0" smtClean="0"/>
              <a:t>Noun Phrases</a:t>
            </a:r>
          </a:p>
        </p:txBody>
      </p:sp>
      <p:sp>
        <p:nvSpPr>
          <p:cNvPr id="3" name="Title 2"/>
          <p:cNvSpPr>
            <a:spLocks noGrp="1"/>
          </p:cNvSpPr>
          <p:nvPr>
            <p:ph type="title"/>
          </p:nvPr>
        </p:nvSpPr>
        <p:spPr/>
        <p:txBody>
          <a:bodyPr>
            <a:normAutofit/>
          </a:bodyPr>
          <a:lstStyle/>
          <a:p>
            <a:r>
              <a:rPr lang="en-US" sz="4800" dirty="0" smtClean="0"/>
              <a:t>Types of Phrases</a:t>
            </a:r>
            <a:endParaRPr lang="en-US" sz="4800" dirty="0"/>
          </a:p>
        </p:txBody>
      </p:sp>
      <p:sp>
        <p:nvSpPr>
          <p:cNvPr id="5" name="Content Placeholder 1"/>
          <p:cNvSpPr txBox="1">
            <a:spLocks/>
          </p:cNvSpPr>
          <p:nvPr/>
        </p:nvSpPr>
        <p:spPr>
          <a:xfrm>
            <a:off x="4800600" y="1824697"/>
            <a:ext cx="3657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Verb Phrases</a:t>
            </a:r>
          </a:p>
        </p:txBody>
      </p:sp>
      <p:sp>
        <p:nvSpPr>
          <p:cNvPr id="6" name="Content Placeholder 1"/>
          <p:cNvSpPr txBox="1">
            <a:spLocks/>
          </p:cNvSpPr>
          <p:nvPr/>
        </p:nvSpPr>
        <p:spPr>
          <a:xfrm>
            <a:off x="1371600" y="2510497"/>
            <a:ext cx="4419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Prepositional Phrases</a:t>
            </a:r>
          </a:p>
        </p:txBody>
      </p:sp>
      <p:sp>
        <p:nvSpPr>
          <p:cNvPr id="7" name="Content Placeholder 1"/>
          <p:cNvSpPr txBox="1">
            <a:spLocks/>
          </p:cNvSpPr>
          <p:nvPr/>
        </p:nvSpPr>
        <p:spPr>
          <a:xfrm>
            <a:off x="4267200" y="3424897"/>
            <a:ext cx="3657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Adjective Phrases</a:t>
            </a:r>
          </a:p>
        </p:txBody>
      </p:sp>
      <p:sp>
        <p:nvSpPr>
          <p:cNvPr id="8" name="Content Placeholder 1"/>
          <p:cNvSpPr txBox="1">
            <a:spLocks/>
          </p:cNvSpPr>
          <p:nvPr/>
        </p:nvSpPr>
        <p:spPr>
          <a:xfrm>
            <a:off x="3657600" y="5715000"/>
            <a:ext cx="3657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Gerund Phrases</a:t>
            </a:r>
          </a:p>
        </p:txBody>
      </p:sp>
      <p:sp>
        <p:nvSpPr>
          <p:cNvPr id="9" name="Content Placeholder 1"/>
          <p:cNvSpPr txBox="1">
            <a:spLocks/>
          </p:cNvSpPr>
          <p:nvPr/>
        </p:nvSpPr>
        <p:spPr>
          <a:xfrm>
            <a:off x="644769" y="3962400"/>
            <a:ext cx="3657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Adverb Phrases</a:t>
            </a:r>
          </a:p>
        </p:txBody>
      </p:sp>
      <p:sp>
        <p:nvSpPr>
          <p:cNvPr id="10" name="Content Placeholder 1"/>
          <p:cNvSpPr txBox="1">
            <a:spLocks/>
          </p:cNvSpPr>
          <p:nvPr/>
        </p:nvSpPr>
        <p:spPr>
          <a:xfrm>
            <a:off x="5029200" y="4495800"/>
            <a:ext cx="3657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Infinitive Phrases</a:t>
            </a:r>
          </a:p>
        </p:txBody>
      </p:sp>
      <p:sp>
        <p:nvSpPr>
          <p:cNvPr id="11" name="Content Placeholder 1"/>
          <p:cNvSpPr txBox="1">
            <a:spLocks/>
          </p:cNvSpPr>
          <p:nvPr/>
        </p:nvSpPr>
        <p:spPr>
          <a:xfrm>
            <a:off x="381000" y="5105400"/>
            <a:ext cx="3657600" cy="685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Participle Phrases</a:t>
            </a:r>
          </a:p>
        </p:txBody>
      </p:sp>
    </p:spTree>
    <p:extLst>
      <p:ext uri="{BB962C8B-B14F-4D97-AF65-F5344CB8AC3E}">
        <p14:creationId xmlns:p14="http://schemas.microsoft.com/office/powerpoint/2010/main" val="91041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P spid="7" grpId="0"/>
      <p:bldP spid="8" grpId="0"/>
      <p:bldP spid="9" grpId="0"/>
      <p:bldP spid="10" grpId="0"/>
      <p:bldP spid="1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dirty="0" smtClean="0"/>
              <a:t>A special type of phrase that uses the infinitive verb form to introduce itself</a:t>
            </a:r>
          </a:p>
          <a:p>
            <a:pPr>
              <a:spcAft>
                <a:spcPts val="600"/>
              </a:spcAft>
            </a:pPr>
            <a:r>
              <a:rPr lang="en-US" dirty="0" smtClean="0"/>
              <a:t>Consist of the infinitive (</a:t>
            </a:r>
            <a:r>
              <a:rPr lang="en-US" b="1" i="1" dirty="0" smtClean="0"/>
              <a:t>to</a:t>
            </a:r>
            <a:r>
              <a:rPr lang="en-US" i="1" dirty="0" smtClean="0"/>
              <a:t> </a:t>
            </a:r>
            <a:r>
              <a:rPr lang="en-US" dirty="0" smtClean="0"/>
              <a:t>+ verb stem) plus any objects or modifiers</a:t>
            </a:r>
          </a:p>
          <a:p>
            <a:pPr>
              <a:spcAft>
                <a:spcPts val="600"/>
              </a:spcAft>
            </a:pPr>
            <a:r>
              <a:rPr lang="en-US" dirty="0" smtClean="0"/>
              <a:t>Include </a:t>
            </a:r>
            <a:r>
              <a:rPr lang="en-US" u="sng" dirty="0" smtClean="0"/>
              <a:t>nonfinite</a:t>
            </a:r>
            <a:r>
              <a:rPr lang="en-US" dirty="0" smtClean="0"/>
              <a:t> verbs (do not reflect tense and number) but no subject, typically</a:t>
            </a:r>
          </a:p>
          <a:p>
            <a:pPr>
              <a:spcAft>
                <a:spcPts val="600"/>
              </a:spcAft>
            </a:pPr>
            <a:r>
              <a:rPr lang="en-US" dirty="0" smtClean="0"/>
              <a:t>Rare:  subjects preceded by the word </a:t>
            </a:r>
            <a:r>
              <a:rPr lang="en-US" b="1" i="1" dirty="0" smtClean="0"/>
              <a:t>for</a:t>
            </a:r>
          </a:p>
          <a:p>
            <a:pPr>
              <a:spcAft>
                <a:spcPts val="600"/>
              </a:spcAft>
            </a:pPr>
            <a:r>
              <a:rPr lang="en-US" dirty="0" smtClean="0"/>
              <a:t>Bare:  word </a:t>
            </a:r>
            <a:r>
              <a:rPr lang="en-US" b="1" i="1" dirty="0" smtClean="0"/>
              <a:t>to</a:t>
            </a:r>
            <a:r>
              <a:rPr lang="en-US" dirty="0" smtClean="0"/>
              <a:t> is not present in the phrase</a:t>
            </a:r>
          </a:p>
          <a:p>
            <a:endParaRPr lang="en-US" dirty="0"/>
          </a:p>
        </p:txBody>
      </p:sp>
      <p:sp>
        <p:nvSpPr>
          <p:cNvPr id="3" name="Title 2"/>
          <p:cNvSpPr>
            <a:spLocks noGrp="1"/>
          </p:cNvSpPr>
          <p:nvPr>
            <p:ph type="title"/>
          </p:nvPr>
        </p:nvSpPr>
        <p:spPr/>
        <p:txBody>
          <a:bodyPr>
            <a:normAutofit/>
          </a:bodyPr>
          <a:lstStyle/>
          <a:p>
            <a:r>
              <a:rPr lang="en-US" sz="4800" dirty="0" smtClean="0"/>
              <a:t>Infinitive Phrases</a:t>
            </a:r>
            <a:endParaRPr lang="en-US" sz="4800" dirty="0"/>
          </a:p>
        </p:txBody>
      </p:sp>
    </p:spTree>
    <p:extLst>
      <p:ext uri="{BB962C8B-B14F-4D97-AF65-F5344CB8AC3E}">
        <p14:creationId xmlns:p14="http://schemas.microsoft.com/office/powerpoint/2010/main" val="30664156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b="1" i="1" dirty="0"/>
              <a:t>She wants him </a:t>
            </a:r>
            <a:r>
              <a:rPr lang="en-US" b="1" i="1" dirty="0">
                <a:solidFill>
                  <a:srgbClr val="C00000"/>
                </a:solidFill>
              </a:rPr>
              <a:t>to go</a:t>
            </a:r>
            <a:r>
              <a:rPr lang="en-US" b="1" i="1" dirty="0"/>
              <a:t>.</a:t>
            </a:r>
            <a:r>
              <a:rPr lang="en-US" b="1" dirty="0"/>
              <a:t> </a:t>
            </a:r>
            <a:endParaRPr lang="en-US" b="1" dirty="0" smtClean="0"/>
          </a:p>
          <a:p>
            <a:pPr marL="0" indent="0">
              <a:buNone/>
            </a:pPr>
            <a:r>
              <a:rPr lang="en-US" b="1" i="1" dirty="0" smtClean="0"/>
              <a:t>She </a:t>
            </a:r>
            <a:r>
              <a:rPr lang="en-US" b="1" i="1" dirty="0"/>
              <a:t>wants </a:t>
            </a:r>
            <a:r>
              <a:rPr lang="en-US" b="1" i="1" dirty="0">
                <a:solidFill>
                  <a:srgbClr val="C00000"/>
                </a:solidFill>
              </a:rPr>
              <a:t>to go</a:t>
            </a:r>
            <a:r>
              <a:rPr lang="en-US" b="1" i="1" dirty="0" smtClean="0"/>
              <a:t>.</a:t>
            </a:r>
          </a:p>
          <a:p>
            <a:pPr marL="0" indent="0">
              <a:buNone/>
            </a:pPr>
            <a:endParaRPr lang="en-US" sz="1100" b="1" i="1" dirty="0" smtClean="0"/>
          </a:p>
          <a:p>
            <a:pPr marL="0" indent="0" algn="r">
              <a:buNone/>
            </a:pPr>
            <a:r>
              <a:rPr lang="en-US" b="1" i="1" dirty="0"/>
              <a:t>Ginger is waiting </a:t>
            </a:r>
            <a:r>
              <a:rPr lang="en-US" b="1" i="1" dirty="0">
                <a:solidFill>
                  <a:srgbClr val="C00000"/>
                </a:solidFill>
              </a:rPr>
              <a:t>for us to come</a:t>
            </a:r>
            <a:r>
              <a:rPr lang="en-US" b="1" i="1" dirty="0"/>
              <a:t>.</a:t>
            </a:r>
          </a:p>
          <a:p>
            <a:pPr marL="0" indent="0" algn="r">
              <a:buNone/>
            </a:pPr>
            <a:r>
              <a:rPr lang="en-US" b="1" i="1" dirty="0"/>
              <a:t>The pediatrician is waiting </a:t>
            </a:r>
            <a:r>
              <a:rPr lang="en-US" b="1" i="1" dirty="0">
                <a:solidFill>
                  <a:srgbClr val="C00000"/>
                </a:solidFill>
              </a:rPr>
              <a:t>for you to send the report</a:t>
            </a:r>
            <a:r>
              <a:rPr lang="en-US" b="1" i="1" dirty="0" smtClean="0"/>
              <a:t>.</a:t>
            </a:r>
          </a:p>
          <a:p>
            <a:pPr marL="0" indent="0">
              <a:buNone/>
            </a:pPr>
            <a:r>
              <a:rPr lang="en-US" b="1" i="1" dirty="0" smtClean="0"/>
              <a:t>Help </a:t>
            </a:r>
            <a:r>
              <a:rPr lang="en-US" b="1" i="1" dirty="0"/>
              <a:t>them </a:t>
            </a:r>
            <a:r>
              <a:rPr lang="en-US" b="1" i="1" dirty="0">
                <a:solidFill>
                  <a:schemeClr val="tx2">
                    <a:lumMod val="90000"/>
                  </a:schemeClr>
                </a:solidFill>
              </a:rPr>
              <a:t>[to] </a:t>
            </a:r>
            <a:r>
              <a:rPr lang="en-US" b="1" i="1" dirty="0">
                <a:solidFill>
                  <a:srgbClr val="C00000"/>
                </a:solidFill>
              </a:rPr>
              <a:t>get the room ready</a:t>
            </a:r>
            <a:r>
              <a:rPr lang="en-US" b="1" i="1" dirty="0"/>
              <a:t>.  </a:t>
            </a:r>
          </a:p>
          <a:p>
            <a:pPr marL="0" indent="0">
              <a:buNone/>
            </a:pPr>
            <a:r>
              <a:rPr lang="en-US" b="1" i="1" dirty="0"/>
              <a:t>Nicole wouldn’t dare </a:t>
            </a:r>
            <a:r>
              <a:rPr lang="en-US" b="1" i="1" dirty="0">
                <a:solidFill>
                  <a:schemeClr val="tx2">
                    <a:lumMod val="90000"/>
                  </a:schemeClr>
                </a:solidFill>
              </a:rPr>
              <a:t>[to] </a:t>
            </a:r>
            <a:r>
              <a:rPr lang="en-US" b="1" i="1" dirty="0">
                <a:solidFill>
                  <a:srgbClr val="C00000"/>
                </a:solidFill>
              </a:rPr>
              <a:t>tell me</a:t>
            </a:r>
            <a:r>
              <a:rPr lang="en-US" b="1" i="1" dirty="0" smtClean="0"/>
              <a:t>.</a:t>
            </a:r>
          </a:p>
          <a:p>
            <a:pPr marL="0" indent="0">
              <a:buNone/>
            </a:pPr>
            <a:endParaRPr lang="en-US" sz="1700" b="1" i="1" dirty="0" smtClean="0"/>
          </a:p>
          <a:p>
            <a:pPr marL="0" indent="0" algn="r">
              <a:buNone/>
            </a:pPr>
            <a:r>
              <a:rPr lang="en-US" b="1" i="1" dirty="0"/>
              <a:t>Susan wants </a:t>
            </a:r>
            <a:r>
              <a:rPr lang="en-US" b="1" i="1" dirty="0">
                <a:solidFill>
                  <a:srgbClr val="C00000"/>
                </a:solidFill>
              </a:rPr>
              <a:t>to </a:t>
            </a:r>
            <a:r>
              <a:rPr lang="en-US" b="1" i="1" dirty="0" smtClean="0">
                <a:solidFill>
                  <a:srgbClr val="C00000"/>
                </a:solidFill>
              </a:rPr>
              <a:t>loan the </a:t>
            </a:r>
            <a:r>
              <a:rPr lang="en-US" b="1" i="1" dirty="0">
                <a:solidFill>
                  <a:srgbClr val="C00000"/>
                </a:solidFill>
              </a:rPr>
              <a:t>book</a:t>
            </a:r>
            <a:r>
              <a:rPr lang="en-US" b="1" i="1" dirty="0"/>
              <a:t> </a:t>
            </a:r>
            <a:r>
              <a:rPr lang="en-US" b="1" i="1" dirty="0" smtClean="0"/>
              <a:t>                rather </a:t>
            </a:r>
            <a:r>
              <a:rPr lang="en-US" b="1" i="1" dirty="0"/>
              <a:t>than </a:t>
            </a:r>
            <a:r>
              <a:rPr lang="en-US" b="1" i="1" dirty="0" smtClean="0">
                <a:solidFill>
                  <a:schemeClr val="tx2">
                    <a:lumMod val="90000"/>
                  </a:schemeClr>
                </a:solidFill>
              </a:rPr>
              <a:t>[to] </a:t>
            </a:r>
            <a:r>
              <a:rPr lang="en-US" b="1" i="1" dirty="0" smtClean="0">
                <a:solidFill>
                  <a:srgbClr val="C00000"/>
                </a:solidFill>
              </a:rPr>
              <a:t>give </a:t>
            </a:r>
            <a:r>
              <a:rPr lang="en-US" b="1" i="1" dirty="0">
                <a:solidFill>
                  <a:srgbClr val="C00000"/>
                </a:solidFill>
              </a:rPr>
              <a:t>it</a:t>
            </a:r>
            <a:r>
              <a:rPr lang="en-US" b="1" i="1" dirty="0"/>
              <a:t> to them.</a:t>
            </a:r>
          </a:p>
          <a:p>
            <a:pPr marL="0" indent="0">
              <a:buNone/>
            </a:pPr>
            <a:endParaRPr lang="en-US" sz="3000" b="1" i="1" dirty="0"/>
          </a:p>
          <a:p>
            <a:pPr marL="0" indent="0" algn="ctr">
              <a:buNone/>
            </a:pPr>
            <a:endParaRPr lang="en-US" sz="3000" b="1" i="1" dirty="0" smtClean="0"/>
          </a:p>
          <a:p>
            <a:pPr marL="0" indent="0" algn="ctr">
              <a:buNone/>
            </a:pPr>
            <a:endParaRPr lang="en-US" sz="3000" b="1" i="1" dirty="0"/>
          </a:p>
          <a:p>
            <a:pPr marL="0" indent="0" algn="ctr">
              <a:buNone/>
            </a:pPr>
            <a:endParaRPr lang="en-US" b="1" i="1" dirty="0"/>
          </a:p>
          <a:p>
            <a:pPr marL="0" indent="0" algn="ctr">
              <a:buNone/>
            </a:pPr>
            <a:endParaRPr lang="en-US" b="1" dirty="0"/>
          </a:p>
        </p:txBody>
      </p:sp>
      <p:sp>
        <p:nvSpPr>
          <p:cNvPr id="3" name="Title 2"/>
          <p:cNvSpPr>
            <a:spLocks noGrp="1"/>
          </p:cNvSpPr>
          <p:nvPr>
            <p:ph type="title"/>
          </p:nvPr>
        </p:nvSpPr>
        <p:spPr/>
        <p:txBody>
          <a:bodyPr>
            <a:normAutofit/>
          </a:bodyPr>
          <a:lstStyle/>
          <a:p>
            <a:r>
              <a:rPr lang="en-US" sz="4800" dirty="0" smtClean="0"/>
              <a:t>Infinitive Phrases</a:t>
            </a:r>
            <a:endParaRPr lang="en-US" sz="4800" dirty="0"/>
          </a:p>
        </p:txBody>
      </p:sp>
    </p:spTree>
    <p:extLst>
      <p:ext uri="{BB962C8B-B14F-4D97-AF65-F5344CB8AC3E}">
        <p14:creationId xmlns:p14="http://schemas.microsoft.com/office/powerpoint/2010/main" val="2437850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600"/>
              </a:spcAft>
            </a:pPr>
            <a:r>
              <a:rPr lang="en-US" dirty="0" smtClean="0"/>
              <a:t>Either the past or the present participle is the main word in the phrase; Serve both adjectival and adverbial functions</a:t>
            </a:r>
          </a:p>
          <a:p>
            <a:pPr lvl="1">
              <a:spcAft>
                <a:spcPts val="600"/>
              </a:spcAft>
            </a:pPr>
            <a:r>
              <a:rPr lang="en-US" i="1" dirty="0" smtClean="0">
                <a:solidFill>
                  <a:srgbClr val="C00000"/>
                </a:solidFill>
              </a:rPr>
              <a:t>Born with a severe hearing loss</a:t>
            </a:r>
            <a:r>
              <a:rPr lang="en-US" i="1" dirty="0" smtClean="0">
                <a:solidFill>
                  <a:schemeClr val="tx1"/>
                </a:solidFill>
              </a:rPr>
              <a:t>, Lisa is learning to sign.</a:t>
            </a:r>
            <a:r>
              <a:rPr lang="en-US" dirty="0" smtClean="0">
                <a:solidFill>
                  <a:schemeClr val="tx1"/>
                </a:solidFill>
              </a:rPr>
              <a:t> (past participle, adjectival function)</a:t>
            </a:r>
          </a:p>
          <a:p>
            <a:pPr>
              <a:spcAft>
                <a:spcPts val="600"/>
              </a:spcAft>
            </a:pPr>
            <a:r>
              <a:rPr lang="en-US" dirty="0" smtClean="0"/>
              <a:t>May also be introduced by subordinating conjunctions</a:t>
            </a:r>
          </a:p>
          <a:p>
            <a:pPr lvl="1">
              <a:spcAft>
                <a:spcPts val="600"/>
              </a:spcAft>
            </a:pPr>
            <a:r>
              <a:rPr lang="en-US" i="1" dirty="0">
                <a:solidFill>
                  <a:srgbClr val="C00000"/>
                </a:solidFill>
              </a:rPr>
              <a:t>Before arriving at the lab</a:t>
            </a:r>
            <a:r>
              <a:rPr lang="en-US" i="1" dirty="0">
                <a:solidFill>
                  <a:schemeClr val="tx1"/>
                </a:solidFill>
              </a:rPr>
              <a:t>, I stopped off for a sandwich</a:t>
            </a:r>
            <a:r>
              <a:rPr lang="en-US" dirty="0" smtClean="0">
                <a:solidFill>
                  <a:schemeClr val="tx1"/>
                </a:solidFill>
              </a:rPr>
              <a:t>.  (</a:t>
            </a:r>
            <a:r>
              <a:rPr lang="en-US" dirty="0" err="1" smtClean="0">
                <a:solidFill>
                  <a:schemeClr val="tx1"/>
                </a:solidFill>
              </a:rPr>
              <a:t>subord</a:t>
            </a:r>
            <a:r>
              <a:rPr lang="en-US" dirty="0" smtClean="0">
                <a:solidFill>
                  <a:schemeClr val="tx1"/>
                </a:solidFill>
              </a:rPr>
              <a:t>. conj., adverbial function)</a:t>
            </a:r>
            <a:endParaRPr lang="en-US" dirty="0">
              <a:solidFill>
                <a:schemeClr val="tx1"/>
              </a:solidFill>
            </a:endParaRPr>
          </a:p>
          <a:p>
            <a:pPr lvl="1">
              <a:spcAft>
                <a:spcPts val="600"/>
              </a:spcAft>
            </a:pPr>
            <a:endParaRPr lang="en-US" dirty="0">
              <a:solidFill>
                <a:schemeClr val="tx1"/>
              </a:solidFill>
            </a:endParaRPr>
          </a:p>
        </p:txBody>
      </p:sp>
      <p:sp>
        <p:nvSpPr>
          <p:cNvPr id="3" name="Title 2"/>
          <p:cNvSpPr>
            <a:spLocks noGrp="1"/>
          </p:cNvSpPr>
          <p:nvPr>
            <p:ph type="title"/>
          </p:nvPr>
        </p:nvSpPr>
        <p:spPr/>
        <p:txBody>
          <a:bodyPr>
            <a:normAutofit/>
          </a:bodyPr>
          <a:lstStyle/>
          <a:p>
            <a:r>
              <a:rPr lang="en-US" sz="4800" dirty="0" smtClean="0"/>
              <a:t>Participle Phrases</a:t>
            </a:r>
            <a:endParaRPr lang="en-US" sz="4800" dirty="0"/>
          </a:p>
        </p:txBody>
      </p:sp>
    </p:spTree>
    <p:extLst>
      <p:ext uri="{BB962C8B-B14F-4D97-AF65-F5344CB8AC3E}">
        <p14:creationId xmlns:p14="http://schemas.microsoft.com/office/powerpoint/2010/main" val="30530927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600"/>
              </a:spcAft>
            </a:pPr>
            <a:r>
              <a:rPr lang="en-US" dirty="0" smtClean="0"/>
              <a:t>Includes a gerund plus any objects or modifiers</a:t>
            </a:r>
          </a:p>
          <a:p>
            <a:pPr>
              <a:spcAft>
                <a:spcPts val="600"/>
              </a:spcAft>
            </a:pPr>
            <a:r>
              <a:rPr lang="en-US" dirty="0" smtClean="0"/>
              <a:t>Always functions as a noun in a sentence</a:t>
            </a:r>
          </a:p>
          <a:p>
            <a:pPr lvl="1">
              <a:spcAft>
                <a:spcPts val="600"/>
              </a:spcAft>
            </a:pPr>
            <a:r>
              <a:rPr lang="en-US" sz="3200" i="1" dirty="0" smtClean="0">
                <a:solidFill>
                  <a:schemeClr val="tx1"/>
                </a:solidFill>
              </a:rPr>
              <a:t>We like </a:t>
            </a:r>
            <a:r>
              <a:rPr lang="en-US" sz="3200" i="1" dirty="0" smtClean="0">
                <a:solidFill>
                  <a:srgbClr val="C00000"/>
                </a:solidFill>
              </a:rPr>
              <a:t>playing dominoes</a:t>
            </a:r>
            <a:r>
              <a:rPr lang="en-US" sz="3200" i="1" dirty="0" smtClean="0">
                <a:solidFill>
                  <a:schemeClr val="tx1"/>
                </a:solidFill>
              </a:rPr>
              <a:t>.</a:t>
            </a:r>
          </a:p>
          <a:p>
            <a:pPr lvl="1">
              <a:spcAft>
                <a:spcPts val="600"/>
              </a:spcAft>
            </a:pPr>
            <a:r>
              <a:rPr lang="en-US" sz="3200" i="1" dirty="0" smtClean="0">
                <a:solidFill>
                  <a:srgbClr val="C00000"/>
                </a:solidFill>
              </a:rPr>
              <a:t>Hunting little mice</a:t>
            </a:r>
            <a:r>
              <a:rPr lang="en-US" sz="3200" i="1" dirty="0" smtClean="0">
                <a:solidFill>
                  <a:schemeClr val="tx1"/>
                </a:solidFill>
              </a:rPr>
              <a:t> is my cat’s passion.</a:t>
            </a:r>
          </a:p>
          <a:p>
            <a:pPr lvl="1">
              <a:spcAft>
                <a:spcPts val="600"/>
              </a:spcAft>
            </a:pPr>
            <a:r>
              <a:rPr lang="en-US" sz="3200" i="1" dirty="0" smtClean="0">
                <a:solidFill>
                  <a:srgbClr val="C00000"/>
                </a:solidFill>
              </a:rPr>
              <a:t>Cooking</a:t>
            </a:r>
            <a:r>
              <a:rPr lang="en-US" sz="3200" i="1" dirty="0" smtClean="0">
                <a:solidFill>
                  <a:schemeClr val="tx1"/>
                </a:solidFill>
              </a:rPr>
              <a:t> helps me relax.</a:t>
            </a:r>
            <a:endParaRPr lang="en-US" sz="3200" i="1" dirty="0">
              <a:solidFill>
                <a:schemeClr val="tx1"/>
              </a:solidFill>
            </a:endParaRPr>
          </a:p>
        </p:txBody>
      </p:sp>
      <p:sp>
        <p:nvSpPr>
          <p:cNvPr id="3" name="Title 2"/>
          <p:cNvSpPr>
            <a:spLocks noGrp="1"/>
          </p:cNvSpPr>
          <p:nvPr>
            <p:ph type="title"/>
          </p:nvPr>
        </p:nvSpPr>
        <p:spPr/>
        <p:txBody>
          <a:bodyPr>
            <a:normAutofit/>
          </a:bodyPr>
          <a:lstStyle/>
          <a:p>
            <a:r>
              <a:rPr lang="en-US" sz="4800" dirty="0" smtClean="0"/>
              <a:t>Gerund Phrases</a:t>
            </a:r>
            <a:endParaRPr lang="en-US" sz="4800" dirty="0"/>
          </a:p>
        </p:txBody>
      </p:sp>
      <p:pic>
        <p:nvPicPr>
          <p:cNvPr id="2053" name="Picture 5" descr="C:\Users\descuser\AppData\Local\Microsoft\Windows\Temporary Internet Files\Content.IE5\MD501Q3R\flower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5200106"/>
            <a:ext cx="1295400" cy="12768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5" descr="C:\Users\descuser\AppData\Local\Microsoft\Windows\Temporary Internet Files\Content.IE5\MD501Q3R\flower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95400" y="5114653"/>
            <a:ext cx="1295400" cy="12768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5" descr="C:\Users\descuser\AppData\Local\Microsoft\Windows\Temporary Internet Files\Content.IE5\MD501Q3R\flower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6638652" y="5114653"/>
            <a:ext cx="1295400" cy="12768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78858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9144000" cy="914400"/>
          </a:xfrm>
        </p:spPr>
        <p:txBody>
          <a:bodyPr>
            <a:noAutofit/>
          </a:bodyPr>
          <a:lstStyle/>
          <a:p>
            <a:r>
              <a:rPr lang="en-US" dirty="0" smtClean="0"/>
              <a:t>Developmental Notes:  Phrases</a:t>
            </a:r>
            <a:endParaRPr lang="en-US"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function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16226414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a:spLocks noGrp="1"/>
          </p:cNvSpPr>
          <p:nvPr>
            <p:ph type="body" idx="1"/>
          </p:nvPr>
        </p:nvSpPr>
        <p:spPr>
          <a:xfrm>
            <a:off x="533400" y="4958864"/>
            <a:ext cx="7924800" cy="1441936"/>
          </a:xfrm>
        </p:spPr>
        <p:txBody>
          <a:bodyPr>
            <a:noAutofit/>
          </a:bodyPr>
          <a:lstStyle/>
          <a:p>
            <a:pPr algn="ctr"/>
            <a:r>
              <a:rPr lang="en-US" sz="4000" b="1" dirty="0" smtClean="0">
                <a:solidFill>
                  <a:schemeClr val="tx1"/>
                </a:solidFill>
                <a:effectLst>
                  <a:outerShdw blurRad="38100" dist="38100" dir="2700000" algn="tl">
                    <a:srgbClr val="000000">
                      <a:alpha val="43137"/>
                    </a:srgbClr>
                  </a:outerShdw>
                </a:effectLst>
              </a:rPr>
              <a:t>10A:  Noun Phrase Function</a:t>
            </a:r>
          </a:p>
          <a:p>
            <a:pPr algn="ctr"/>
            <a:r>
              <a:rPr lang="en-US" sz="4000" b="1" dirty="0" smtClean="0">
                <a:solidFill>
                  <a:schemeClr val="tx1"/>
                </a:solidFill>
                <a:effectLst>
                  <a:outerShdw blurRad="38100" dist="38100" dir="2700000" algn="tl">
                    <a:srgbClr val="000000">
                      <a:alpha val="43137"/>
                    </a:srgbClr>
                  </a:outerShdw>
                </a:effectLst>
              </a:rPr>
              <a:t>10B:  Phrase Differentiation</a:t>
            </a:r>
            <a:endParaRPr lang="en-US"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68626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2084003" y="609599"/>
            <a:ext cx="5231197"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58952" b="7028"/>
          <a:stretch/>
        </p:blipFill>
        <p:spPr bwMode="auto">
          <a:xfrm>
            <a:off x="381000" y="3657600"/>
            <a:ext cx="4316676"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19" r="11374" b="7028"/>
          <a:stretch/>
        </p:blipFill>
        <p:spPr bwMode="auto">
          <a:xfrm>
            <a:off x="4437656" y="3657599"/>
            <a:ext cx="4249144"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33265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524000"/>
            <a:ext cx="8534400" cy="4953000"/>
          </a:xfrm>
        </p:spPr>
        <p:txBody>
          <a:bodyPr>
            <a:normAutofit/>
          </a:bodyPr>
          <a:lstStyle/>
          <a:p>
            <a:pPr>
              <a:spcBef>
                <a:spcPts val="1200"/>
              </a:spcBef>
              <a:spcAft>
                <a:spcPts val="600"/>
              </a:spcAft>
            </a:pPr>
            <a:r>
              <a:rPr lang="en-US" dirty="0" smtClean="0"/>
              <a:t>A central syntactic structure consisting of a group of words that are unified by meaning</a:t>
            </a:r>
          </a:p>
          <a:p>
            <a:pPr>
              <a:spcBef>
                <a:spcPts val="1200"/>
              </a:spcBef>
              <a:spcAft>
                <a:spcPts val="600"/>
              </a:spcAft>
            </a:pPr>
            <a:r>
              <a:rPr lang="en-US" dirty="0" smtClean="0"/>
              <a:t>More complex than phrases because they have their own subject and predicate (similar to sentences)</a:t>
            </a:r>
          </a:p>
          <a:p>
            <a:pPr>
              <a:spcAft>
                <a:spcPts val="600"/>
              </a:spcAft>
            </a:pPr>
            <a:r>
              <a:rPr lang="en-US" dirty="0" smtClean="0"/>
              <a:t>Two types:</a:t>
            </a:r>
          </a:p>
          <a:p>
            <a:pPr lvl="1">
              <a:spcBef>
                <a:spcPts val="600"/>
              </a:spcBef>
              <a:spcAft>
                <a:spcPts val="600"/>
              </a:spcAft>
            </a:pPr>
            <a:r>
              <a:rPr lang="en-US" sz="3200" dirty="0" smtClean="0">
                <a:solidFill>
                  <a:schemeClr val="tx1"/>
                </a:solidFill>
              </a:rPr>
              <a:t>independent or main clauses</a:t>
            </a:r>
          </a:p>
          <a:p>
            <a:pPr lvl="1">
              <a:spcBef>
                <a:spcPts val="600"/>
              </a:spcBef>
              <a:spcAft>
                <a:spcPts val="600"/>
              </a:spcAft>
            </a:pPr>
            <a:r>
              <a:rPr lang="en-US" sz="3200" dirty="0" smtClean="0">
                <a:solidFill>
                  <a:schemeClr val="tx1"/>
                </a:solidFill>
              </a:rPr>
              <a:t>dependent or subordinate clauses</a:t>
            </a:r>
          </a:p>
        </p:txBody>
      </p:sp>
      <p:sp>
        <p:nvSpPr>
          <p:cNvPr id="4" name="Title 3"/>
          <p:cNvSpPr>
            <a:spLocks noGrp="1"/>
          </p:cNvSpPr>
          <p:nvPr>
            <p:ph type="title"/>
          </p:nvPr>
        </p:nvSpPr>
        <p:spPr/>
        <p:txBody>
          <a:bodyPr>
            <a:normAutofit/>
          </a:bodyPr>
          <a:lstStyle/>
          <a:p>
            <a:r>
              <a:rPr lang="en-US" sz="4800" dirty="0" smtClean="0"/>
              <a:t>What Is a Clause?</a:t>
            </a:r>
            <a:endParaRPr lang="en-US" sz="4800" dirty="0"/>
          </a:p>
        </p:txBody>
      </p:sp>
    </p:spTree>
    <p:extLst>
      <p:ext uri="{BB962C8B-B14F-4D97-AF65-F5344CB8AC3E}">
        <p14:creationId xmlns:p14="http://schemas.microsoft.com/office/powerpoint/2010/main" val="9514103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spcBef>
                <a:spcPts val="1200"/>
              </a:spcBef>
              <a:spcAft>
                <a:spcPts val="1200"/>
              </a:spcAft>
            </a:pPr>
            <a:r>
              <a:rPr lang="en-US" dirty="0" smtClean="0"/>
              <a:t>Refer to handout:  “Key Clause Elements” and “Examples of Independent Clauses with Two, Three, and Four Slots”</a:t>
            </a:r>
          </a:p>
          <a:p>
            <a:pPr>
              <a:spcBef>
                <a:spcPts val="1200"/>
              </a:spcBef>
              <a:spcAft>
                <a:spcPts val="1200"/>
              </a:spcAft>
            </a:pPr>
            <a:r>
              <a:rPr lang="en-US" dirty="0" smtClean="0"/>
              <a:t>Subject and verb are always obligatory</a:t>
            </a:r>
          </a:p>
          <a:p>
            <a:pPr>
              <a:spcBef>
                <a:spcPts val="1200"/>
              </a:spcBef>
              <a:spcAft>
                <a:spcPts val="1200"/>
              </a:spcAft>
            </a:pPr>
            <a:r>
              <a:rPr lang="en-US" dirty="0" smtClean="0"/>
              <a:t>Object, complement, and adverbial slots are not always filled</a:t>
            </a:r>
          </a:p>
          <a:p>
            <a:pPr>
              <a:spcBef>
                <a:spcPts val="1200"/>
              </a:spcBef>
              <a:spcAft>
                <a:spcPts val="1200"/>
              </a:spcAft>
            </a:pPr>
            <a:r>
              <a:rPr lang="en-US" dirty="0" smtClean="0"/>
              <a:t>A single clause may have four slots filled, but all five is not possible</a:t>
            </a:r>
          </a:p>
          <a:p>
            <a:endParaRPr lang="en-US" dirty="0"/>
          </a:p>
        </p:txBody>
      </p:sp>
      <p:sp>
        <p:nvSpPr>
          <p:cNvPr id="3" name="Title 2"/>
          <p:cNvSpPr>
            <a:spLocks noGrp="1"/>
          </p:cNvSpPr>
          <p:nvPr>
            <p:ph type="title"/>
          </p:nvPr>
        </p:nvSpPr>
        <p:spPr/>
        <p:txBody>
          <a:bodyPr>
            <a:normAutofit/>
          </a:bodyPr>
          <a:lstStyle/>
          <a:p>
            <a:r>
              <a:rPr lang="en-US" sz="4800" dirty="0" smtClean="0"/>
              <a:t>Clause Elements</a:t>
            </a:r>
            <a:endParaRPr lang="en-US" sz="4800" dirty="0"/>
          </a:p>
        </p:txBody>
      </p:sp>
    </p:spTree>
    <p:extLst>
      <p:ext uri="{BB962C8B-B14F-4D97-AF65-F5344CB8AC3E}">
        <p14:creationId xmlns:p14="http://schemas.microsoft.com/office/powerpoint/2010/main" val="916409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saturation sat="200000"/>
                    </a14:imgEffect>
                  </a14:imgLayer>
                </a14:imgProps>
              </a:ext>
              <a:ext uri="{28A0092B-C50C-407E-A947-70E740481C1C}">
                <a14:useLocalDpi xmlns:a14="http://schemas.microsoft.com/office/drawing/2010/main" val="0"/>
              </a:ext>
            </a:extLst>
          </a:blip>
          <a:srcRect l="6733" t="3254" r="5249" b="2750"/>
          <a:stretch/>
        </p:blipFill>
        <p:spPr>
          <a:xfrm rot="16200000">
            <a:off x="1603658" y="-529943"/>
            <a:ext cx="5932722" cy="7928762"/>
          </a:xfrm>
          <a:prstGeom prst="rect">
            <a:avLst/>
          </a:prstGeom>
        </p:spPr>
      </p:pic>
    </p:spTree>
    <p:extLst>
      <p:ext uri="{BB962C8B-B14F-4D97-AF65-F5344CB8AC3E}">
        <p14:creationId xmlns:p14="http://schemas.microsoft.com/office/powerpoint/2010/main" val="230568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30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0"/>
                                        <p:tgtEl>
                                          <p:spTgt spid="3"/>
                                        </p:tgtEl>
                                      </p:cBhvr>
                                    </p:animEffect>
                                    <p:anim calcmode="lin" valueType="num">
                                      <p:cBhvr>
                                        <p:cTn id="8" dur="10000" fill="hold"/>
                                        <p:tgtEl>
                                          <p:spTgt spid="3"/>
                                        </p:tgtEl>
                                        <p:attrNameLst>
                                          <p:attrName>style.rotation</p:attrName>
                                        </p:attrNameLst>
                                      </p:cBhvr>
                                      <p:tavLst>
                                        <p:tav tm="0">
                                          <p:val>
                                            <p:fltVal val="720"/>
                                          </p:val>
                                        </p:tav>
                                        <p:tav tm="100000">
                                          <p:val>
                                            <p:fltVal val="0"/>
                                          </p:val>
                                        </p:tav>
                                      </p:tavLst>
                                    </p:anim>
                                    <p:anim calcmode="lin" valueType="num">
                                      <p:cBhvr>
                                        <p:cTn id="9" dur="10000" fill="hold"/>
                                        <p:tgtEl>
                                          <p:spTgt spid="3"/>
                                        </p:tgtEl>
                                        <p:attrNameLst>
                                          <p:attrName>ppt_h</p:attrName>
                                        </p:attrNameLst>
                                      </p:cBhvr>
                                      <p:tavLst>
                                        <p:tav tm="0">
                                          <p:val>
                                            <p:fltVal val="0"/>
                                          </p:val>
                                        </p:tav>
                                        <p:tav tm="100000">
                                          <p:val>
                                            <p:strVal val="#ppt_h"/>
                                          </p:val>
                                        </p:tav>
                                      </p:tavLst>
                                    </p:anim>
                                    <p:anim calcmode="lin" valueType="num">
                                      <p:cBhvr>
                                        <p:cTn id="10" dur="10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Can stand alone like a sentence</a:t>
            </a:r>
          </a:p>
          <a:p>
            <a:r>
              <a:rPr lang="en-US" dirty="0"/>
              <a:t>S</a:t>
            </a:r>
            <a:r>
              <a:rPr lang="en-US" dirty="0" smtClean="0"/>
              <a:t>tructure involves many different patterns</a:t>
            </a:r>
          </a:p>
          <a:p>
            <a:r>
              <a:rPr lang="en-US" dirty="0" smtClean="0"/>
              <a:t>May be conjoined with a coordinating conjunction </a:t>
            </a:r>
            <a:r>
              <a:rPr lang="en-US" sz="2800" dirty="0" smtClean="0"/>
              <a:t>(FANBOYS, </a:t>
            </a:r>
            <a:r>
              <a:rPr lang="en-US" sz="2800" i="1" dirty="0" smtClean="0"/>
              <a:t>so then</a:t>
            </a:r>
            <a:r>
              <a:rPr lang="en-US" sz="2800" dirty="0" smtClean="0"/>
              <a:t>, </a:t>
            </a:r>
            <a:r>
              <a:rPr lang="en-US" sz="2800" i="1" dirty="0" smtClean="0"/>
              <a:t>and then</a:t>
            </a:r>
            <a:r>
              <a:rPr lang="en-US" sz="2800" dirty="0" smtClean="0"/>
              <a:t>) </a:t>
            </a:r>
          </a:p>
          <a:p>
            <a:pPr lvl="1"/>
            <a:r>
              <a:rPr lang="en-US" i="1" dirty="0" smtClean="0">
                <a:solidFill>
                  <a:srgbClr val="C00000"/>
                </a:solidFill>
              </a:rPr>
              <a:t>Nancy left Mike a message</a:t>
            </a:r>
            <a:r>
              <a:rPr lang="en-US" i="1" dirty="0" smtClean="0">
                <a:solidFill>
                  <a:schemeClr val="tx1"/>
                </a:solidFill>
              </a:rPr>
              <a:t>, and </a:t>
            </a:r>
            <a:r>
              <a:rPr lang="en-US" i="1" dirty="0" smtClean="0">
                <a:solidFill>
                  <a:srgbClr val="C00000"/>
                </a:solidFill>
              </a:rPr>
              <a:t>he returned her call</a:t>
            </a:r>
            <a:r>
              <a:rPr lang="en-US" i="1" dirty="0" smtClean="0">
                <a:solidFill>
                  <a:schemeClr val="tx1"/>
                </a:solidFill>
              </a:rPr>
              <a:t>.</a:t>
            </a:r>
          </a:p>
          <a:p>
            <a:pPr lvl="1"/>
            <a:r>
              <a:rPr lang="en-US" i="1" dirty="0" smtClean="0">
                <a:solidFill>
                  <a:srgbClr val="C00000"/>
                </a:solidFill>
              </a:rPr>
              <a:t>Nancy left Mike a message</a:t>
            </a:r>
            <a:r>
              <a:rPr lang="en-US" i="1" dirty="0" smtClean="0">
                <a:solidFill>
                  <a:schemeClr val="tx1"/>
                </a:solidFill>
              </a:rPr>
              <a:t> and then </a:t>
            </a:r>
            <a:r>
              <a:rPr lang="en-US" i="1" dirty="0" smtClean="0">
                <a:solidFill>
                  <a:srgbClr val="C00000"/>
                </a:solidFill>
              </a:rPr>
              <a:t>she left</a:t>
            </a:r>
            <a:r>
              <a:rPr lang="en-US" i="1" dirty="0" smtClean="0">
                <a:solidFill>
                  <a:schemeClr val="tx1"/>
                </a:solidFill>
              </a:rPr>
              <a:t>.</a:t>
            </a:r>
          </a:p>
          <a:p>
            <a:r>
              <a:rPr lang="en-US" dirty="0" smtClean="0"/>
              <a:t>May be conjoined with an adverb conjunct</a:t>
            </a:r>
          </a:p>
          <a:p>
            <a:pPr lvl="1"/>
            <a:r>
              <a:rPr lang="en-US" i="1" dirty="0" smtClean="0">
                <a:solidFill>
                  <a:schemeClr val="tx1"/>
                </a:solidFill>
              </a:rPr>
              <a:t>We were tired; </a:t>
            </a:r>
            <a:r>
              <a:rPr lang="en-US" i="1" dirty="0" smtClean="0">
                <a:solidFill>
                  <a:srgbClr val="C00000"/>
                </a:solidFill>
              </a:rPr>
              <a:t>nevertheless</a:t>
            </a:r>
            <a:r>
              <a:rPr lang="en-US" i="1" dirty="0" smtClean="0">
                <a:solidFill>
                  <a:schemeClr val="tx1"/>
                </a:solidFill>
              </a:rPr>
              <a:t>, we plodded on.</a:t>
            </a:r>
            <a:endParaRPr lang="en-US" i="1" dirty="0">
              <a:solidFill>
                <a:schemeClr val="tx1"/>
              </a:solidFill>
            </a:endParaRPr>
          </a:p>
        </p:txBody>
      </p:sp>
      <p:sp>
        <p:nvSpPr>
          <p:cNvPr id="3" name="Title 2"/>
          <p:cNvSpPr>
            <a:spLocks noGrp="1"/>
          </p:cNvSpPr>
          <p:nvPr>
            <p:ph type="title"/>
          </p:nvPr>
        </p:nvSpPr>
        <p:spPr/>
        <p:txBody>
          <a:bodyPr>
            <a:normAutofit/>
          </a:bodyPr>
          <a:lstStyle/>
          <a:p>
            <a:r>
              <a:rPr lang="en-US" sz="4800" dirty="0" smtClean="0"/>
              <a:t>Independent Clauses</a:t>
            </a:r>
            <a:endParaRPr lang="en-US" sz="4800" dirty="0"/>
          </a:p>
        </p:txBody>
      </p:sp>
    </p:spTree>
    <p:extLst>
      <p:ext uri="{BB962C8B-B14F-4D97-AF65-F5344CB8AC3E}">
        <p14:creationId xmlns:p14="http://schemas.microsoft.com/office/powerpoint/2010/main" val="278769825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Contain a subject and predicate but cannot stand alone; begin with a subordinating conjunction or relative pronoun</a:t>
            </a:r>
          </a:p>
          <a:p>
            <a:r>
              <a:rPr lang="en-US" dirty="0" smtClean="0">
                <a:solidFill>
                  <a:schemeClr val="tx1"/>
                </a:solidFill>
              </a:rPr>
              <a:t>Add information that can be deleted wo/ changing the </a:t>
            </a:r>
            <a:r>
              <a:rPr lang="en-US" dirty="0" smtClean="0"/>
              <a:t>meaning of </a:t>
            </a:r>
            <a:r>
              <a:rPr lang="en-US" dirty="0" smtClean="0">
                <a:solidFill>
                  <a:schemeClr val="tx1"/>
                </a:solidFill>
              </a:rPr>
              <a:t>main clause</a:t>
            </a:r>
          </a:p>
          <a:p>
            <a:r>
              <a:rPr lang="en-US" dirty="0" smtClean="0"/>
              <a:t>May be conjoined w/ a coordinating conjunction (coordinate clause)</a:t>
            </a:r>
          </a:p>
          <a:p>
            <a:r>
              <a:rPr lang="en-US" dirty="0" smtClean="0">
                <a:solidFill>
                  <a:schemeClr val="tx1"/>
                </a:solidFill>
              </a:rPr>
              <a:t>Four types:  </a:t>
            </a:r>
            <a:r>
              <a:rPr lang="en-US" b="1" dirty="0" smtClean="0">
                <a:solidFill>
                  <a:schemeClr val="tx1"/>
                </a:solidFill>
              </a:rPr>
              <a:t>noun, adjective (relative), adverb, and comparative</a:t>
            </a:r>
            <a:endParaRPr lang="en-US" b="1" dirty="0">
              <a:solidFill>
                <a:schemeClr val="tx1"/>
              </a:solidFill>
            </a:endParaRPr>
          </a:p>
        </p:txBody>
      </p:sp>
      <p:sp>
        <p:nvSpPr>
          <p:cNvPr id="3" name="Title 2"/>
          <p:cNvSpPr>
            <a:spLocks noGrp="1"/>
          </p:cNvSpPr>
          <p:nvPr>
            <p:ph type="title"/>
          </p:nvPr>
        </p:nvSpPr>
        <p:spPr/>
        <p:txBody>
          <a:bodyPr>
            <a:normAutofit/>
          </a:bodyPr>
          <a:lstStyle/>
          <a:p>
            <a:r>
              <a:rPr lang="en-US" sz="4800" dirty="0" smtClean="0"/>
              <a:t>Dependent Clauses</a:t>
            </a:r>
            <a:endParaRPr lang="en-US" sz="4800" dirty="0"/>
          </a:p>
        </p:txBody>
      </p:sp>
    </p:spTree>
    <p:extLst>
      <p:ext uri="{BB962C8B-B14F-4D97-AF65-F5344CB8AC3E}">
        <p14:creationId xmlns:p14="http://schemas.microsoft.com/office/powerpoint/2010/main" val="194264268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Always contain a subject and are always connected to an independent clause</a:t>
            </a:r>
          </a:p>
          <a:p>
            <a:r>
              <a:rPr lang="en-US" dirty="0" smtClean="0"/>
              <a:t>AKA </a:t>
            </a:r>
            <a:r>
              <a:rPr lang="en-US" u="sng" dirty="0" smtClean="0"/>
              <a:t>nominal</a:t>
            </a:r>
            <a:r>
              <a:rPr lang="en-US" dirty="0" smtClean="0"/>
              <a:t> or </a:t>
            </a:r>
            <a:r>
              <a:rPr lang="en-US" u="sng" dirty="0" smtClean="0"/>
              <a:t>finite</a:t>
            </a:r>
            <a:r>
              <a:rPr lang="en-US" dirty="0" smtClean="0"/>
              <a:t> clauses</a:t>
            </a:r>
          </a:p>
          <a:p>
            <a:r>
              <a:rPr lang="en-US" dirty="0" smtClean="0">
                <a:solidFill>
                  <a:schemeClr val="tx1"/>
                </a:solidFill>
              </a:rPr>
              <a:t>Function as nouns and can serve as subject, object, or complement</a:t>
            </a:r>
          </a:p>
          <a:p>
            <a:pPr lvl="1"/>
            <a:r>
              <a:rPr lang="en-US" i="1" dirty="0" smtClean="0">
                <a:solidFill>
                  <a:srgbClr val="C00000"/>
                </a:solidFill>
              </a:rPr>
              <a:t>What I believe</a:t>
            </a:r>
            <a:r>
              <a:rPr lang="en-US" i="1" dirty="0" smtClean="0">
                <a:solidFill>
                  <a:schemeClr val="tx1"/>
                </a:solidFill>
              </a:rPr>
              <a:t> is not important. </a:t>
            </a:r>
            <a:r>
              <a:rPr lang="en-US" dirty="0" smtClean="0">
                <a:solidFill>
                  <a:schemeClr val="tx1"/>
                </a:solidFill>
              </a:rPr>
              <a:t>(as Subject)</a:t>
            </a:r>
            <a:endParaRPr lang="en-US" i="1" dirty="0" smtClean="0">
              <a:solidFill>
                <a:schemeClr val="tx1"/>
              </a:solidFill>
            </a:endParaRPr>
          </a:p>
          <a:p>
            <a:pPr lvl="1"/>
            <a:r>
              <a:rPr lang="en-US" i="1" dirty="0" smtClean="0">
                <a:solidFill>
                  <a:schemeClr val="tx1"/>
                </a:solidFill>
              </a:rPr>
              <a:t>This is </a:t>
            </a:r>
            <a:r>
              <a:rPr lang="en-US" i="1" dirty="0" smtClean="0">
                <a:solidFill>
                  <a:srgbClr val="C00000"/>
                </a:solidFill>
              </a:rPr>
              <a:t>who I am</a:t>
            </a:r>
            <a:r>
              <a:rPr lang="en-US" i="1" dirty="0" smtClean="0">
                <a:solidFill>
                  <a:schemeClr val="tx1"/>
                </a:solidFill>
              </a:rPr>
              <a:t>.</a:t>
            </a:r>
            <a:r>
              <a:rPr lang="en-US" dirty="0" smtClean="0">
                <a:solidFill>
                  <a:schemeClr val="tx1"/>
                </a:solidFill>
              </a:rPr>
              <a:t>  (as Complement)</a:t>
            </a:r>
            <a:endParaRPr lang="en-US" dirty="0" smtClean="0"/>
          </a:p>
          <a:p>
            <a:r>
              <a:rPr lang="en-US" dirty="0" smtClean="0"/>
              <a:t>Often </a:t>
            </a:r>
            <a:r>
              <a:rPr lang="en-US" dirty="0"/>
              <a:t>introduced by a relative pronoun</a:t>
            </a:r>
          </a:p>
          <a:p>
            <a:pPr lvl="1"/>
            <a:r>
              <a:rPr lang="en-US" i="1" dirty="0">
                <a:solidFill>
                  <a:schemeClr val="tx1"/>
                </a:solidFill>
              </a:rPr>
              <a:t>I don’t believe </a:t>
            </a:r>
            <a:r>
              <a:rPr lang="en-US" i="1" dirty="0">
                <a:solidFill>
                  <a:srgbClr val="C00000"/>
                </a:solidFill>
              </a:rPr>
              <a:t>[that] he told her</a:t>
            </a:r>
            <a:r>
              <a:rPr lang="en-US" i="1" dirty="0">
                <a:solidFill>
                  <a:schemeClr val="tx1"/>
                </a:solidFill>
              </a:rPr>
              <a:t>.</a:t>
            </a:r>
            <a:r>
              <a:rPr lang="en-US" dirty="0">
                <a:solidFill>
                  <a:schemeClr val="tx1"/>
                </a:solidFill>
              </a:rPr>
              <a:t>  (as Object)</a:t>
            </a:r>
            <a:endParaRPr lang="en-US" i="1" dirty="0">
              <a:solidFill>
                <a:schemeClr val="tx1"/>
              </a:solidFill>
            </a:endParaRPr>
          </a:p>
          <a:p>
            <a:pPr lvl="1"/>
            <a:endParaRPr lang="en-US" i="1" dirty="0">
              <a:solidFill>
                <a:schemeClr val="tx1"/>
              </a:solidFill>
            </a:endParaRPr>
          </a:p>
        </p:txBody>
      </p:sp>
      <p:sp>
        <p:nvSpPr>
          <p:cNvPr id="3" name="Title 2"/>
          <p:cNvSpPr>
            <a:spLocks noGrp="1"/>
          </p:cNvSpPr>
          <p:nvPr>
            <p:ph type="title"/>
          </p:nvPr>
        </p:nvSpPr>
        <p:spPr/>
        <p:txBody>
          <a:bodyPr>
            <a:normAutofit/>
          </a:bodyPr>
          <a:lstStyle/>
          <a:p>
            <a:r>
              <a:rPr lang="en-US" sz="4800" dirty="0" smtClean="0"/>
              <a:t>Noun Clauses</a:t>
            </a:r>
            <a:endParaRPr lang="en-US" sz="4800" dirty="0"/>
          </a:p>
        </p:txBody>
      </p:sp>
    </p:spTree>
    <p:extLst>
      <p:ext uri="{BB962C8B-B14F-4D97-AF65-F5344CB8AC3E}">
        <p14:creationId xmlns:p14="http://schemas.microsoft.com/office/powerpoint/2010/main" val="204992255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Immediately follow the noun/pronoun that they modify in an independent clause</a:t>
            </a:r>
          </a:p>
          <a:p>
            <a:r>
              <a:rPr lang="en-US" b="1" dirty="0" smtClean="0">
                <a:solidFill>
                  <a:schemeClr val="tx1"/>
                </a:solidFill>
              </a:rPr>
              <a:t>AKA relative clauses</a:t>
            </a:r>
            <a:r>
              <a:rPr lang="en-US" dirty="0" smtClean="0">
                <a:solidFill>
                  <a:schemeClr val="tx1"/>
                </a:solidFill>
              </a:rPr>
              <a:t> (introduced by a relative pronoun – present or omitted)</a:t>
            </a:r>
          </a:p>
          <a:p>
            <a:r>
              <a:rPr lang="en-US" dirty="0" smtClean="0">
                <a:solidFill>
                  <a:schemeClr val="tx1"/>
                </a:solidFill>
              </a:rPr>
              <a:t>Sometimes introduced by a preposition</a:t>
            </a:r>
          </a:p>
          <a:p>
            <a:r>
              <a:rPr lang="en-US" dirty="0" smtClean="0"/>
              <a:t>Can be characterized as… </a:t>
            </a:r>
          </a:p>
          <a:p>
            <a:pPr lvl="1"/>
            <a:r>
              <a:rPr lang="en-US" sz="3200" b="1" dirty="0" smtClean="0">
                <a:solidFill>
                  <a:schemeClr val="tx1"/>
                </a:solidFill>
              </a:rPr>
              <a:t>Restrictive:  </a:t>
            </a:r>
            <a:r>
              <a:rPr lang="en-US" sz="3200" dirty="0" smtClean="0">
                <a:solidFill>
                  <a:schemeClr val="tx1"/>
                </a:solidFill>
              </a:rPr>
              <a:t>necessary for clarification</a:t>
            </a:r>
          </a:p>
          <a:p>
            <a:pPr lvl="1"/>
            <a:r>
              <a:rPr lang="en-US" sz="3200" b="1" dirty="0" smtClean="0">
                <a:solidFill>
                  <a:schemeClr val="tx1"/>
                </a:solidFill>
              </a:rPr>
              <a:t>Nonrestrictive:</a:t>
            </a:r>
            <a:r>
              <a:rPr lang="en-US" sz="3200" dirty="0" smtClean="0">
                <a:solidFill>
                  <a:schemeClr val="tx1"/>
                </a:solidFill>
              </a:rPr>
              <a:t>  can be omitted without changing meaning of independent clause</a:t>
            </a:r>
          </a:p>
          <a:p>
            <a:endParaRPr lang="en-US" b="1" dirty="0">
              <a:solidFill>
                <a:schemeClr val="tx1"/>
              </a:solidFill>
            </a:endParaRPr>
          </a:p>
        </p:txBody>
      </p:sp>
      <p:sp>
        <p:nvSpPr>
          <p:cNvPr id="3" name="Title 2"/>
          <p:cNvSpPr>
            <a:spLocks noGrp="1"/>
          </p:cNvSpPr>
          <p:nvPr>
            <p:ph type="title"/>
          </p:nvPr>
        </p:nvSpPr>
        <p:spPr/>
        <p:txBody>
          <a:bodyPr>
            <a:normAutofit/>
          </a:bodyPr>
          <a:lstStyle/>
          <a:p>
            <a:r>
              <a:rPr lang="en-US" sz="4800" dirty="0" smtClean="0"/>
              <a:t>Adjective Clauses</a:t>
            </a:r>
            <a:endParaRPr lang="en-US" sz="4800" dirty="0"/>
          </a:p>
        </p:txBody>
      </p:sp>
    </p:spTree>
    <p:extLst>
      <p:ext uri="{BB962C8B-B14F-4D97-AF65-F5344CB8AC3E}">
        <p14:creationId xmlns:p14="http://schemas.microsoft.com/office/powerpoint/2010/main" val="269974439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Serve an adverbial function </a:t>
            </a:r>
            <a:r>
              <a:rPr lang="en-US" sz="3000" dirty="0" smtClean="0"/>
              <a:t>(time, place…) </a:t>
            </a:r>
            <a:r>
              <a:rPr lang="en-US" dirty="0" smtClean="0"/>
              <a:t>and begin with a subordinating conjunction</a:t>
            </a:r>
          </a:p>
          <a:p>
            <a:pPr marL="0" indent="0">
              <a:buNone/>
            </a:pPr>
            <a:endParaRPr lang="en-US" sz="1000" dirty="0" smtClean="0"/>
          </a:p>
          <a:p>
            <a:pPr marL="0" indent="0" algn="ctr">
              <a:spcAft>
                <a:spcPts val="600"/>
              </a:spcAft>
              <a:buNone/>
            </a:pPr>
            <a:r>
              <a:rPr lang="en-US" i="1" dirty="0" smtClean="0"/>
              <a:t>I need more coffee </a:t>
            </a:r>
            <a:r>
              <a:rPr lang="en-US" i="1" u="sng" dirty="0" smtClean="0">
                <a:solidFill>
                  <a:srgbClr val="C00000"/>
                </a:solidFill>
              </a:rPr>
              <a:t>before</a:t>
            </a:r>
            <a:r>
              <a:rPr lang="en-US" i="1" dirty="0" smtClean="0">
                <a:solidFill>
                  <a:srgbClr val="C00000"/>
                </a:solidFill>
              </a:rPr>
              <a:t> the day begins</a:t>
            </a:r>
            <a:r>
              <a:rPr lang="en-US" i="1" dirty="0" smtClean="0"/>
              <a:t>.</a:t>
            </a:r>
          </a:p>
          <a:p>
            <a:pPr marL="0" indent="0" algn="ctr">
              <a:spcAft>
                <a:spcPts val="600"/>
              </a:spcAft>
              <a:buNone/>
            </a:pPr>
            <a:r>
              <a:rPr lang="en-US" i="1" u="sng" dirty="0" smtClean="0">
                <a:solidFill>
                  <a:srgbClr val="C00000"/>
                </a:solidFill>
              </a:rPr>
              <a:t>Wherever</a:t>
            </a:r>
            <a:r>
              <a:rPr lang="en-US" i="1" dirty="0" smtClean="0">
                <a:solidFill>
                  <a:srgbClr val="C00000"/>
                </a:solidFill>
              </a:rPr>
              <a:t> you go</a:t>
            </a:r>
            <a:r>
              <a:rPr lang="en-US" i="1" dirty="0" smtClean="0">
                <a:solidFill>
                  <a:schemeClr val="tx1"/>
                </a:solidFill>
              </a:rPr>
              <a:t>, there you are!</a:t>
            </a:r>
          </a:p>
          <a:p>
            <a:pPr marL="0" indent="0" algn="ctr">
              <a:spcAft>
                <a:spcPts val="600"/>
              </a:spcAft>
              <a:buNone/>
            </a:pPr>
            <a:r>
              <a:rPr lang="en-US" i="1" dirty="0" smtClean="0"/>
              <a:t>She sang </a:t>
            </a:r>
            <a:r>
              <a:rPr lang="en-US" i="1" u="sng" dirty="0" smtClean="0">
                <a:solidFill>
                  <a:srgbClr val="C00000"/>
                </a:solidFill>
              </a:rPr>
              <a:t>as though</a:t>
            </a:r>
            <a:r>
              <a:rPr lang="en-US" i="1" dirty="0" smtClean="0">
                <a:solidFill>
                  <a:srgbClr val="C00000"/>
                </a:solidFill>
              </a:rPr>
              <a:t> she were a bird</a:t>
            </a:r>
            <a:r>
              <a:rPr lang="en-US" i="1" dirty="0" smtClean="0"/>
              <a:t>.</a:t>
            </a:r>
          </a:p>
          <a:p>
            <a:pPr marL="0" indent="0" algn="ctr">
              <a:spcAft>
                <a:spcPts val="600"/>
              </a:spcAft>
              <a:buNone/>
            </a:pPr>
            <a:r>
              <a:rPr lang="en-US" i="1" dirty="0" smtClean="0">
                <a:solidFill>
                  <a:schemeClr val="tx1"/>
                </a:solidFill>
              </a:rPr>
              <a:t>They won’t go </a:t>
            </a:r>
            <a:r>
              <a:rPr lang="en-US" i="1" u="sng" dirty="0" smtClean="0">
                <a:solidFill>
                  <a:srgbClr val="C00000"/>
                </a:solidFill>
              </a:rPr>
              <a:t>if</a:t>
            </a:r>
            <a:r>
              <a:rPr lang="en-US" i="1" dirty="0" smtClean="0">
                <a:solidFill>
                  <a:srgbClr val="C00000"/>
                </a:solidFill>
              </a:rPr>
              <a:t> it’s raining</a:t>
            </a:r>
            <a:r>
              <a:rPr lang="en-US" i="1" dirty="0" smtClean="0">
                <a:solidFill>
                  <a:schemeClr val="tx1"/>
                </a:solidFill>
              </a:rPr>
              <a:t>.</a:t>
            </a:r>
          </a:p>
          <a:p>
            <a:pPr marL="0" indent="0" algn="ctr">
              <a:spcAft>
                <a:spcPts val="600"/>
              </a:spcAft>
              <a:buNone/>
            </a:pPr>
            <a:r>
              <a:rPr lang="en-US" i="1" u="sng" dirty="0" smtClean="0">
                <a:solidFill>
                  <a:srgbClr val="C00000"/>
                </a:solidFill>
              </a:rPr>
              <a:t>Because</a:t>
            </a:r>
            <a:r>
              <a:rPr lang="en-US" i="1" dirty="0" smtClean="0">
                <a:solidFill>
                  <a:srgbClr val="C00000"/>
                </a:solidFill>
              </a:rPr>
              <a:t> she seems to sad</a:t>
            </a:r>
            <a:r>
              <a:rPr lang="en-US" i="1" dirty="0" smtClean="0"/>
              <a:t>, we bought her this gift.</a:t>
            </a:r>
            <a:endParaRPr lang="en-US" i="1" dirty="0">
              <a:solidFill>
                <a:schemeClr val="tx1"/>
              </a:solidFill>
            </a:endParaRPr>
          </a:p>
        </p:txBody>
      </p:sp>
      <p:sp>
        <p:nvSpPr>
          <p:cNvPr id="3" name="Title 2"/>
          <p:cNvSpPr>
            <a:spLocks noGrp="1"/>
          </p:cNvSpPr>
          <p:nvPr>
            <p:ph type="title"/>
          </p:nvPr>
        </p:nvSpPr>
        <p:spPr/>
        <p:txBody>
          <a:bodyPr>
            <a:normAutofit/>
          </a:bodyPr>
          <a:lstStyle/>
          <a:p>
            <a:r>
              <a:rPr lang="en-US" sz="4800" dirty="0" smtClean="0"/>
              <a:t>Adverb Clauses</a:t>
            </a:r>
            <a:endParaRPr lang="en-US" sz="4800" dirty="0"/>
          </a:p>
        </p:txBody>
      </p:sp>
    </p:spTree>
    <p:extLst>
      <p:ext uri="{BB962C8B-B14F-4D97-AF65-F5344CB8AC3E}">
        <p14:creationId xmlns:p14="http://schemas.microsoft.com/office/powerpoint/2010/main" val="137369436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Serve to compare the information in the dependent clause with info presented in the independent clause</a:t>
            </a:r>
          </a:p>
          <a:p>
            <a:r>
              <a:rPr lang="en-US" dirty="0" smtClean="0">
                <a:solidFill>
                  <a:schemeClr val="tx1"/>
                </a:solidFill>
              </a:rPr>
              <a:t>Always begin with the words </a:t>
            </a:r>
            <a:r>
              <a:rPr lang="en-US" b="1" i="1" dirty="0" smtClean="0">
                <a:solidFill>
                  <a:schemeClr val="tx1"/>
                </a:solidFill>
              </a:rPr>
              <a:t>than</a:t>
            </a:r>
            <a:r>
              <a:rPr lang="en-US" b="1" dirty="0" smtClean="0">
                <a:solidFill>
                  <a:schemeClr val="tx1"/>
                </a:solidFill>
              </a:rPr>
              <a:t> </a:t>
            </a:r>
            <a:r>
              <a:rPr lang="en-US" dirty="0" smtClean="0">
                <a:solidFill>
                  <a:schemeClr val="tx1"/>
                </a:solidFill>
              </a:rPr>
              <a:t>or</a:t>
            </a:r>
            <a:r>
              <a:rPr lang="en-US" b="1" dirty="0" smtClean="0">
                <a:solidFill>
                  <a:schemeClr val="tx1"/>
                </a:solidFill>
              </a:rPr>
              <a:t> </a:t>
            </a:r>
            <a:r>
              <a:rPr lang="en-US" b="1" i="1" dirty="0" smtClean="0">
                <a:solidFill>
                  <a:schemeClr val="tx1"/>
                </a:solidFill>
              </a:rPr>
              <a:t>as</a:t>
            </a:r>
            <a:endParaRPr lang="en-US" i="1" dirty="0" smtClean="0">
              <a:solidFill>
                <a:schemeClr val="tx1"/>
              </a:solidFill>
            </a:endParaRPr>
          </a:p>
          <a:p>
            <a:pPr marL="0" indent="0">
              <a:buNone/>
            </a:pPr>
            <a:endParaRPr lang="en-US" sz="2400" b="1" i="1" dirty="0"/>
          </a:p>
          <a:p>
            <a:pPr marL="0" indent="0" algn="ctr">
              <a:buNone/>
            </a:pPr>
            <a:r>
              <a:rPr lang="en-US" i="1" dirty="0" smtClean="0">
                <a:solidFill>
                  <a:schemeClr val="tx1"/>
                </a:solidFill>
              </a:rPr>
              <a:t>John has more experience </a:t>
            </a:r>
            <a:r>
              <a:rPr lang="en-US" i="1" dirty="0" smtClean="0">
                <a:solidFill>
                  <a:srgbClr val="C00000"/>
                </a:solidFill>
              </a:rPr>
              <a:t>than Rick has</a:t>
            </a:r>
            <a:r>
              <a:rPr lang="en-US" i="1" dirty="0" smtClean="0">
                <a:solidFill>
                  <a:schemeClr val="tx1"/>
                </a:solidFill>
              </a:rPr>
              <a:t>.</a:t>
            </a:r>
          </a:p>
          <a:p>
            <a:pPr marL="0" indent="0" algn="ctr">
              <a:buNone/>
            </a:pPr>
            <a:endParaRPr lang="en-US" sz="2000" i="1" dirty="0"/>
          </a:p>
          <a:p>
            <a:pPr marL="0" indent="0" algn="ctr">
              <a:buNone/>
            </a:pPr>
            <a:r>
              <a:rPr lang="en-US" i="1" dirty="0" smtClean="0">
                <a:solidFill>
                  <a:schemeClr val="tx1"/>
                </a:solidFill>
              </a:rPr>
              <a:t>They bought as many Beanie Babies </a:t>
            </a:r>
            <a:r>
              <a:rPr lang="en-US" i="1" dirty="0" smtClean="0">
                <a:solidFill>
                  <a:srgbClr val="C00000"/>
                </a:solidFill>
              </a:rPr>
              <a:t>as they could afford</a:t>
            </a:r>
            <a:r>
              <a:rPr lang="en-US" i="1" dirty="0" smtClean="0">
                <a:solidFill>
                  <a:schemeClr val="tx1"/>
                </a:solidFill>
              </a:rPr>
              <a:t>.</a:t>
            </a:r>
            <a:endParaRPr lang="en-US" dirty="0">
              <a:solidFill>
                <a:schemeClr val="tx1"/>
              </a:solidFill>
            </a:endParaRPr>
          </a:p>
        </p:txBody>
      </p:sp>
      <p:sp>
        <p:nvSpPr>
          <p:cNvPr id="3" name="Title 2"/>
          <p:cNvSpPr>
            <a:spLocks noGrp="1"/>
          </p:cNvSpPr>
          <p:nvPr>
            <p:ph type="title"/>
          </p:nvPr>
        </p:nvSpPr>
        <p:spPr/>
        <p:txBody>
          <a:bodyPr>
            <a:normAutofit/>
          </a:bodyPr>
          <a:lstStyle/>
          <a:p>
            <a:r>
              <a:rPr lang="en-US" sz="4800" dirty="0" smtClean="0"/>
              <a:t>Comparative Clauses</a:t>
            </a:r>
            <a:endParaRPr lang="en-US" sz="4800" dirty="0"/>
          </a:p>
        </p:txBody>
      </p:sp>
    </p:spTree>
    <p:extLst>
      <p:ext uri="{BB962C8B-B14F-4D97-AF65-F5344CB8AC3E}">
        <p14:creationId xmlns:p14="http://schemas.microsoft.com/office/powerpoint/2010/main" val="2491985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9144000" cy="914400"/>
          </a:xfrm>
        </p:spPr>
        <p:txBody>
          <a:bodyPr>
            <a:noAutofit/>
          </a:bodyPr>
          <a:lstStyle/>
          <a:p>
            <a:r>
              <a:rPr lang="en-US" dirty="0" smtClean="0"/>
              <a:t>Developmental Notes:  Clauses</a:t>
            </a:r>
            <a:endParaRPr lang="en-US"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function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88336630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a:spLocks noGrp="1"/>
          </p:cNvSpPr>
          <p:nvPr>
            <p:ph type="body" idx="1"/>
          </p:nvPr>
        </p:nvSpPr>
        <p:spPr>
          <a:xfrm>
            <a:off x="76200" y="4958864"/>
            <a:ext cx="8839200" cy="1670536"/>
          </a:xfrm>
        </p:spPr>
        <p:txBody>
          <a:bodyPr>
            <a:noAutofit/>
          </a:bodyPr>
          <a:lstStyle/>
          <a:p>
            <a:pPr algn="ctr">
              <a:spcBef>
                <a:spcPts val="0"/>
              </a:spcBef>
            </a:pPr>
            <a:r>
              <a:rPr lang="en-US" sz="3200" b="1" dirty="0" smtClean="0">
                <a:solidFill>
                  <a:schemeClr val="tx1"/>
                </a:solidFill>
                <a:effectLst>
                  <a:outerShdw blurRad="38100" dist="38100" dir="2700000" algn="tl">
                    <a:srgbClr val="000000">
                      <a:alpha val="43137"/>
                    </a:srgbClr>
                  </a:outerShdw>
                </a:effectLst>
              </a:rPr>
              <a:t>11A:  Dependent Clause Identification</a:t>
            </a:r>
          </a:p>
          <a:p>
            <a:pPr algn="ctr">
              <a:spcBef>
                <a:spcPts val="0"/>
              </a:spcBef>
            </a:pPr>
            <a:r>
              <a:rPr lang="en-US" sz="3200" b="1" dirty="0" smtClean="0">
                <a:solidFill>
                  <a:schemeClr val="tx1"/>
                </a:solidFill>
                <a:effectLst>
                  <a:outerShdw blurRad="38100" dist="38100" dir="2700000" algn="tl">
                    <a:srgbClr val="000000">
                      <a:alpha val="43137"/>
                    </a:srgbClr>
                  </a:outerShdw>
                </a:effectLst>
              </a:rPr>
              <a:t>11B:  Relative Clause Identification</a:t>
            </a:r>
          </a:p>
          <a:p>
            <a:pPr algn="ctr">
              <a:spcBef>
                <a:spcPts val="0"/>
              </a:spcBef>
            </a:pPr>
            <a:r>
              <a:rPr lang="en-US" sz="3200" b="1" dirty="0" smtClean="0">
                <a:solidFill>
                  <a:schemeClr val="tx1"/>
                </a:solidFill>
                <a:effectLst>
                  <a:outerShdw blurRad="38100" dist="38100" dir="2700000" algn="tl">
                    <a:srgbClr val="000000">
                      <a:alpha val="43137"/>
                    </a:srgbClr>
                  </a:outerShdw>
                </a:effectLst>
              </a:rPr>
              <a:t>11C:  T-unit Identification</a:t>
            </a:r>
            <a:endParaRPr lang="en-US"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686268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992"/>
          <a:stretch/>
        </p:blipFill>
        <p:spPr bwMode="auto">
          <a:xfrm>
            <a:off x="622663" y="990600"/>
            <a:ext cx="7708164"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08"/>
          <a:stretch/>
        </p:blipFill>
        <p:spPr bwMode="auto">
          <a:xfrm>
            <a:off x="609600" y="3298825"/>
            <a:ext cx="8020208"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92280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835" b="11880"/>
          <a:stretch/>
        </p:blipFill>
        <p:spPr bwMode="auto">
          <a:xfrm>
            <a:off x="927463" y="967790"/>
            <a:ext cx="7634178" cy="255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11862"/>
          <a:stretch/>
        </p:blipFill>
        <p:spPr bwMode="auto">
          <a:xfrm>
            <a:off x="1066586" y="3315269"/>
            <a:ext cx="7925014" cy="255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817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24800" cy="5943600"/>
          </a:xfrm>
          <a:prstGeom prst="rect">
            <a:avLst/>
          </a:prstGeom>
          <a:ln w="76200">
            <a:solidFill>
              <a:schemeClr val="accent2"/>
            </a:solidFill>
          </a:ln>
        </p:spPr>
      </p:pic>
    </p:spTree>
    <p:extLst>
      <p:ext uri="{BB962C8B-B14F-4D97-AF65-F5344CB8AC3E}">
        <p14:creationId xmlns:p14="http://schemas.microsoft.com/office/powerpoint/2010/main" val="47200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313795"/>
            <a:ext cx="7924800" cy="4401205"/>
          </a:xfrm>
          <a:prstGeom prst="rect">
            <a:avLst/>
          </a:prstGeom>
        </p:spPr>
        <p:txBody>
          <a:bodyPr wrap="square">
            <a:spAutoFit/>
          </a:bodyPr>
          <a:lstStyle/>
          <a:p>
            <a:r>
              <a:rPr lang="en-US" sz="2800" dirty="0">
                <a:solidFill>
                  <a:schemeClr val="bg1"/>
                </a:solidFill>
                <a:latin typeface="Tahoma"/>
                <a:ea typeface="Calibri"/>
              </a:rPr>
              <a:t>The puppy went off on a walk by himself</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and he saw a little rabbit.</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The rabbit ran fast into the woods</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and the puppy chased him until he got tired.</a:t>
            </a:r>
            <a:r>
              <a:rPr lang="en-US" sz="2800" b="1" dirty="0">
                <a:solidFill>
                  <a:srgbClr val="FF0000"/>
                </a:solidFill>
                <a:latin typeface="Tahoma"/>
                <a:ea typeface="Calibri"/>
              </a:rPr>
              <a:t>/</a:t>
            </a:r>
            <a:r>
              <a:rPr lang="en-US" sz="2800" dirty="0">
                <a:solidFill>
                  <a:schemeClr val="bg1"/>
                </a:solidFill>
                <a:latin typeface="Tahoma"/>
                <a:ea typeface="Calibri"/>
              </a:rPr>
              <a:t>  Then he sat down</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and he thought for a minute.</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He changed his mind</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and he decided to eat something.</a:t>
            </a:r>
            <a:r>
              <a:rPr lang="en-US" sz="2800" b="1" dirty="0">
                <a:solidFill>
                  <a:srgbClr val="FF0000"/>
                </a:solidFill>
                <a:latin typeface="Tahoma"/>
                <a:ea typeface="Calibri"/>
              </a:rPr>
              <a:t>/</a:t>
            </a:r>
            <a:r>
              <a:rPr lang="en-US" sz="2800" dirty="0">
                <a:solidFill>
                  <a:schemeClr val="bg1"/>
                </a:solidFill>
                <a:latin typeface="Tahoma"/>
                <a:ea typeface="Calibri"/>
              </a:rPr>
              <a:t>  He looked around for stuff</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but he couldn’t find nothing.</a:t>
            </a:r>
            <a:r>
              <a:rPr lang="en-US" sz="2800" b="1" dirty="0">
                <a:solidFill>
                  <a:srgbClr val="FF0000"/>
                </a:solidFill>
                <a:latin typeface="Tahoma"/>
                <a:ea typeface="Calibri"/>
              </a:rPr>
              <a:t>/</a:t>
            </a:r>
            <a:r>
              <a:rPr lang="en-US" sz="2800" dirty="0">
                <a:solidFill>
                  <a:schemeClr val="bg1"/>
                </a:solidFill>
                <a:latin typeface="Tahoma"/>
                <a:ea typeface="Calibri"/>
              </a:rPr>
              <a:t>  Then he saw his best friend, who is Max.</a:t>
            </a:r>
            <a:r>
              <a:rPr lang="en-US" sz="2800" b="1" dirty="0">
                <a:solidFill>
                  <a:srgbClr val="FF0000"/>
                </a:solidFill>
                <a:latin typeface="Tahoma"/>
                <a:ea typeface="Calibri"/>
              </a:rPr>
              <a:t>/</a:t>
            </a:r>
            <a:r>
              <a:rPr lang="en-US" sz="2800" dirty="0">
                <a:solidFill>
                  <a:schemeClr val="bg1"/>
                </a:solidFill>
                <a:latin typeface="Tahoma"/>
                <a:ea typeface="Calibri"/>
              </a:rPr>
              <a:t>  And Max said he was having a party at his house.</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 They went to Max’s</a:t>
            </a:r>
            <a:r>
              <a:rPr lang="en-US" sz="2800" b="1" dirty="0">
                <a:solidFill>
                  <a:srgbClr val="FF0000"/>
                </a:solidFill>
                <a:latin typeface="Tahoma"/>
                <a:ea typeface="Calibri"/>
              </a:rPr>
              <a:t>/</a:t>
            </a:r>
            <a:r>
              <a:rPr lang="en-US" sz="2800" dirty="0">
                <a:latin typeface="Tahoma"/>
                <a:ea typeface="Calibri"/>
              </a:rPr>
              <a:t> </a:t>
            </a:r>
            <a:r>
              <a:rPr lang="en-US" sz="2800" dirty="0">
                <a:solidFill>
                  <a:schemeClr val="bg1"/>
                </a:solidFill>
                <a:latin typeface="Tahoma"/>
                <a:ea typeface="Calibri"/>
              </a:rPr>
              <a:t>and all the friends were there.</a:t>
            </a:r>
            <a:endParaRPr lang="en-US" sz="2800" dirty="0">
              <a:solidFill>
                <a:schemeClr val="bg1"/>
              </a:solidFill>
            </a:endParaRPr>
          </a:p>
        </p:txBody>
      </p:sp>
    </p:spTree>
    <p:extLst>
      <p:ext uri="{BB962C8B-B14F-4D97-AF65-F5344CB8AC3E}">
        <p14:creationId xmlns:p14="http://schemas.microsoft.com/office/powerpoint/2010/main" val="246900483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2286000"/>
          </a:xfrm>
        </p:spPr>
        <p:txBody>
          <a:bodyPr/>
          <a:lstStyle/>
          <a:p>
            <a:r>
              <a:rPr lang="en-US" dirty="0" smtClean="0"/>
              <a:t>A </a:t>
            </a:r>
            <a:r>
              <a:rPr lang="en-US" dirty="0"/>
              <a:t>structure that consists of </a:t>
            </a:r>
            <a:r>
              <a:rPr lang="en-US" b="1" dirty="0"/>
              <a:t>one</a:t>
            </a:r>
            <a:r>
              <a:rPr lang="en-US" dirty="0"/>
              <a:t> or more </a:t>
            </a:r>
            <a:r>
              <a:rPr lang="en-US" b="1" dirty="0" smtClean="0"/>
              <a:t>independent clauses</a:t>
            </a:r>
            <a:r>
              <a:rPr lang="en-US" dirty="0" smtClean="0"/>
              <a:t> </a:t>
            </a:r>
            <a:r>
              <a:rPr lang="en-US" dirty="0"/>
              <a:t>capable of presenting a </a:t>
            </a:r>
            <a:r>
              <a:rPr lang="en-US" b="1" dirty="0"/>
              <a:t>complete thought</a:t>
            </a:r>
            <a:r>
              <a:rPr lang="en-US" dirty="0"/>
              <a:t> in a manner which is </a:t>
            </a:r>
            <a:r>
              <a:rPr lang="en-US" b="1" dirty="0"/>
              <a:t>grammatically </a:t>
            </a:r>
            <a:r>
              <a:rPr lang="en-US" b="1" dirty="0" smtClean="0"/>
              <a:t>acceptable</a:t>
            </a:r>
            <a:r>
              <a:rPr lang="en-US" dirty="0" smtClean="0"/>
              <a:t>.  Classified…</a:t>
            </a:r>
            <a:endParaRPr lang="en-US" dirty="0"/>
          </a:p>
        </p:txBody>
      </p:sp>
      <p:sp>
        <p:nvSpPr>
          <p:cNvPr id="3" name="Title 2"/>
          <p:cNvSpPr>
            <a:spLocks noGrp="1"/>
          </p:cNvSpPr>
          <p:nvPr>
            <p:ph type="title"/>
          </p:nvPr>
        </p:nvSpPr>
        <p:spPr/>
        <p:txBody>
          <a:bodyPr/>
          <a:lstStyle/>
          <a:p>
            <a:r>
              <a:rPr lang="en-US" dirty="0" smtClean="0"/>
              <a:t>What Is a Sentence?</a:t>
            </a:r>
            <a:endParaRPr lang="en-US" dirty="0"/>
          </a:p>
        </p:txBody>
      </p:sp>
      <p:sp>
        <p:nvSpPr>
          <p:cNvPr id="4" name="Content Placeholder 1"/>
          <p:cNvSpPr txBox="1">
            <a:spLocks/>
          </p:cNvSpPr>
          <p:nvPr/>
        </p:nvSpPr>
        <p:spPr>
          <a:xfrm>
            <a:off x="304800" y="3657600"/>
            <a:ext cx="4267200" cy="2743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None/>
            </a:pPr>
            <a:r>
              <a:rPr lang="en-US" sz="2400" u="sng" dirty="0" smtClean="0">
                <a:solidFill>
                  <a:schemeClr val="accent2"/>
                </a:solidFill>
              </a:rPr>
              <a:t>Based on Clause Structure</a:t>
            </a:r>
          </a:p>
          <a:p>
            <a:pPr marL="0" indent="0" algn="ctr">
              <a:buNone/>
            </a:pPr>
            <a:r>
              <a:rPr lang="en-US" dirty="0" smtClean="0"/>
              <a:t>Simple</a:t>
            </a:r>
          </a:p>
          <a:p>
            <a:pPr marL="0" indent="0" algn="ctr">
              <a:buNone/>
            </a:pPr>
            <a:r>
              <a:rPr lang="en-US" dirty="0" smtClean="0"/>
              <a:t>Compound</a:t>
            </a:r>
          </a:p>
          <a:p>
            <a:pPr marL="0" indent="0" algn="ctr">
              <a:buNone/>
            </a:pPr>
            <a:r>
              <a:rPr lang="en-US" dirty="0" smtClean="0"/>
              <a:t>Complex</a:t>
            </a:r>
          </a:p>
          <a:p>
            <a:pPr marL="0" indent="0" algn="ctr">
              <a:buNone/>
            </a:pPr>
            <a:r>
              <a:rPr lang="en-US" dirty="0" smtClean="0"/>
              <a:t>Compound-Complex</a:t>
            </a:r>
            <a:endParaRPr lang="en-US" dirty="0"/>
          </a:p>
        </p:txBody>
      </p:sp>
      <p:sp>
        <p:nvSpPr>
          <p:cNvPr id="5" name="Content Placeholder 1"/>
          <p:cNvSpPr txBox="1">
            <a:spLocks/>
          </p:cNvSpPr>
          <p:nvPr/>
        </p:nvSpPr>
        <p:spPr>
          <a:xfrm>
            <a:off x="4495800" y="3657600"/>
            <a:ext cx="4267200" cy="2743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None/>
            </a:pPr>
            <a:r>
              <a:rPr lang="en-US" sz="2400" u="sng" dirty="0">
                <a:solidFill>
                  <a:schemeClr val="accent2"/>
                </a:solidFill>
              </a:rPr>
              <a:t>Based on </a:t>
            </a:r>
            <a:r>
              <a:rPr lang="en-US" sz="2400" u="sng" dirty="0" smtClean="0">
                <a:solidFill>
                  <a:schemeClr val="accent2"/>
                </a:solidFill>
              </a:rPr>
              <a:t>Overriding Function</a:t>
            </a:r>
            <a:endParaRPr lang="en-US" sz="2400" u="sng" dirty="0">
              <a:solidFill>
                <a:schemeClr val="accent2"/>
              </a:solidFill>
            </a:endParaRPr>
          </a:p>
          <a:p>
            <a:pPr marL="0" indent="0" algn="ctr">
              <a:buNone/>
            </a:pPr>
            <a:r>
              <a:rPr lang="en-US" dirty="0" smtClean="0"/>
              <a:t>Declarative</a:t>
            </a:r>
          </a:p>
          <a:p>
            <a:pPr marL="0" indent="0" algn="ctr">
              <a:buNone/>
            </a:pPr>
            <a:r>
              <a:rPr lang="en-US" dirty="0" smtClean="0"/>
              <a:t>Imperative</a:t>
            </a:r>
          </a:p>
          <a:p>
            <a:pPr marL="0" indent="0" algn="ctr">
              <a:buNone/>
            </a:pPr>
            <a:r>
              <a:rPr lang="en-US" dirty="0" smtClean="0"/>
              <a:t>Exclamatory</a:t>
            </a:r>
          </a:p>
          <a:p>
            <a:pPr marL="0" indent="0" algn="ctr">
              <a:buNone/>
            </a:pPr>
            <a:r>
              <a:rPr lang="en-US" dirty="0" smtClean="0"/>
              <a:t>Interrogative</a:t>
            </a:r>
            <a:endParaRPr lang="en-US" dirty="0"/>
          </a:p>
        </p:txBody>
      </p:sp>
    </p:spTree>
    <p:extLst>
      <p:ext uri="{BB962C8B-B14F-4D97-AF65-F5344CB8AC3E}">
        <p14:creationId xmlns:p14="http://schemas.microsoft.com/office/powerpoint/2010/main" val="48841508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9144000" cy="1219200"/>
          </a:xfrm>
        </p:spPr>
        <p:txBody>
          <a:bodyPr>
            <a:noAutofit/>
          </a:bodyPr>
          <a:lstStyle/>
          <a:p>
            <a:r>
              <a:rPr lang="en-US" strike="sngStrike" dirty="0" smtClean="0"/>
              <a:t>Developmental Notes</a:t>
            </a:r>
            <a:r>
              <a:rPr lang="en-US" dirty="0" smtClean="0"/>
              <a:t>:                Types of Sentences</a:t>
            </a:r>
            <a:endParaRPr lang="en-US" dirty="0"/>
          </a:p>
        </p:txBody>
      </p:sp>
      <p:sp>
        <p:nvSpPr>
          <p:cNvPr id="4" name="Content Placeholder 1"/>
          <p:cNvSpPr>
            <a:spLocks noGrp="1"/>
          </p:cNvSpPr>
          <p:nvPr>
            <p:ph idx="1"/>
          </p:nvPr>
        </p:nvSpPr>
        <p:spPr>
          <a:xfrm>
            <a:off x="304800" y="1524000"/>
            <a:ext cx="8534400" cy="5029200"/>
          </a:xfrm>
        </p:spPr>
        <p:txBody>
          <a:bodyPr>
            <a:normAutofit/>
          </a:bodyPr>
          <a:lstStyle/>
          <a:p>
            <a:endParaRPr lang="en-US" sz="2000" b="1" dirty="0" smtClean="0"/>
          </a:p>
          <a:p>
            <a:pPr marL="0" indent="0" algn="ctr">
              <a:buNone/>
            </a:pPr>
            <a:r>
              <a:rPr lang="en-US" sz="3600" b="1" dirty="0" smtClean="0"/>
              <a:t>These notes are extensive and best saved for a time when our brains aren’t quite so exhausted.</a:t>
            </a:r>
          </a:p>
          <a:p>
            <a:pPr marL="0" indent="0" algn="ctr">
              <a:buNone/>
            </a:pPr>
            <a:endParaRPr lang="en-US" sz="2800" b="1" dirty="0"/>
          </a:p>
          <a:p>
            <a:pPr marL="0" indent="0" algn="ctr">
              <a:buNone/>
            </a:pPr>
            <a:r>
              <a:rPr lang="en-US" sz="3600" b="1" dirty="0" smtClean="0"/>
              <a:t>You may want to review        Acquisition of Brown’s (1973)           14 Grammatical Morphemes               at a later date</a:t>
            </a:r>
            <a:endParaRPr lang="en-US" sz="3600" b="1" dirty="0"/>
          </a:p>
        </p:txBody>
      </p:sp>
    </p:spTree>
    <p:extLst>
      <p:ext uri="{BB962C8B-B14F-4D97-AF65-F5344CB8AC3E}">
        <p14:creationId xmlns:p14="http://schemas.microsoft.com/office/powerpoint/2010/main" val="109619632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a:spLocks noGrp="1"/>
          </p:cNvSpPr>
          <p:nvPr>
            <p:ph type="body" idx="1"/>
          </p:nvPr>
        </p:nvSpPr>
        <p:spPr>
          <a:xfrm>
            <a:off x="533400" y="5263664"/>
            <a:ext cx="7924800" cy="908536"/>
          </a:xfrm>
        </p:spPr>
        <p:txBody>
          <a:bodyPr>
            <a:noAutofit/>
          </a:bodyPr>
          <a:lstStyle/>
          <a:p>
            <a:pPr algn="ctr"/>
            <a:r>
              <a:rPr lang="en-US" sz="4000" b="1" dirty="0" smtClean="0">
                <a:solidFill>
                  <a:schemeClr val="tx1"/>
                </a:solidFill>
                <a:effectLst>
                  <a:outerShdw blurRad="38100" dist="38100" dir="2700000" algn="tl">
                    <a:srgbClr val="000000">
                      <a:alpha val="43137"/>
                    </a:srgbClr>
                  </a:outerShdw>
                </a:effectLst>
              </a:rPr>
              <a:t>12:  Sentence Classification</a:t>
            </a:r>
          </a:p>
        </p:txBody>
      </p:sp>
    </p:spTree>
    <p:extLst>
      <p:ext uri="{BB962C8B-B14F-4D97-AF65-F5344CB8AC3E}">
        <p14:creationId xmlns:p14="http://schemas.microsoft.com/office/powerpoint/2010/main" val="275892062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927"/>
          <a:stretch/>
        </p:blipFill>
        <p:spPr bwMode="auto">
          <a:xfrm>
            <a:off x="368081" y="520875"/>
            <a:ext cx="8623519" cy="58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81830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00760" y="6858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34250" y="20970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6858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09650" y="35052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50" y="49164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0970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35052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ages.clipartpanda.com/t-bone-clipart-4T9595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34250" y="49164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19400" y="520414"/>
            <a:ext cx="3657600" cy="5880386"/>
          </a:xfrm>
          <a:prstGeom prst="rect">
            <a:avLst/>
          </a:prstGeom>
          <a:noFill/>
          <a:ln w="57150">
            <a:solidFill>
              <a:srgbClr val="D6009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184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1500" fill="hold"/>
                                        <p:tgtEl>
                                          <p:spTgt spid="1028"/>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1500" fill="hold"/>
                                        <p:tgtEl>
                                          <p:spTgt spid="8"/>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1500" fill="hold"/>
                                        <p:tgtEl>
                                          <p:spTgt spid="12"/>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1500" fill="hold"/>
                                        <p:tgtEl>
                                          <p:spTgt spid="6"/>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1500" fill="hold"/>
                                        <p:tgtEl>
                                          <p:spTgt spid="13"/>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1500" fill="hold"/>
                                        <p:tgtEl>
                                          <p:spTgt spid="9"/>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1500" fill="hold"/>
                                        <p:tgtEl>
                                          <p:spTgt spid="10"/>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15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PlasticWrap/>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213" y="990601"/>
            <a:ext cx="7155574" cy="4876800"/>
          </a:xfrm>
          <a:prstGeom prst="rect">
            <a:avLst/>
          </a:prstGeom>
          <a:noFill/>
          <a:ln w="38100">
            <a:solidFill>
              <a:srgbClr val="D6009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946918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914400"/>
          </a:xfrm>
        </p:spPr>
        <p:txBody>
          <a:bodyPr/>
          <a:lstStyle/>
          <a:p>
            <a:r>
              <a:rPr lang="en-US" sz="4000" b="1" dirty="0" smtClean="0">
                <a:solidFill>
                  <a:schemeClr val="accent2"/>
                </a:solidFill>
              </a:rPr>
              <a:t>Shelly Wier, MS, CCC-SLP</a:t>
            </a:r>
            <a:endParaRPr lang="en-US" sz="4000" b="1" dirty="0">
              <a:solidFill>
                <a:schemeClr val="accent2"/>
              </a:solidFill>
            </a:endParaRPr>
          </a:p>
        </p:txBody>
      </p:sp>
      <p:sp>
        <p:nvSpPr>
          <p:cNvPr id="3" name="Text Placeholder 2"/>
          <p:cNvSpPr>
            <a:spLocks noGrp="1"/>
          </p:cNvSpPr>
          <p:nvPr>
            <p:ph type="body" idx="1"/>
          </p:nvPr>
        </p:nvSpPr>
        <p:spPr>
          <a:xfrm>
            <a:off x="685800" y="1606064"/>
            <a:ext cx="7924800" cy="3118336"/>
          </a:xfrm>
        </p:spPr>
        <p:txBody>
          <a:bodyPr>
            <a:noAutofit/>
          </a:bodyPr>
          <a:lstStyle/>
          <a:p>
            <a:r>
              <a:rPr lang="en-US" sz="2800" b="1" dirty="0" smtClean="0"/>
              <a:t>Consultant for School-Based Speech-Language Pathology Services </a:t>
            </a:r>
            <a:endParaRPr lang="en-US" sz="2800" dirty="0"/>
          </a:p>
          <a:p>
            <a:r>
              <a:rPr lang="en-US" sz="2400" dirty="0" smtClean="0"/>
              <a:t>In association with the Arkansas Department of Education, Special Education Unit (ADE-SEU)</a:t>
            </a:r>
          </a:p>
          <a:p>
            <a:r>
              <a:rPr lang="en-US" sz="2400" b="1" dirty="0" smtClean="0"/>
              <a:t>1401 West Capitol Avenue, Suite 425</a:t>
            </a:r>
          </a:p>
          <a:p>
            <a:r>
              <a:rPr lang="en-US" sz="2400" b="1" dirty="0" smtClean="0"/>
              <a:t>Little Rock, AR 72201-2936</a:t>
            </a:r>
          </a:p>
          <a:p>
            <a:r>
              <a:rPr lang="en-US" sz="2400" b="1" dirty="0" smtClean="0"/>
              <a:t>501.319.7333, ext. 123</a:t>
            </a:r>
            <a:endParaRPr lang="en-US" sz="2400" b="1" dirty="0"/>
          </a:p>
        </p:txBody>
      </p:sp>
      <p:sp>
        <p:nvSpPr>
          <p:cNvPr id="4" name="Text Placeholder 2"/>
          <p:cNvSpPr txBox="1">
            <a:spLocks/>
          </p:cNvSpPr>
          <p:nvPr/>
        </p:nvSpPr>
        <p:spPr>
          <a:xfrm>
            <a:off x="685800" y="4953000"/>
            <a:ext cx="7924800" cy="1371600"/>
          </a:xfrm>
          <a:prstGeom prst="rect">
            <a:avLst/>
          </a:prstGeom>
        </p:spPr>
        <p:txBody>
          <a:bodyPr vert="horz" anchor="t">
            <a:noAutofit/>
          </a:bodyPr>
          <a:lstStyle>
            <a:lvl1pPr marL="0" indent="0" algn="l" rtl="0" eaLnBrk="1" latinLnBrk="0" hangingPunct="1">
              <a:spcBef>
                <a:spcPts val="600"/>
              </a:spcBef>
              <a:buClr>
                <a:schemeClr val="accent2"/>
              </a:buClr>
              <a:buSzPct val="85000"/>
              <a:buFont typeface="Wingdings 2"/>
              <a:buNone/>
              <a:defRPr kumimoji="0" sz="2000" kern="1200" spc="100" baseline="0">
                <a:solidFill>
                  <a:schemeClr val="tx2"/>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None/>
              <a:defRPr kumimoji="0" sz="1800" kern="1200">
                <a:solidFill>
                  <a:schemeClr val="tx1">
                    <a:tint val="75000"/>
                  </a:schemeClr>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None/>
              <a:defRPr kumimoji="0" sz="1600" kern="1200">
                <a:solidFill>
                  <a:schemeClr val="tx1">
                    <a:tint val="75000"/>
                  </a:schemeClr>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None/>
              <a:defRPr kumimoji="0" sz="1400" kern="1200">
                <a:solidFill>
                  <a:schemeClr val="tx1">
                    <a:tint val="75000"/>
                  </a:schemeClr>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None/>
              <a:defRPr kumimoji="0" sz="1400" kern="1200">
                <a:solidFill>
                  <a:schemeClr val="tx1">
                    <a:tint val="75000"/>
                  </a:schemeClr>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2400" b="1" dirty="0" smtClean="0">
                <a:solidFill>
                  <a:schemeClr val="accent2"/>
                </a:solidFill>
                <a:effectLst>
                  <a:outerShdw blurRad="38100" dist="38100" dir="2700000" algn="tl">
                    <a:srgbClr val="000000">
                      <a:alpha val="43137"/>
                    </a:srgbClr>
                  </a:outerShdw>
                </a:effectLst>
              </a:rPr>
              <a:t>Work cell:  501.993-4337</a:t>
            </a:r>
          </a:p>
          <a:p>
            <a:r>
              <a:rPr lang="en-US" sz="2400" b="1" dirty="0" smtClean="0">
                <a:solidFill>
                  <a:schemeClr val="accent2"/>
                </a:solidFill>
                <a:effectLst>
                  <a:outerShdw blurRad="38100" dist="38100" dir="2700000" algn="tl">
                    <a:srgbClr val="000000">
                      <a:alpha val="43137"/>
                    </a:srgbClr>
                  </a:outerShdw>
                </a:effectLst>
              </a:rPr>
              <a:t>Email:  shelly.wier@arkansas.gov</a:t>
            </a:r>
          </a:p>
          <a:p>
            <a:r>
              <a:rPr lang="en-US" sz="2400" b="1" dirty="0" smtClean="0">
                <a:solidFill>
                  <a:schemeClr val="accent2"/>
                </a:solidFill>
                <a:effectLst>
                  <a:outerShdw blurRad="38100" dist="38100" dir="2700000" algn="tl">
                    <a:srgbClr val="000000">
                      <a:alpha val="43137"/>
                    </a:srgbClr>
                  </a:outerShdw>
                </a:effectLst>
              </a:rPr>
              <a:t>Website:  www.arcommunicationboard.com</a:t>
            </a:r>
            <a:endParaRPr lang="en-US" sz="2400" b="1" dirty="0">
              <a:solidFill>
                <a:schemeClr val="accent2"/>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rotWithShape="1">
          <a:blip r:embed="rId3">
            <a:clrChange>
              <a:clrFrom>
                <a:srgbClr val="000000"/>
              </a:clrFrom>
              <a:clrTo>
                <a:srgbClr val="000000">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5126" t="12199"/>
          <a:stretch/>
        </p:blipFill>
        <p:spPr bwMode="auto">
          <a:xfrm>
            <a:off x="5688106" y="3810000"/>
            <a:ext cx="2922494" cy="1790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5" name="TextBox 4"/>
          <p:cNvSpPr txBox="1"/>
          <p:nvPr/>
        </p:nvSpPr>
        <p:spPr>
          <a:xfrm>
            <a:off x="7073153" y="4659868"/>
            <a:ext cx="138953" cy="369332"/>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485800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000" dirty="0" smtClean="0"/>
          </a:p>
          <a:p>
            <a:pPr marL="514350" indent="-514350">
              <a:buSzPct val="100000"/>
              <a:buFont typeface="+mj-lt"/>
              <a:buAutoNum type="arabicPeriod" startAt="2"/>
            </a:pPr>
            <a:r>
              <a:rPr lang="en-US" dirty="0" smtClean="0"/>
              <a:t>Know students’ achievement status</a:t>
            </a:r>
          </a:p>
          <a:p>
            <a:pPr marL="0" indent="0">
              <a:buNone/>
            </a:pPr>
            <a:endParaRPr lang="en-US" sz="1200" dirty="0" smtClean="0"/>
          </a:p>
          <a:p>
            <a:pPr lvl="1">
              <a:spcBef>
                <a:spcPts val="600"/>
              </a:spcBef>
              <a:spcAft>
                <a:spcPts val="600"/>
              </a:spcAft>
            </a:pPr>
            <a:r>
              <a:rPr lang="en-US" sz="3200" dirty="0" smtClean="0">
                <a:solidFill>
                  <a:schemeClr val="tx1"/>
                </a:solidFill>
              </a:rPr>
              <a:t>Results of high stakes tests in content and literacy</a:t>
            </a:r>
          </a:p>
          <a:p>
            <a:pPr lvl="1">
              <a:spcBef>
                <a:spcPts val="600"/>
              </a:spcBef>
              <a:spcAft>
                <a:spcPts val="600"/>
              </a:spcAft>
            </a:pPr>
            <a:endParaRPr lang="en-US" sz="1000" dirty="0" smtClean="0">
              <a:solidFill>
                <a:schemeClr val="tx1"/>
              </a:solidFill>
            </a:endParaRPr>
          </a:p>
          <a:p>
            <a:pPr lvl="1">
              <a:spcBef>
                <a:spcPts val="600"/>
              </a:spcBef>
              <a:spcAft>
                <a:spcPts val="600"/>
              </a:spcAft>
            </a:pPr>
            <a:r>
              <a:rPr lang="en-US" sz="3200" dirty="0" smtClean="0">
                <a:solidFill>
                  <a:schemeClr val="tx1"/>
                </a:solidFill>
              </a:rPr>
              <a:t>Results of classroom units tests</a:t>
            </a:r>
          </a:p>
          <a:p>
            <a:pPr lvl="1">
              <a:spcBef>
                <a:spcPts val="600"/>
              </a:spcBef>
              <a:spcAft>
                <a:spcPts val="600"/>
              </a:spcAft>
            </a:pPr>
            <a:endParaRPr lang="en-US" sz="1000" dirty="0" smtClean="0">
              <a:solidFill>
                <a:schemeClr val="tx1"/>
              </a:solidFill>
            </a:endParaRPr>
          </a:p>
          <a:p>
            <a:pPr lvl="1">
              <a:spcBef>
                <a:spcPts val="600"/>
              </a:spcBef>
              <a:spcAft>
                <a:spcPts val="600"/>
              </a:spcAft>
            </a:pPr>
            <a:r>
              <a:rPr lang="en-US" sz="3200" dirty="0" smtClean="0">
                <a:solidFill>
                  <a:schemeClr val="tx1"/>
                </a:solidFill>
              </a:rPr>
              <a:t>Observations of difficulties by teachers</a:t>
            </a:r>
            <a:endParaRPr lang="en-US" sz="3200" dirty="0">
              <a:solidFill>
                <a:schemeClr val="tx1"/>
              </a:solidFill>
            </a:endParaRPr>
          </a:p>
        </p:txBody>
      </p:sp>
      <p:sp>
        <p:nvSpPr>
          <p:cNvPr id="3" name="Title 2"/>
          <p:cNvSpPr>
            <a:spLocks noGrp="1"/>
          </p:cNvSpPr>
          <p:nvPr>
            <p:ph type="title"/>
          </p:nvPr>
        </p:nvSpPr>
        <p:spPr/>
        <p:txBody>
          <a:bodyPr>
            <a:normAutofit/>
          </a:bodyPr>
          <a:lstStyle/>
          <a:p>
            <a:r>
              <a:rPr lang="en-US" sz="4600" dirty="0"/>
              <a:t>What SLPs Have to Know and Do</a:t>
            </a:r>
          </a:p>
        </p:txBody>
      </p:sp>
    </p:spTree>
    <p:extLst>
      <p:ext uri="{BB962C8B-B14F-4D97-AF65-F5344CB8AC3E}">
        <p14:creationId xmlns:p14="http://schemas.microsoft.com/office/powerpoint/2010/main" val="159115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000" dirty="0" smtClean="0"/>
          </a:p>
          <a:p>
            <a:pPr marL="514350" indent="-514350">
              <a:buSzPct val="100000"/>
              <a:buFont typeface="+mj-lt"/>
              <a:buAutoNum type="arabicPeriod" startAt="3"/>
            </a:pPr>
            <a:r>
              <a:rPr lang="en-US" dirty="0" smtClean="0"/>
              <a:t>Identify the language-related reasons students are struggling</a:t>
            </a:r>
          </a:p>
          <a:p>
            <a:pPr marL="0" indent="0">
              <a:buNone/>
            </a:pPr>
            <a:endParaRPr lang="en-US" sz="1200" dirty="0" smtClean="0"/>
          </a:p>
          <a:p>
            <a:pPr lvl="1">
              <a:spcBef>
                <a:spcPts val="600"/>
              </a:spcBef>
              <a:spcAft>
                <a:spcPts val="600"/>
              </a:spcAft>
            </a:pPr>
            <a:r>
              <a:rPr lang="en-US" sz="3200" dirty="0" smtClean="0">
                <a:solidFill>
                  <a:schemeClr val="tx1"/>
                </a:solidFill>
              </a:rPr>
              <a:t>Linguistic</a:t>
            </a:r>
          </a:p>
          <a:p>
            <a:pPr lvl="1">
              <a:spcBef>
                <a:spcPts val="600"/>
              </a:spcBef>
              <a:spcAft>
                <a:spcPts val="600"/>
              </a:spcAft>
            </a:pPr>
            <a:r>
              <a:rPr lang="en-US" sz="3200" dirty="0" smtClean="0">
                <a:solidFill>
                  <a:schemeClr val="tx1"/>
                </a:solidFill>
              </a:rPr>
              <a:t>Metalinguistic</a:t>
            </a:r>
          </a:p>
          <a:p>
            <a:pPr lvl="1">
              <a:spcBef>
                <a:spcPts val="600"/>
              </a:spcBef>
              <a:spcAft>
                <a:spcPts val="600"/>
              </a:spcAft>
            </a:pPr>
            <a:r>
              <a:rPr lang="en-US" sz="3200" dirty="0" smtClean="0">
                <a:solidFill>
                  <a:schemeClr val="tx1"/>
                </a:solidFill>
              </a:rPr>
              <a:t>Cognitive</a:t>
            </a:r>
          </a:p>
          <a:p>
            <a:pPr lvl="1">
              <a:spcBef>
                <a:spcPts val="600"/>
              </a:spcBef>
              <a:spcAft>
                <a:spcPts val="600"/>
              </a:spcAft>
            </a:pPr>
            <a:r>
              <a:rPr lang="en-US" sz="3200" dirty="0" smtClean="0">
                <a:solidFill>
                  <a:schemeClr val="tx1"/>
                </a:solidFill>
              </a:rPr>
              <a:t>Metacognitive</a:t>
            </a:r>
            <a:endParaRPr lang="en-US" sz="3200" dirty="0">
              <a:solidFill>
                <a:schemeClr val="tx1"/>
              </a:solidFill>
            </a:endParaRPr>
          </a:p>
        </p:txBody>
      </p:sp>
      <p:sp>
        <p:nvSpPr>
          <p:cNvPr id="3" name="Title 2"/>
          <p:cNvSpPr>
            <a:spLocks noGrp="1"/>
          </p:cNvSpPr>
          <p:nvPr>
            <p:ph type="title"/>
          </p:nvPr>
        </p:nvSpPr>
        <p:spPr/>
        <p:txBody>
          <a:bodyPr>
            <a:normAutofit/>
          </a:bodyPr>
          <a:lstStyle/>
          <a:p>
            <a:r>
              <a:rPr lang="en-US" sz="4600" dirty="0" smtClean="0"/>
              <a:t>What SLPs Have to Know and Do</a:t>
            </a:r>
            <a:endParaRPr lang="en-US" sz="4600" dirty="0"/>
          </a:p>
        </p:txBody>
      </p:sp>
      <p:sp>
        <p:nvSpPr>
          <p:cNvPr id="4" name="Explosion 1 3"/>
          <p:cNvSpPr/>
          <p:nvPr/>
        </p:nvSpPr>
        <p:spPr>
          <a:xfrm>
            <a:off x="3657600" y="2286000"/>
            <a:ext cx="5105400" cy="4267200"/>
          </a:xfrm>
          <a:prstGeom prst="irregularSeal1">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accent1">
                    <a:lumMod val="50000"/>
                  </a:schemeClr>
                </a:solidFill>
                <a:effectLst>
                  <a:outerShdw blurRad="38100" dist="38100" dir="2700000" algn="tl">
                    <a:srgbClr val="000000">
                      <a:alpha val="43137"/>
                    </a:srgbClr>
                  </a:outerShdw>
                </a:effectLst>
                <a:latin typeface="Bradley Hand ITC" panose="03070402050302030203" pitchFamily="66" charset="0"/>
              </a:rPr>
              <a:t>Focus on what is going on inside the kids’ heads!</a:t>
            </a:r>
            <a:endParaRPr lang="en-US" sz="3000" b="1" dirty="0">
              <a:solidFill>
                <a:schemeClr val="accent1">
                  <a:lumMod val="50000"/>
                </a:schemeClr>
              </a:solidFill>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24713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1000" dirty="0" smtClean="0"/>
          </a:p>
          <a:p>
            <a:r>
              <a:rPr lang="en-US" dirty="0" smtClean="0"/>
              <a:t>KNOWLEDGE:  </a:t>
            </a:r>
            <a:r>
              <a:rPr lang="en-US" dirty="0" smtClean="0">
                <a:effectLst/>
              </a:rPr>
              <a:t>information the student recalls and understands</a:t>
            </a:r>
          </a:p>
          <a:p>
            <a:endParaRPr lang="en-US" dirty="0" smtClean="0"/>
          </a:p>
          <a:p>
            <a:r>
              <a:rPr lang="en-US" dirty="0" smtClean="0"/>
              <a:t>SKILLS:  </a:t>
            </a:r>
            <a:r>
              <a:rPr lang="en-US" dirty="0" smtClean="0">
                <a:effectLst/>
              </a:rPr>
              <a:t>actions the student performs</a:t>
            </a:r>
          </a:p>
          <a:p>
            <a:endParaRPr lang="en-US" dirty="0"/>
          </a:p>
          <a:p>
            <a:r>
              <a:rPr lang="en-US" dirty="0" smtClean="0"/>
              <a:t>STRATEGIES:  </a:t>
            </a:r>
            <a:r>
              <a:rPr lang="en-US" dirty="0" smtClean="0">
                <a:effectLst/>
              </a:rPr>
              <a:t>tools the student uses to help him/herself recall, understand, &amp; perform</a:t>
            </a:r>
            <a:endParaRPr lang="en-US" dirty="0">
              <a:effectLst/>
            </a:endParaRPr>
          </a:p>
        </p:txBody>
      </p:sp>
      <p:sp>
        <p:nvSpPr>
          <p:cNvPr id="3" name="Title 2"/>
          <p:cNvSpPr>
            <a:spLocks noGrp="1"/>
          </p:cNvSpPr>
          <p:nvPr>
            <p:ph type="title"/>
          </p:nvPr>
        </p:nvSpPr>
        <p:spPr/>
        <p:txBody>
          <a:bodyPr>
            <a:normAutofit/>
          </a:bodyPr>
          <a:lstStyle/>
          <a:p>
            <a:r>
              <a:rPr lang="en-US" sz="4800" dirty="0" smtClean="0">
                <a:solidFill>
                  <a:schemeClr val="accent2"/>
                </a:solidFill>
              </a:rPr>
              <a:t>Important Differences</a:t>
            </a:r>
            <a:endParaRPr lang="en-US" sz="4800" dirty="0">
              <a:solidFill>
                <a:schemeClr val="accent2"/>
              </a:solidFill>
            </a:endParaRPr>
          </a:p>
        </p:txBody>
      </p:sp>
    </p:spTree>
    <p:extLst>
      <p:ext uri="{BB962C8B-B14F-4D97-AF65-F5344CB8AC3E}">
        <p14:creationId xmlns:p14="http://schemas.microsoft.com/office/powerpoint/2010/main" val="38146896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10600" cy="5029200"/>
          </a:xfrm>
        </p:spPr>
        <p:txBody>
          <a:bodyPr>
            <a:normAutofit fontScale="92500" lnSpcReduction="20000"/>
          </a:bodyPr>
          <a:lstStyle/>
          <a:p>
            <a:endParaRPr lang="en-US" sz="1000" dirty="0" smtClean="0"/>
          </a:p>
          <a:p>
            <a:pPr marL="514350" indent="-514350">
              <a:buSzPct val="100000"/>
              <a:buFont typeface="+mj-lt"/>
              <a:buAutoNum type="arabicPeriod" startAt="4"/>
            </a:pPr>
            <a:r>
              <a:rPr lang="en-US" sz="3500" dirty="0" smtClean="0"/>
              <a:t>Differentiate what has to be taught</a:t>
            </a:r>
          </a:p>
          <a:p>
            <a:pPr marL="0" indent="0">
              <a:buNone/>
            </a:pPr>
            <a:endParaRPr lang="en-US" sz="1200" dirty="0" smtClean="0"/>
          </a:p>
          <a:p>
            <a:pPr lvl="1">
              <a:spcBef>
                <a:spcPts val="600"/>
              </a:spcBef>
              <a:spcAft>
                <a:spcPts val="600"/>
              </a:spcAft>
            </a:pPr>
            <a:r>
              <a:rPr lang="en-US" sz="3200" dirty="0" smtClean="0">
                <a:solidFill>
                  <a:schemeClr val="tx1"/>
                </a:solidFill>
              </a:rPr>
              <a:t>Knowledge of language and the language features of different academic subjects</a:t>
            </a:r>
            <a:r>
              <a:rPr lang="en-US" sz="3200" dirty="0" smtClean="0"/>
              <a:t> </a:t>
            </a:r>
            <a:r>
              <a:rPr lang="en-US" sz="3200" dirty="0" smtClean="0">
                <a:solidFill>
                  <a:schemeClr val="accent2"/>
                </a:solidFill>
              </a:rPr>
              <a:t>(disciplinary literacy)</a:t>
            </a:r>
          </a:p>
          <a:p>
            <a:pPr lvl="1">
              <a:spcBef>
                <a:spcPts val="600"/>
              </a:spcBef>
              <a:spcAft>
                <a:spcPts val="600"/>
              </a:spcAft>
            </a:pPr>
            <a:r>
              <a:rPr lang="en-US" sz="3200" dirty="0" smtClean="0">
                <a:solidFill>
                  <a:schemeClr val="tx1"/>
                </a:solidFill>
              </a:rPr>
              <a:t>Skills with which students are having difficulty (language &amp; literacy)</a:t>
            </a:r>
          </a:p>
          <a:p>
            <a:pPr lvl="1">
              <a:spcBef>
                <a:spcPts val="600"/>
              </a:spcBef>
              <a:spcAft>
                <a:spcPts val="600"/>
              </a:spcAft>
            </a:pPr>
            <a:r>
              <a:rPr lang="en-US" sz="3200" dirty="0" smtClean="0">
                <a:solidFill>
                  <a:schemeClr val="tx1"/>
                </a:solidFill>
              </a:rPr>
              <a:t>Strategies for acquiring and demonstrating knowledge . . . for listening, speaking, reading, and writing in the classroom</a:t>
            </a:r>
            <a:endParaRPr lang="en-US" sz="3200" dirty="0">
              <a:solidFill>
                <a:schemeClr val="tx1"/>
              </a:solidFill>
            </a:endParaRPr>
          </a:p>
          <a:p>
            <a:pPr marL="0" indent="0" algn="ctr">
              <a:spcAft>
                <a:spcPts val="600"/>
              </a:spcAft>
              <a:buNone/>
            </a:pPr>
            <a:r>
              <a:rPr lang="en-US" sz="3600" dirty="0" smtClean="0">
                <a:solidFill>
                  <a:schemeClr val="accent2"/>
                </a:solidFill>
              </a:rPr>
              <a:t>Communicate the difference to students.  </a:t>
            </a:r>
          </a:p>
        </p:txBody>
      </p:sp>
      <p:sp>
        <p:nvSpPr>
          <p:cNvPr id="3" name="Title 2"/>
          <p:cNvSpPr>
            <a:spLocks noGrp="1"/>
          </p:cNvSpPr>
          <p:nvPr>
            <p:ph type="title"/>
          </p:nvPr>
        </p:nvSpPr>
        <p:spPr/>
        <p:txBody>
          <a:bodyPr>
            <a:normAutofit/>
          </a:bodyPr>
          <a:lstStyle/>
          <a:p>
            <a:r>
              <a:rPr lang="en-US" sz="4600" dirty="0" smtClean="0"/>
              <a:t>What SLPs Have to Know and Do</a:t>
            </a:r>
            <a:endParaRPr lang="en-US" sz="4600" dirty="0"/>
          </a:p>
        </p:txBody>
      </p:sp>
    </p:spTree>
    <p:extLst>
      <p:ext uri="{BB962C8B-B14F-4D97-AF65-F5344CB8AC3E}">
        <p14:creationId xmlns:p14="http://schemas.microsoft.com/office/powerpoint/2010/main" val="2990546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1524000"/>
          </a:xfrm>
        </p:spPr>
        <p:txBody>
          <a:bodyPr>
            <a:normAutofit/>
          </a:bodyPr>
          <a:lstStyle/>
          <a:p>
            <a:endParaRPr lang="en-US" sz="1000" dirty="0" smtClean="0"/>
          </a:p>
          <a:p>
            <a:pPr marL="514350" indent="-514350">
              <a:buSzPct val="100000"/>
              <a:buFont typeface="+mj-lt"/>
              <a:buAutoNum type="arabicPeriod" startAt="5"/>
            </a:pPr>
            <a:r>
              <a:rPr lang="en-US" dirty="0" smtClean="0"/>
              <a:t>Differentiate levels of thinking required by questions and prompts.</a:t>
            </a:r>
          </a:p>
        </p:txBody>
      </p:sp>
      <p:sp>
        <p:nvSpPr>
          <p:cNvPr id="3" name="Title 2"/>
          <p:cNvSpPr>
            <a:spLocks noGrp="1"/>
          </p:cNvSpPr>
          <p:nvPr>
            <p:ph type="title"/>
          </p:nvPr>
        </p:nvSpPr>
        <p:spPr/>
        <p:txBody>
          <a:bodyPr>
            <a:normAutofit/>
          </a:bodyPr>
          <a:lstStyle/>
          <a:p>
            <a:r>
              <a:rPr lang="en-US" sz="4600" dirty="0" smtClean="0"/>
              <a:t>What SLPs Have to Know and Do</a:t>
            </a:r>
            <a:endParaRPr lang="en-US" sz="4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18" y="3276600"/>
            <a:ext cx="8172450" cy="2590800"/>
          </a:xfrm>
          <a:prstGeom prst="rect">
            <a:avLst/>
          </a:prstGeom>
          <a:noFill/>
          <a:ln w="38100">
            <a:solidFill>
              <a:schemeClr val="bg2"/>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13119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2" y="762000"/>
            <a:ext cx="6015038" cy="5405438"/>
          </a:xfrm>
          <a:prstGeom prst="rect">
            <a:avLst/>
          </a:prstGeom>
          <a:noFill/>
          <a:ln w="38100">
            <a:solidFill>
              <a:schemeClr val="accent2"/>
            </a:solid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1028"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67360" y="6858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24800" y="20970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6858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6250" y="35052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0" y="49164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97024"/>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3505200"/>
            <a:ext cx="819150" cy="1179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ages.clipartpanda.com/t-bone-clipart-4T9595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24800" y="4916424"/>
            <a:ext cx="819150" cy="117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5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1500" fill="hold"/>
                                        <p:tgtEl>
                                          <p:spTgt spid="1028"/>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1500" fill="hold"/>
                                        <p:tgtEl>
                                          <p:spTgt spid="8"/>
                                        </p:tgtEl>
                                        <p:attrNameLst>
                                          <p:attrName>r</p:attrName>
                                        </p:attrNameLst>
                                      </p:cBhvr>
                                    </p:animRo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1500" fill="hold"/>
                                        <p:tgtEl>
                                          <p:spTgt spid="12"/>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1500" fill="hold"/>
                                        <p:tgtEl>
                                          <p:spTgt spid="6"/>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1500" fill="hold"/>
                                        <p:tgtEl>
                                          <p:spTgt spid="13"/>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1500" fill="hold"/>
                                        <p:tgtEl>
                                          <p:spTgt spid="9"/>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1500" fill="hold"/>
                                        <p:tgtEl>
                                          <p:spTgt spid="10"/>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15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6415"/>
            <a:ext cx="4267200" cy="612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24400" y="685800"/>
            <a:ext cx="4114800" cy="5693866"/>
          </a:xfrm>
          <a:prstGeom prst="rect">
            <a:avLst/>
          </a:prstGeom>
          <a:noFill/>
        </p:spPr>
        <p:txBody>
          <a:bodyPr wrap="square" rtlCol="0">
            <a:spAutoFit/>
          </a:bodyPr>
          <a:lstStyle/>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Everything You Learned About Syntax  . . . But Forgot!</a:t>
            </a:r>
          </a:p>
          <a:p>
            <a:pPr algn="ctr"/>
            <a:endPar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a:t>
            </a:r>
          </a:p>
          <a:p>
            <a:pPr algn="ctr"/>
            <a:endPar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Laura M. Justice, Ph.D.</a:t>
            </a:r>
          </a:p>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a:t>
            </a:r>
          </a:p>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Helen K. Ezell, Ph.D.</a:t>
            </a:r>
          </a:p>
          <a:p>
            <a:pPr algn="ctr"/>
            <a:endPar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(2008)</a:t>
            </a:r>
            <a:endPar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20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t>Syntactic Form</a:t>
            </a:r>
          </a:p>
          <a:p>
            <a:r>
              <a:rPr lang="en-US" dirty="0" smtClean="0"/>
              <a:t>refers to the grammatical category</a:t>
            </a:r>
          </a:p>
          <a:p>
            <a:r>
              <a:rPr lang="en-US" dirty="0"/>
              <a:t>generally independent of the word’s role</a:t>
            </a:r>
          </a:p>
          <a:p>
            <a:r>
              <a:rPr lang="en-US" dirty="0" smtClean="0"/>
              <a:t>AKA </a:t>
            </a:r>
            <a:r>
              <a:rPr lang="en-US" dirty="0" smtClean="0">
                <a:solidFill>
                  <a:schemeClr val="accent2"/>
                </a:solidFill>
              </a:rPr>
              <a:t>“</a:t>
            </a:r>
            <a:r>
              <a:rPr lang="en-US" b="1" dirty="0" smtClean="0"/>
              <a:t>parts of speech</a:t>
            </a:r>
            <a:r>
              <a:rPr lang="en-US" dirty="0" smtClean="0">
                <a:solidFill>
                  <a:schemeClr val="accent2"/>
                </a:solidFill>
              </a:rPr>
              <a:t>”</a:t>
            </a:r>
            <a:r>
              <a:rPr lang="en-US" dirty="0" smtClean="0"/>
              <a:t> (noun, verb, adverb)</a:t>
            </a:r>
          </a:p>
          <a:p>
            <a:pPr marL="0" indent="0">
              <a:buNone/>
            </a:pPr>
            <a:endParaRPr lang="en-US" sz="1000" dirty="0"/>
          </a:p>
          <a:p>
            <a:pPr marL="0" indent="0">
              <a:buNone/>
            </a:pPr>
            <a:r>
              <a:rPr lang="en-US" b="1" dirty="0" smtClean="0"/>
              <a:t>Syntactic Function</a:t>
            </a:r>
          </a:p>
          <a:p>
            <a:r>
              <a:rPr lang="en-US" dirty="0" smtClean="0"/>
              <a:t>refers to the role of a word or group of words in relation to the rest of the elements in a phrase, clause, or sentence</a:t>
            </a:r>
          </a:p>
          <a:p>
            <a:r>
              <a:rPr lang="en-US" dirty="0" smtClean="0"/>
              <a:t>AKA </a:t>
            </a:r>
            <a:r>
              <a:rPr lang="en-US" dirty="0" smtClean="0">
                <a:solidFill>
                  <a:schemeClr val="accent2"/>
                </a:solidFill>
              </a:rPr>
              <a:t>“</a:t>
            </a:r>
            <a:r>
              <a:rPr lang="en-US" b="1" dirty="0" smtClean="0"/>
              <a:t>parts of sentences</a:t>
            </a:r>
            <a:r>
              <a:rPr lang="en-US" dirty="0" smtClean="0">
                <a:solidFill>
                  <a:schemeClr val="accent2"/>
                </a:solidFill>
              </a:rPr>
              <a:t>”</a:t>
            </a:r>
            <a:r>
              <a:rPr lang="en-US" dirty="0" smtClean="0"/>
              <a:t> (subject, object)</a:t>
            </a:r>
            <a:endParaRPr lang="en-US" dirty="0"/>
          </a:p>
        </p:txBody>
      </p:sp>
      <p:sp>
        <p:nvSpPr>
          <p:cNvPr id="3" name="Title 2"/>
          <p:cNvSpPr>
            <a:spLocks noGrp="1"/>
          </p:cNvSpPr>
          <p:nvPr>
            <p:ph type="title"/>
          </p:nvPr>
        </p:nvSpPr>
        <p:spPr/>
        <p:txBody>
          <a:bodyPr>
            <a:normAutofit/>
          </a:bodyPr>
          <a:lstStyle/>
          <a:p>
            <a:r>
              <a:rPr lang="en-US" dirty="0" smtClean="0"/>
              <a:t>Two Levels of Analysis</a:t>
            </a:r>
            <a:endParaRPr lang="en-US" dirty="0"/>
          </a:p>
        </p:txBody>
      </p:sp>
    </p:spTree>
    <p:extLst>
      <p:ext uri="{BB962C8B-B14F-4D97-AF65-F5344CB8AC3E}">
        <p14:creationId xmlns:p14="http://schemas.microsoft.com/office/powerpoint/2010/main" val="2109356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2800" dirty="0" smtClean="0"/>
              <a:t>“The sentence is the unit of speech, that is, of expression.  The isolated word or part of speech is, in the main, a detached tool only, to be kept handy and ready for use in association or relation with other words or parts of speech . . .</a:t>
            </a:r>
          </a:p>
          <a:p>
            <a:pPr marL="0" indent="0" algn="ctr">
              <a:buNone/>
            </a:pPr>
            <a:endParaRPr lang="en-US" sz="1000" dirty="0" smtClean="0"/>
          </a:p>
          <a:p>
            <a:pPr marL="0" indent="0" algn="ctr">
              <a:buNone/>
            </a:pPr>
            <a:r>
              <a:rPr lang="en-US" sz="2800" dirty="0" smtClean="0"/>
              <a:t>The word - the part of speech - in and of itself is indeed nothing but a cold combination of letters.  </a:t>
            </a:r>
          </a:p>
          <a:p>
            <a:pPr marL="0" indent="0" algn="ctr">
              <a:buNone/>
            </a:pPr>
            <a:endParaRPr lang="en-US" sz="1000" dirty="0"/>
          </a:p>
          <a:p>
            <a:pPr marL="0" indent="0" algn="ctr">
              <a:buNone/>
            </a:pPr>
            <a:r>
              <a:rPr lang="en-US" sz="2800" dirty="0" smtClean="0"/>
              <a:t>It usually needs the society of other words – other parts of speech – to give it vital spark.”</a:t>
            </a:r>
            <a:endParaRPr lang="en-US" sz="2800" dirty="0"/>
          </a:p>
        </p:txBody>
      </p:sp>
      <p:sp>
        <p:nvSpPr>
          <p:cNvPr id="3" name="Title 2"/>
          <p:cNvSpPr>
            <a:spLocks noGrp="1"/>
          </p:cNvSpPr>
          <p:nvPr>
            <p:ph type="title"/>
          </p:nvPr>
        </p:nvSpPr>
        <p:spPr/>
        <p:txBody>
          <a:bodyPr>
            <a:normAutofit/>
          </a:bodyPr>
          <a:lstStyle/>
          <a:p>
            <a:r>
              <a:rPr lang="en-US" sz="4800" dirty="0" err="1" smtClean="0"/>
              <a:t>Opdycke</a:t>
            </a:r>
            <a:r>
              <a:rPr lang="en-US" sz="4800" dirty="0" smtClean="0"/>
              <a:t> (1965)</a:t>
            </a:r>
            <a:endParaRPr lang="en-US" sz="4800" dirty="0"/>
          </a:p>
        </p:txBody>
      </p:sp>
    </p:spTree>
    <p:extLst>
      <p:ext uri="{BB962C8B-B14F-4D97-AF65-F5344CB8AC3E}">
        <p14:creationId xmlns:p14="http://schemas.microsoft.com/office/powerpoint/2010/main" val="3003589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581400"/>
            <a:ext cx="8534400" cy="2743200"/>
          </a:xfrm>
        </p:spPr>
        <p:txBody>
          <a:bodyPr>
            <a:normAutofit/>
          </a:bodyPr>
          <a:lstStyle/>
          <a:p>
            <a:pPr lvl="2"/>
            <a:r>
              <a:rPr lang="en-US" sz="3200" dirty="0" smtClean="0"/>
              <a:t>nominative pronouns (using </a:t>
            </a:r>
            <a:r>
              <a:rPr lang="en-US" sz="3200" i="1" dirty="0" smtClean="0"/>
              <a:t>me</a:t>
            </a:r>
            <a:r>
              <a:rPr lang="en-US" sz="3200" dirty="0" smtClean="0"/>
              <a:t> for </a:t>
            </a:r>
            <a:r>
              <a:rPr lang="en-US" sz="3200" i="1" dirty="0" smtClean="0"/>
              <a:t>I</a:t>
            </a:r>
            <a:r>
              <a:rPr lang="en-US" sz="3200" dirty="0" smtClean="0"/>
              <a:t>)</a:t>
            </a:r>
          </a:p>
          <a:p>
            <a:pPr lvl="2"/>
            <a:r>
              <a:rPr lang="en-US" sz="3200" dirty="0" smtClean="0"/>
              <a:t>auxiliary verbs (omitting </a:t>
            </a:r>
            <a:r>
              <a:rPr lang="en-US" sz="3200" i="1" dirty="0" smtClean="0"/>
              <a:t>am</a:t>
            </a:r>
            <a:r>
              <a:rPr lang="en-US" sz="3200" dirty="0" smtClean="0"/>
              <a:t>)</a:t>
            </a:r>
          </a:p>
          <a:p>
            <a:pPr lvl="2"/>
            <a:r>
              <a:rPr lang="en-US" sz="3200" dirty="0" smtClean="0"/>
              <a:t>verb tense inflections (</a:t>
            </a:r>
            <a:r>
              <a:rPr lang="en-US" sz="3200" i="1" dirty="0" smtClean="0"/>
              <a:t>go</a:t>
            </a:r>
            <a:r>
              <a:rPr lang="en-US" sz="3200" dirty="0" smtClean="0"/>
              <a:t> for </a:t>
            </a:r>
            <a:r>
              <a:rPr lang="en-US" sz="3200" i="1" dirty="0" smtClean="0"/>
              <a:t>going</a:t>
            </a:r>
            <a:r>
              <a:rPr lang="en-US" sz="3200" dirty="0" smtClean="0"/>
              <a:t>)</a:t>
            </a:r>
          </a:p>
          <a:p>
            <a:pPr lvl="2"/>
            <a:r>
              <a:rPr lang="en-US" sz="3200" dirty="0" smtClean="0"/>
              <a:t>articles (omitting </a:t>
            </a:r>
            <a:r>
              <a:rPr lang="en-US" sz="3200" i="1" dirty="0" smtClean="0"/>
              <a:t>the</a:t>
            </a:r>
            <a:r>
              <a:rPr lang="en-US" sz="3200" dirty="0" smtClean="0"/>
              <a:t> and </a:t>
            </a:r>
            <a:r>
              <a:rPr lang="en-US" sz="3200" i="1" dirty="0" smtClean="0"/>
              <a:t>a</a:t>
            </a:r>
            <a:r>
              <a:rPr lang="en-US" sz="3200" dirty="0" smtClean="0"/>
              <a:t>)</a:t>
            </a:r>
          </a:p>
          <a:p>
            <a:pPr lvl="2"/>
            <a:r>
              <a:rPr lang="en-US" sz="3200" dirty="0" smtClean="0"/>
              <a:t>copular </a:t>
            </a:r>
            <a:r>
              <a:rPr lang="en-US" sz="3200" i="1" dirty="0" smtClean="0"/>
              <a:t>be</a:t>
            </a:r>
            <a:r>
              <a:rPr lang="en-US" sz="3200" dirty="0" smtClean="0"/>
              <a:t> (omitting </a:t>
            </a:r>
            <a:r>
              <a:rPr lang="en-US" sz="3200" i="1" dirty="0" smtClean="0"/>
              <a:t>is</a:t>
            </a:r>
            <a:r>
              <a:rPr lang="en-US" sz="3200" dirty="0" smtClean="0"/>
              <a:t>)</a:t>
            </a:r>
            <a:endParaRPr lang="en-US" sz="3200" dirty="0"/>
          </a:p>
        </p:txBody>
      </p:sp>
      <p:sp>
        <p:nvSpPr>
          <p:cNvPr id="3" name="Title 2"/>
          <p:cNvSpPr>
            <a:spLocks noGrp="1"/>
          </p:cNvSpPr>
          <p:nvPr>
            <p:ph type="title"/>
          </p:nvPr>
        </p:nvSpPr>
        <p:spPr/>
        <p:txBody>
          <a:bodyPr>
            <a:normAutofit/>
          </a:bodyPr>
          <a:lstStyle/>
          <a:p>
            <a:r>
              <a:rPr lang="en-US" sz="4800" dirty="0" smtClean="0"/>
              <a:t>Example:  4-year-old w/SLI</a:t>
            </a:r>
            <a:endParaRPr lang="en-US" sz="4800" dirty="0"/>
          </a:p>
        </p:txBody>
      </p:sp>
      <p:sp>
        <p:nvSpPr>
          <p:cNvPr id="4" name="Content Placeholder 1"/>
          <p:cNvSpPr txBox="1">
            <a:spLocks/>
          </p:cNvSpPr>
          <p:nvPr/>
        </p:nvSpPr>
        <p:spPr>
          <a:xfrm>
            <a:off x="304800" y="1524000"/>
            <a:ext cx="8534400" cy="21336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endParaRPr lang="en-US" sz="600" dirty="0" smtClean="0"/>
          </a:p>
          <a:p>
            <a:pPr marL="0" indent="0" algn="ctr">
              <a:buFont typeface="Wingdings 2"/>
              <a:buNone/>
            </a:pPr>
            <a:r>
              <a:rPr lang="en-US" dirty="0" smtClean="0"/>
              <a:t>“me go”			</a:t>
            </a:r>
            <a:r>
              <a:rPr lang="en-US" i="1" dirty="0" smtClean="0"/>
              <a:t>I am going.</a:t>
            </a:r>
          </a:p>
          <a:p>
            <a:pPr marL="0" indent="0" algn="ctr">
              <a:buFont typeface="Wingdings 2"/>
              <a:buNone/>
            </a:pPr>
            <a:r>
              <a:rPr lang="en-US" dirty="0" smtClean="0"/>
              <a:t>“give me cat”		</a:t>
            </a:r>
            <a:r>
              <a:rPr lang="en-US" i="1" dirty="0" smtClean="0"/>
              <a:t>Give me the cat.</a:t>
            </a:r>
            <a:endParaRPr lang="en-US" dirty="0" smtClean="0"/>
          </a:p>
          <a:p>
            <a:pPr marL="0" indent="0" algn="ctr">
              <a:buFont typeface="Wingdings 2"/>
              <a:buNone/>
            </a:pPr>
            <a:r>
              <a:rPr lang="en-US" dirty="0" smtClean="0"/>
              <a:t>“that girl”		</a:t>
            </a:r>
            <a:r>
              <a:rPr lang="en-US" i="1" dirty="0" smtClean="0"/>
              <a:t>That is a girl.</a:t>
            </a:r>
            <a:endParaRPr lang="en-US" dirty="0" smtClean="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657600"/>
            <a:ext cx="7334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5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6"/>
                                        </p:tgtEl>
                                      </p:cBhvr>
                                    </p:animEffect>
                                    <p:set>
                                      <p:cBhvr>
                                        <p:cTn id="7" dur="1" fill="hold">
                                          <p:stCondLst>
                                            <p:cond delay="499"/>
                                          </p:stCondLst>
                                        </p:cTn>
                                        <p:tgtEl>
                                          <p:spTgt spid="307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The student will use the </a:t>
            </a:r>
            <a:r>
              <a:rPr lang="en-US" sz="2800" u="sng" dirty="0" smtClean="0"/>
              <a:t>present tense copular forms of </a:t>
            </a:r>
            <a:r>
              <a:rPr lang="en-US" sz="2800" i="1" u="sng" dirty="0" smtClean="0"/>
              <a:t>be</a:t>
            </a:r>
            <a:r>
              <a:rPr lang="en-US" sz="2800" dirty="0" smtClean="0"/>
              <a:t> in 90% of obligatory contexts given an eliciting prompt.</a:t>
            </a:r>
          </a:p>
          <a:p>
            <a:r>
              <a:rPr lang="en-US" sz="2800" dirty="0" smtClean="0"/>
              <a:t>The student will produce a </a:t>
            </a:r>
            <a:r>
              <a:rPr lang="en-US" sz="2800" u="sng" dirty="0" smtClean="0"/>
              <a:t>third person regular present tense verb</a:t>
            </a:r>
            <a:r>
              <a:rPr lang="en-US" sz="2800" dirty="0" smtClean="0"/>
              <a:t> in 9 of 10 trials given models.</a:t>
            </a:r>
          </a:p>
          <a:p>
            <a:r>
              <a:rPr lang="en-US" sz="2800" dirty="0" smtClean="0"/>
              <a:t>The student will use </a:t>
            </a:r>
            <a:r>
              <a:rPr lang="en-US" sz="2800" u="sng" dirty="0" smtClean="0"/>
              <a:t>articles and conjunctions</a:t>
            </a:r>
            <a:r>
              <a:rPr lang="en-US" sz="2800" dirty="0" smtClean="0"/>
              <a:t> during conversational speech with 85% accuracy.</a:t>
            </a:r>
          </a:p>
          <a:p>
            <a:r>
              <a:rPr lang="en-US" sz="2800" dirty="0" smtClean="0"/>
              <a:t>The student will use </a:t>
            </a:r>
            <a:r>
              <a:rPr lang="en-US" sz="2800" u="sng" dirty="0" smtClean="0"/>
              <a:t>compound and complex sentences</a:t>
            </a:r>
            <a:r>
              <a:rPr lang="en-US" sz="2800" dirty="0" smtClean="0"/>
              <a:t> in spontaneous speech during classroom activities with 90% accuracy.</a:t>
            </a:r>
            <a:endParaRPr lang="en-US" sz="2800" dirty="0"/>
          </a:p>
        </p:txBody>
      </p:sp>
      <p:sp>
        <p:nvSpPr>
          <p:cNvPr id="3" name="Title 2"/>
          <p:cNvSpPr>
            <a:spLocks noGrp="1"/>
          </p:cNvSpPr>
          <p:nvPr>
            <p:ph type="title"/>
          </p:nvPr>
        </p:nvSpPr>
        <p:spPr/>
        <p:txBody>
          <a:bodyPr>
            <a:normAutofit/>
          </a:bodyPr>
          <a:lstStyle/>
          <a:p>
            <a:r>
              <a:rPr lang="en-US" sz="4800" dirty="0" smtClean="0"/>
              <a:t>Example Syntax Objectives</a:t>
            </a:r>
            <a:endParaRPr lang="en-US" sz="4800" dirty="0"/>
          </a:p>
        </p:txBody>
      </p:sp>
    </p:spTree>
    <p:extLst>
      <p:ext uri="{BB962C8B-B14F-4D97-AF65-F5344CB8AC3E}">
        <p14:creationId xmlns:p14="http://schemas.microsoft.com/office/powerpoint/2010/main" val="2811527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Persons, Places, Things or . . .</a:t>
            </a:r>
          </a:p>
          <a:p>
            <a:r>
              <a:rPr lang="en-US" dirty="0" smtClean="0"/>
              <a:t>. . . Abstractions</a:t>
            </a:r>
            <a:endParaRPr lang="en-US" dirty="0"/>
          </a:p>
          <a:p>
            <a:r>
              <a:rPr lang="en-US" dirty="0" smtClean="0"/>
              <a:t>Labels we use to classify the world and our experiences in it</a:t>
            </a:r>
          </a:p>
          <a:p>
            <a:endParaRPr lang="en-US" dirty="0"/>
          </a:p>
          <a:p>
            <a:r>
              <a:rPr lang="en-US" dirty="0" smtClean="0"/>
              <a:t>Simple or Compound</a:t>
            </a:r>
          </a:p>
          <a:p>
            <a:r>
              <a:rPr lang="en-US" dirty="0" smtClean="0"/>
              <a:t>Noun Classes</a:t>
            </a:r>
          </a:p>
          <a:p>
            <a:r>
              <a:rPr lang="en-US" dirty="0" smtClean="0"/>
              <a:t>Noun Forms</a:t>
            </a:r>
            <a:endParaRPr lang="en-US" dirty="0"/>
          </a:p>
        </p:txBody>
      </p:sp>
      <p:sp>
        <p:nvSpPr>
          <p:cNvPr id="3" name="Title 2"/>
          <p:cNvSpPr>
            <a:spLocks noGrp="1"/>
          </p:cNvSpPr>
          <p:nvPr>
            <p:ph type="title"/>
          </p:nvPr>
        </p:nvSpPr>
        <p:spPr/>
        <p:txBody>
          <a:bodyPr>
            <a:normAutofit/>
          </a:bodyPr>
          <a:lstStyle/>
          <a:p>
            <a:r>
              <a:rPr lang="en-US" sz="4800" dirty="0" smtClean="0"/>
              <a:t>What Is a Noun?</a:t>
            </a:r>
            <a:endParaRPr lang="en-US" sz="4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649599"/>
            <a:ext cx="3419475" cy="2598801"/>
          </a:xfrm>
          <a:prstGeom prst="rect">
            <a:avLst/>
          </a:prstGeom>
          <a:noFill/>
          <a:ln w="63500" cmpd="thickThin">
            <a:solidFill>
              <a:schemeClr val="accent2"/>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3949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86800" cy="5029200"/>
          </a:xfrm>
        </p:spPr>
        <p:txBody>
          <a:bodyPr>
            <a:normAutofit/>
          </a:bodyPr>
          <a:lstStyle/>
          <a:p>
            <a:r>
              <a:rPr lang="en-US" b="1" dirty="0" smtClean="0"/>
              <a:t>Simple nouns:  </a:t>
            </a:r>
            <a:r>
              <a:rPr lang="en-US" dirty="0" smtClean="0"/>
              <a:t>consist of a single word,   e.g. </a:t>
            </a:r>
            <a:r>
              <a:rPr lang="en-US" i="1" dirty="0" smtClean="0"/>
              <a:t>man, store, key, hope</a:t>
            </a:r>
            <a:endParaRPr lang="en-US" dirty="0" smtClean="0"/>
          </a:p>
          <a:p>
            <a:r>
              <a:rPr lang="en-US" b="1" dirty="0" smtClean="0"/>
              <a:t>Compound nouns:  </a:t>
            </a:r>
            <a:r>
              <a:rPr lang="en-US" dirty="0" smtClean="0"/>
              <a:t>consist of more than one word and can occur in several forms</a:t>
            </a:r>
          </a:p>
          <a:p>
            <a:pPr lvl="1"/>
            <a:r>
              <a:rPr lang="en-US" sz="3200" u="sng" dirty="0" smtClean="0">
                <a:solidFill>
                  <a:schemeClr val="tx1"/>
                </a:solidFill>
              </a:rPr>
              <a:t>Closed</a:t>
            </a:r>
            <a:r>
              <a:rPr lang="en-US" sz="3200" dirty="0" smtClean="0">
                <a:solidFill>
                  <a:schemeClr val="tx1"/>
                </a:solidFill>
              </a:rPr>
              <a:t>:  two words combine to form a single word, e.g. </a:t>
            </a:r>
            <a:r>
              <a:rPr lang="en-US" sz="3200" i="1" dirty="0" smtClean="0">
                <a:solidFill>
                  <a:schemeClr val="tx1"/>
                </a:solidFill>
              </a:rPr>
              <a:t>swimsuit, wristwatch</a:t>
            </a:r>
            <a:endParaRPr lang="en-US" sz="3200" dirty="0" smtClean="0">
              <a:solidFill>
                <a:schemeClr val="tx1"/>
              </a:solidFill>
            </a:endParaRPr>
          </a:p>
          <a:p>
            <a:pPr lvl="1"/>
            <a:r>
              <a:rPr lang="en-US" sz="3200" u="sng" dirty="0" smtClean="0">
                <a:solidFill>
                  <a:schemeClr val="tx1"/>
                </a:solidFill>
              </a:rPr>
              <a:t>Open</a:t>
            </a:r>
            <a:r>
              <a:rPr lang="en-US" sz="3200" dirty="0" smtClean="0">
                <a:solidFill>
                  <a:schemeClr val="tx1"/>
                </a:solidFill>
              </a:rPr>
              <a:t>:  two separate words used together, e.g. </a:t>
            </a:r>
            <a:r>
              <a:rPr lang="en-US" sz="3200" i="1" dirty="0" smtClean="0">
                <a:solidFill>
                  <a:schemeClr val="tx1"/>
                </a:solidFill>
              </a:rPr>
              <a:t>vice president, high school</a:t>
            </a:r>
            <a:endParaRPr lang="en-US" sz="3200" dirty="0" smtClean="0">
              <a:solidFill>
                <a:schemeClr val="tx1"/>
              </a:solidFill>
            </a:endParaRPr>
          </a:p>
          <a:p>
            <a:pPr lvl="1"/>
            <a:r>
              <a:rPr lang="en-US" sz="3200" u="sng" dirty="0" smtClean="0">
                <a:solidFill>
                  <a:schemeClr val="tx1"/>
                </a:solidFill>
              </a:rPr>
              <a:t>Hyphenated</a:t>
            </a:r>
            <a:r>
              <a:rPr lang="en-US" sz="3200" dirty="0" smtClean="0">
                <a:solidFill>
                  <a:schemeClr val="tx1"/>
                </a:solidFill>
              </a:rPr>
              <a:t>:  e.g. </a:t>
            </a:r>
            <a:r>
              <a:rPr lang="en-US" sz="3200" i="1" dirty="0" smtClean="0">
                <a:solidFill>
                  <a:schemeClr val="tx1"/>
                </a:solidFill>
              </a:rPr>
              <a:t>brother-in-law, ex-wife</a:t>
            </a:r>
            <a:endParaRPr lang="en-US" sz="3200" dirty="0">
              <a:solidFill>
                <a:schemeClr val="tx1"/>
              </a:solidFill>
            </a:endParaRPr>
          </a:p>
        </p:txBody>
      </p:sp>
      <p:sp>
        <p:nvSpPr>
          <p:cNvPr id="3" name="Title 2"/>
          <p:cNvSpPr>
            <a:spLocks noGrp="1"/>
          </p:cNvSpPr>
          <p:nvPr>
            <p:ph type="title"/>
          </p:nvPr>
        </p:nvSpPr>
        <p:spPr/>
        <p:txBody>
          <a:bodyPr>
            <a:normAutofit/>
          </a:bodyPr>
          <a:lstStyle/>
          <a:p>
            <a:r>
              <a:rPr lang="en-US" sz="4800" dirty="0" smtClean="0"/>
              <a:t>Simple and Compound Nouns</a:t>
            </a:r>
            <a:endParaRPr lang="en-US" sz="4800" dirty="0"/>
          </a:p>
        </p:txBody>
      </p:sp>
    </p:spTree>
    <p:extLst>
      <p:ext uri="{BB962C8B-B14F-4D97-AF65-F5344CB8AC3E}">
        <p14:creationId xmlns:p14="http://schemas.microsoft.com/office/powerpoint/2010/main" val="1298966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4800" dirty="0" smtClean="0">
                <a:solidFill>
                  <a:schemeClr val="accent2"/>
                </a:solidFill>
                <a:latin typeface="Old English Text MT" panose="03040902040508030806" pitchFamily="66" charset="0"/>
              </a:rPr>
              <a:t>Thou shalt learn at higher levels.</a:t>
            </a:r>
          </a:p>
          <a:p>
            <a:pPr marL="0" indent="0" algn="ctr">
              <a:buNone/>
            </a:pPr>
            <a:endParaRPr lang="en-US" sz="4800" dirty="0">
              <a:solidFill>
                <a:schemeClr val="accent2"/>
              </a:solidFill>
              <a:latin typeface="Old English Text MT" panose="03040902040508030806" pitchFamily="66" charset="0"/>
            </a:endParaRPr>
          </a:p>
          <a:p>
            <a:pPr marL="0" indent="0" algn="ctr">
              <a:buNone/>
            </a:pPr>
            <a:r>
              <a:rPr lang="en-US" sz="4800" dirty="0" smtClean="0">
                <a:solidFill>
                  <a:schemeClr val="accent2"/>
                </a:solidFill>
                <a:latin typeface="Old English Text MT" panose="03040902040508030806" pitchFamily="66" charset="0"/>
              </a:rPr>
              <a:t>Thou shalt teach at higher levels.</a:t>
            </a:r>
            <a:endParaRPr lang="en-US" sz="4800" dirty="0">
              <a:solidFill>
                <a:schemeClr val="accent2"/>
              </a:solidFill>
              <a:latin typeface="Old English Text MT" panose="03040902040508030806" pitchFamily="66" charset="0"/>
            </a:endParaRPr>
          </a:p>
        </p:txBody>
      </p:sp>
      <p:sp>
        <p:nvSpPr>
          <p:cNvPr id="2" name="Title 1"/>
          <p:cNvSpPr>
            <a:spLocks noGrp="1"/>
          </p:cNvSpPr>
          <p:nvPr>
            <p:ph type="title"/>
          </p:nvPr>
        </p:nvSpPr>
        <p:spPr/>
        <p:txBody>
          <a:bodyPr>
            <a:normAutofit/>
          </a:bodyPr>
          <a:lstStyle/>
          <a:p>
            <a:pPr algn="ctr"/>
            <a:r>
              <a:rPr lang="en-US" sz="4800" dirty="0" smtClean="0"/>
              <a:t>Declarations are not enough!</a:t>
            </a:r>
            <a:endParaRPr lang="en-US" sz="4800" dirty="0"/>
          </a:p>
        </p:txBody>
      </p:sp>
    </p:spTree>
    <p:extLst>
      <p:ext uri="{BB962C8B-B14F-4D97-AF65-F5344CB8AC3E}">
        <p14:creationId xmlns:p14="http://schemas.microsoft.com/office/powerpoint/2010/main" val="291183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3">
                                            <p:txEl>
                                              <p:pRg st="2" end="2"/>
                                            </p:txEl>
                                          </p:spTgt>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4267200" cy="5029200"/>
          </a:xfrm>
        </p:spPr>
        <p:txBody>
          <a:bodyPr>
            <a:normAutofit/>
          </a:bodyPr>
          <a:lstStyle/>
          <a:p>
            <a:r>
              <a:rPr lang="en-US" b="1" dirty="0" smtClean="0"/>
              <a:t>Common and Proper</a:t>
            </a:r>
          </a:p>
          <a:p>
            <a:endParaRPr lang="en-US" sz="2000" b="1" dirty="0" smtClean="0"/>
          </a:p>
          <a:p>
            <a:r>
              <a:rPr lang="en-US" b="1" dirty="0"/>
              <a:t>Count and </a:t>
            </a:r>
            <a:r>
              <a:rPr lang="en-US" b="1" dirty="0" err="1" smtClean="0"/>
              <a:t>Noncount</a:t>
            </a:r>
            <a:endParaRPr lang="en-US" b="1" dirty="0" smtClean="0"/>
          </a:p>
          <a:p>
            <a:endParaRPr lang="en-US" sz="2000" b="1" dirty="0"/>
          </a:p>
          <a:p>
            <a:r>
              <a:rPr lang="en-US" b="1" dirty="0" smtClean="0"/>
              <a:t>Concrete and Abstract</a:t>
            </a:r>
          </a:p>
          <a:p>
            <a:endParaRPr lang="en-US" sz="2000" b="1" dirty="0" smtClean="0"/>
          </a:p>
          <a:p>
            <a:r>
              <a:rPr lang="en-US" b="1" dirty="0" smtClean="0"/>
              <a:t>Collective Nouns</a:t>
            </a:r>
            <a:endParaRPr lang="en-US" b="1" dirty="0"/>
          </a:p>
        </p:txBody>
      </p:sp>
      <p:sp>
        <p:nvSpPr>
          <p:cNvPr id="3" name="Title 2"/>
          <p:cNvSpPr>
            <a:spLocks noGrp="1"/>
          </p:cNvSpPr>
          <p:nvPr>
            <p:ph type="title"/>
          </p:nvPr>
        </p:nvSpPr>
        <p:spPr/>
        <p:txBody>
          <a:bodyPr>
            <a:normAutofit/>
          </a:bodyPr>
          <a:lstStyle/>
          <a:p>
            <a:r>
              <a:rPr lang="en-US" sz="4800" dirty="0" smtClean="0"/>
              <a:t>Noun Classes</a:t>
            </a:r>
            <a:endParaRPr lang="en-US" sz="4800" dirty="0"/>
          </a:p>
        </p:txBody>
      </p:sp>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733800" y="1676400"/>
            <a:ext cx="5029200" cy="4633912"/>
          </a:xfrm>
          <a:prstGeom prst="rect">
            <a:avLst/>
          </a:prstGeom>
          <a:noFill/>
          <a:ln w="381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2710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4267200" cy="5029200"/>
          </a:xfrm>
        </p:spPr>
        <p:txBody>
          <a:bodyPr>
            <a:normAutofit lnSpcReduction="10000"/>
          </a:bodyPr>
          <a:lstStyle/>
          <a:p>
            <a:pPr marL="0" indent="0" algn="ctr">
              <a:lnSpc>
                <a:spcPct val="150000"/>
              </a:lnSpc>
              <a:spcBef>
                <a:spcPts val="0"/>
              </a:spcBef>
              <a:buNone/>
            </a:pPr>
            <a:r>
              <a:rPr lang="en-US" i="1" dirty="0" smtClean="0"/>
              <a:t>cat</a:t>
            </a:r>
          </a:p>
          <a:p>
            <a:pPr marL="0" indent="0" algn="ctr">
              <a:lnSpc>
                <a:spcPct val="150000"/>
              </a:lnSpc>
              <a:spcBef>
                <a:spcPts val="0"/>
              </a:spcBef>
              <a:buNone/>
            </a:pPr>
            <a:r>
              <a:rPr lang="en-US" i="1" dirty="0" smtClean="0"/>
              <a:t>stability</a:t>
            </a:r>
          </a:p>
          <a:p>
            <a:pPr marL="0" indent="0" algn="ctr">
              <a:lnSpc>
                <a:spcPct val="150000"/>
              </a:lnSpc>
              <a:spcBef>
                <a:spcPts val="0"/>
              </a:spcBef>
              <a:buNone/>
            </a:pPr>
            <a:r>
              <a:rPr lang="en-US" i="1" dirty="0" smtClean="0"/>
              <a:t>linen</a:t>
            </a:r>
          </a:p>
          <a:p>
            <a:pPr marL="0" indent="0" algn="ctr">
              <a:lnSpc>
                <a:spcPct val="150000"/>
              </a:lnSpc>
              <a:spcBef>
                <a:spcPts val="0"/>
              </a:spcBef>
              <a:buNone/>
            </a:pPr>
            <a:r>
              <a:rPr lang="en-US" i="1" dirty="0" smtClean="0"/>
              <a:t>box</a:t>
            </a:r>
          </a:p>
          <a:p>
            <a:pPr marL="0" indent="0" algn="ctr">
              <a:lnSpc>
                <a:spcPct val="150000"/>
              </a:lnSpc>
              <a:spcBef>
                <a:spcPts val="0"/>
              </a:spcBef>
              <a:buNone/>
            </a:pPr>
            <a:r>
              <a:rPr lang="en-US" i="1" dirty="0" smtClean="0"/>
              <a:t>friend</a:t>
            </a:r>
          </a:p>
          <a:p>
            <a:pPr marL="0" indent="0" algn="ctr">
              <a:lnSpc>
                <a:spcPct val="150000"/>
              </a:lnSpc>
              <a:spcBef>
                <a:spcPts val="0"/>
              </a:spcBef>
              <a:buNone/>
            </a:pPr>
            <a:r>
              <a:rPr lang="en-US" i="1" dirty="0" smtClean="0"/>
              <a:t>street</a:t>
            </a:r>
          </a:p>
          <a:p>
            <a:pPr marL="0" indent="0" algn="ctr">
              <a:lnSpc>
                <a:spcPct val="150000"/>
              </a:lnSpc>
              <a:spcBef>
                <a:spcPts val="0"/>
              </a:spcBef>
              <a:buNone/>
            </a:pPr>
            <a:r>
              <a:rPr lang="en-US" i="1" dirty="0" smtClean="0"/>
              <a:t>beauty</a:t>
            </a:r>
            <a:endParaRPr lang="en-US" i="1" dirty="0"/>
          </a:p>
        </p:txBody>
      </p:sp>
      <p:sp>
        <p:nvSpPr>
          <p:cNvPr id="3" name="Title 2"/>
          <p:cNvSpPr>
            <a:spLocks noGrp="1"/>
          </p:cNvSpPr>
          <p:nvPr>
            <p:ph type="title"/>
          </p:nvPr>
        </p:nvSpPr>
        <p:spPr/>
        <p:txBody>
          <a:bodyPr>
            <a:normAutofit/>
          </a:bodyPr>
          <a:lstStyle/>
          <a:p>
            <a:r>
              <a:rPr lang="en-US" sz="4800" dirty="0" smtClean="0"/>
              <a:t>Common and Proper Nouns</a:t>
            </a:r>
            <a:endParaRPr lang="en-US" sz="4800" dirty="0"/>
          </a:p>
        </p:txBody>
      </p:sp>
      <p:sp>
        <p:nvSpPr>
          <p:cNvPr id="13" name="Content Placeholder 1"/>
          <p:cNvSpPr txBox="1">
            <a:spLocks/>
          </p:cNvSpPr>
          <p:nvPr/>
        </p:nvSpPr>
        <p:spPr>
          <a:xfrm>
            <a:off x="4572000" y="1524000"/>
            <a:ext cx="4267200" cy="5029200"/>
          </a:xfrm>
          <a:prstGeom prst="rect">
            <a:avLst/>
          </a:prstGeom>
        </p:spPr>
        <p:txBody>
          <a:bodyPr vert="horz">
            <a:normAutofit lnSpcReduction="10000"/>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150000"/>
              </a:lnSpc>
              <a:spcBef>
                <a:spcPts val="0"/>
              </a:spcBef>
              <a:buFont typeface="Wingdings 2"/>
              <a:buNone/>
            </a:pPr>
            <a:r>
              <a:rPr lang="en-US" i="1" dirty="0" smtClean="0"/>
              <a:t>Homer</a:t>
            </a:r>
          </a:p>
          <a:p>
            <a:pPr marL="0" indent="0" algn="ctr">
              <a:lnSpc>
                <a:spcPct val="150000"/>
              </a:lnSpc>
              <a:spcBef>
                <a:spcPts val="0"/>
              </a:spcBef>
              <a:buFont typeface="Wingdings 2"/>
              <a:buNone/>
            </a:pPr>
            <a:r>
              <a:rPr lang="en-US" i="1" dirty="0" smtClean="0"/>
              <a:t>Chevrolet</a:t>
            </a:r>
          </a:p>
          <a:p>
            <a:pPr marL="0" indent="0" algn="ctr">
              <a:lnSpc>
                <a:spcPct val="150000"/>
              </a:lnSpc>
              <a:spcBef>
                <a:spcPts val="0"/>
              </a:spcBef>
              <a:buFont typeface="Wingdings 2"/>
              <a:buNone/>
            </a:pPr>
            <a:r>
              <a:rPr lang="en-US" i="1" dirty="0" smtClean="0"/>
              <a:t>McDonald’s</a:t>
            </a:r>
          </a:p>
          <a:p>
            <a:pPr marL="0" indent="0" algn="ctr">
              <a:lnSpc>
                <a:spcPct val="150000"/>
              </a:lnSpc>
              <a:spcBef>
                <a:spcPts val="0"/>
              </a:spcBef>
              <a:buFont typeface="Wingdings 2"/>
              <a:buNone/>
            </a:pPr>
            <a:r>
              <a:rPr lang="en-US" i="1" dirty="0" smtClean="0"/>
              <a:t>Mrs. Smith</a:t>
            </a:r>
          </a:p>
          <a:p>
            <a:pPr marL="0" indent="0" algn="ctr">
              <a:lnSpc>
                <a:spcPct val="150000"/>
              </a:lnSpc>
              <a:spcBef>
                <a:spcPts val="0"/>
              </a:spcBef>
              <a:buFont typeface="Wingdings 2"/>
              <a:buNone/>
            </a:pPr>
            <a:r>
              <a:rPr lang="en-US" i="1" dirty="0" smtClean="0"/>
              <a:t>Arkansas</a:t>
            </a:r>
          </a:p>
          <a:p>
            <a:pPr marL="0" indent="0" algn="ctr">
              <a:lnSpc>
                <a:spcPct val="150000"/>
              </a:lnSpc>
              <a:spcBef>
                <a:spcPts val="0"/>
              </a:spcBef>
              <a:buFont typeface="Wingdings 2"/>
              <a:buNone/>
            </a:pPr>
            <a:r>
              <a:rPr lang="en-US" i="1" dirty="0" smtClean="0"/>
              <a:t>Oak View Drive</a:t>
            </a:r>
          </a:p>
          <a:p>
            <a:pPr marL="0" indent="0" algn="ctr">
              <a:lnSpc>
                <a:spcPct val="150000"/>
              </a:lnSpc>
              <a:spcBef>
                <a:spcPts val="0"/>
              </a:spcBef>
              <a:buFont typeface="Wingdings 2"/>
              <a:buNone/>
            </a:pPr>
            <a:r>
              <a:rPr lang="en-US" i="1" dirty="0" smtClean="0"/>
              <a:t>Black Beauty</a:t>
            </a:r>
          </a:p>
        </p:txBody>
      </p:sp>
    </p:spTree>
    <p:extLst>
      <p:ext uri="{BB962C8B-B14F-4D97-AF65-F5344CB8AC3E}">
        <p14:creationId xmlns:p14="http://schemas.microsoft.com/office/powerpoint/2010/main" val="4162478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4267200" cy="5029200"/>
          </a:xfrm>
        </p:spPr>
        <p:txBody>
          <a:bodyPr/>
          <a:lstStyle/>
          <a:p>
            <a:pPr marL="0" indent="0" algn="ctr">
              <a:lnSpc>
                <a:spcPct val="150000"/>
              </a:lnSpc>
              <a:buNone/>
            </a:pPr>
            <a:r>
              <a:rPr lang="en-US" i="1" dirty="0" smtClean="0"/>
              <a:t>desk</a:t>
            </a:r>
          </a:p>
          <a:p>
            <a:pPr marL="0" indent="0" algn="ctr">
              <a:lnSpc>
                <a:spcPct val="150000"/>
              </a:lnSpc>
              <a:buNone/>
            </a:pPr>
            <a:r>
              <a:rPr lang="en-US" i="1" dirty="0" smtClean="0"/>
              <a:t>leg</a:t>
            </a:r>
          </a:p>
          <a:p>
            <a:pPr marL="0" indent="0" algn="ctr">
              <a:lnSpc>
                <a:spcPct val="150000"/>
              </a:lnSpc>
              <a:buNone/>
            </a:pPr>
            <a:r>
              <a:rPr lang="en-US" i="1" dirty="0" smtClean="0"/>
              <a:t>clock</a:t>
            </a:r>
          </a:p>
          <a:p>
            <a:pPr marL="0" indent="0" algn="ctr">
              <a:lnSpc>
                <a:spcPct val="150000"/>
              </a:lnSpc>
              <a:buNone/>
            </a:pPr>
            <a:r>
              <a:rPr lang="en-US" i="1" dirty="0" smtClean="0"/>
              <a:t>bowl</a:t>
            </a:r>
          </a:p>
          <a:p>
            <a:pPr marL="0" indent="0" algn="ctr">
              <a:lnSpc>
                <a:spcPct val="150000"/>
              </a:lnSpc>
              <a:buNone/>
            </a:pPr>
            <a:r>
              <a:rPr lang="en-US" i="1" dirty="0" smtClean="0"/>
              <a:t>banana</a:t>
            </a:r>
          </a:p>
          <a:p>
            <a:pPr marL="0" indent="0" algn="ctr">
              <a:lnSpc>
                <a:spcPct val="150000"/>
              </a:lnSpc>
              <a:buNone/>
            </a:pPr>
            <a:r>
              <a:rPr lang="en-US" i="1" dirty="0" smtClean="0"/>
              <a:t>pencil</a:t>
            </a:r>
          </a:p>
        </p:txBody>
      </p:sp>
      <p:sp>
        <p:nvSpPr>
          <p:cNvPr id="3" name="Title 2"/>
          <p:cNvSpPr>
            <a:spLocks noGrp="1"/>
          </p:cNvSpPr>
          <p:nvPr>
            <p:ph type="title"/>
          </p:nvPr>
        </p:nvSpPr>
        <p:spPr/>
        <p:txBody>
          <a:bodyPr>
            <a:normAutofit/>
          </a:bodyPr>
          <a:lstStyle/>
          <a:p>
            <a:r>
              <a:rPr lang="en-US" sz="4800" dirty="0" smtClean="0"/>
              <a:t>Count and </a:t>
            </a:r>
            <a:r>
              <a:rPr lang="en-US" sz="4800" dirty="0" err="1" smtClean="0"/>
              <a:t>Noncount</a:t>
            </a:r>
            <a:r>
              <a:rPr lang="en-US" sz="4800" dirty="0" smtClean="0"/>
              <a:t> Nouns</a:t>
            </a:r>
            <a:endParaRPr lang="en-US" sz="4800" dirty="0"/>
          </a:p>
        </p:txBody>
      </p:sp>
      <p:sp>
        <p:nvSpPr>
          <p:cNvPr id="13" name="Content Placeholder 1"/>
          <p:cNvSpPr txBox="1">
            <a:spLocks/>
          </p:cNvSpPr>
          <p:nvPr/>
        </p:nvSpPr>
        <p:spPr>
          <a:xfrm>
            <a:off x="4572000" y="1524000"/>
            <a:ext cx="42672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150000"/>
              </a:lnSpc>
              <a:buFont typeface="Wingdings 2"/>
              <a:buNone/>
            </a:pPr>
            <a:r>
              <a:rPr lang="en-US" i="1" dirty="0" smtClean="0"/>
              <a:t>progress</a:t>
            </a:r>
          </a:p>
          <a:p>
            <a:pPr marL="0" indent="0" algn="ctr">
              <a:lnSpc>
                <a:spcPct val="150000"/>
              </a:lnSpc>
              <a:buFont typeface="Wingdings 2"/>
              <a:buNone/>
            </a:pPr>
            <a:r>
              <a:rPr lang="en-US" i="1" dirty="0" smtClean="0"/>
              <a:t>mail</a:t>
            </a:r>
          </a:p>
          <a:p>
            <a:pPr marL="0" indent="0" algn="ctr">
              <a:lnSpc>
                <a:spcPct val="150000"/>
              </a:lnSpc>
              <a:buFont typeface="Wingdings 2"/>
              <a:buNone/>
            </a:pPr>
            <a:r>
              <a:rPr lang="en-US" i="1" dirty="0" smtClean="0"/>
              <a:t>wheat</a:t>
            </a:r>
          </a:p>
          <a:p>
            <a:pPr marL="0" indent="0" algn="ctr">
              <a:lnSpc>
                <a:spcPct val="150000"/>
              </a:lnSpc>
              <a:buFont typeface="Wingdings 2"/>
              <a:buNone/>
            </a:pPr>
            <a:r>
              <a:rPr lang="en-US" i="1" dirty="0" smtClean="0"/>
              <a:t>courage</a:t>
            </a:r>
          </a:p>
          <a:p>
            <a:pPr marL="0" indent="0" algn="ctr">
              <a:lnSpc>
                <a:spcPct val="150000"/>
              </a:lnSpc>
              <a:buFont typeface="Wingdings 2"/>
              <a:buNone/>
            </a:pPr>
            <a:r>
              <a:rPr lang="en-US" i="1" dirty="0" smtClean="0"/>
              <a:t>cement</a:t>
            </a:r>
          </a:p>
          <a:p>
            <a:pPr marL="0" indent="0" algn="ctr">
              <a:lnSpc>
                <a:spcPct val="150000"/>
              </a:lnSpc>
              <a:buFont typeface="Wingdings 2"/>
              <a:buNone/>
            </a:pPr>
            <a:r>
              <a:rPr lang="en-US" i="1" dirty="0" smtClean="0"/>
              <a:t>mathematics</a:t>
            </a:r>
          </a:p>
        </p:txBody>
      </p:sp>
    </p:spTree>
    <p:extLst>
      <p:ext uri="{BB962C8B-B14F-4D97-AF65-F5344CB8AC3E}">
        <p14:creationId xmlns:p14="http://schemas.microsoft.com/office/powerpoint/2010/main" val="310325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4267200" cy="5029200"/>
          </a:xfrm>
        </p:spPr>
        <p:txBody>
          <a:bodyPr/>
          <a:lstStyle/>
          <a:p>
            <a:pPr marL="0" indent="0" algn="ctr">
              <a:lnSpc>
                <a:spcPct val="150000"/>
              </a:lnSpc>
              <a:buNone/>
            </a:pPr>
            <a:r>
              <a:rPr lang="en-US" i="1" dirty="0" smtClean="0"/>
              <a:t>camera</a:t>
            </a:r>
          </a:p>
          <a:p>
            <a:pPr marL="0" indent="0" algn="ctr">
              <a:lnSpc>
                <a:spcPct val="150000"/>
              </a:lnSpc>
              <a:buNone/>
            </a:pPr>
            <a:r>
              <a:rPr lang="en-US" i="1" dirty="0" smtClean="0"/>
              <a:t>curtain</a:t>
            </a:r>
          </a:p>
          <a:p>
            <a:pPr marL="0" indent="0" algn="ctr">
              <a:lnSpc>
                <a:spcPct val="150000"/>
              </a:lnSpc>
              <a:buNone/>
            </a:pPr>
            <a:r>
              <a:rPr lang="en-US" i="1" dirty="0" smtClean="0"/>
              <a:t>iMac</a:t>
            </a:r>
          </a:p>
          <a:p>
            <a:pPr marL="0" indent="0" algn="ctr">
              <a:lnSpc>
                <a:spcPct val="150000"/>
              </a:lnSpc>
              <a:buNone/>
            </a:pPr>
            <a:r>
              <a:rPr lang="en-US" i="1" dirty="0" smtClean="0"/>
              <a:t>Eiffel Tower</a:t>
            </a:r>
          </a:p>
          <a:p>
            <a:pPr marL="0" indent="0" algn="ctr">
              <a:lnSpc>
                <a:spcPct val="150000"/>
              </a:lnSpc>
              <a:buNone/>
            </a:pPr>
            <a:r>
              <a:rPr lang="en-US" i="1" dirty="0" smtClean="0"/>
              <a:t>sandwich</a:t>
            </a:r>
          </a:p>
          <a:p>
            <a:pPr marL="0" indent="0" algn="ctr">
              <a:lnSpc>
                <a:spcPct val="150000"/>
              </a:lnSpc>
              <a:buNone/>
            </a:pPr>
            <a:r>
              <a:rPr lang="en-US" i="1" dirty="0" smtClean="0"/>
              <a:t>cereal</a:t>
            </a:r>
          </a:p>
        </p:txBody>
      </p:sp>
      <p:sp>
        <p:nvSpPr>
          <p:cNvPr id="3" name="Title 2"/>
          <p:cNvSpPr>
            <a:spLocks noGrp="1"/>
          </p:cNvSpPr>
          <p:nvPr>
            <p:ph type="title"/>
          </p:nvPr>
        </p:nvSpPr>
        <p:spPr/>
        <p:txBody>
          <a:bodyPr>
            <a:normAutofit/>
          </a:bodyPr>
          <a:lstStyle/>
          <a:p>
            <a:r>
              <a:rPr lang="en-US" sz="4800" dirty="0" smtClean="0"/>
              <a:t>Concrete and Abstract Nouns</a:t>
            </a:r>
            <a:endParaRPr lang="en-US" sz="4800" dirty="0"/>
          </a:p>
        </p:txBody>
      </p:sp>
      <p:sp>
        <p:nvSpPr>
          <p:cNvPr id="13" name="Content Placeholder 1"/>
          <p:cNvSpPr txBox="1">
            <a:spLocks/>
          </p:cNvSpPr>
          <p:nvPr/>
        </p:nvSpPr>
        <p:spPr>
          <a:xfrm>
            <a:off x="4572000" y="1524000"/>
            <a:ext cx="42672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150000"/>
              </a:lnSpc>
              <a:buFont typeface="Wingdings 2"/>
              <a:buNone/>
            </a:pPr>
            <a:r>
              <a:rPr lang="en-US" i="1" dirty="0" smtClean="0"/>
              <a:t>fear</a:t>
            </a:r>
          </a:p>
          <a:p>
            <a:pPr marL="0" indent="0" algn="ctr">
              <a:lnSpc>
                <a:spcPct val="150000"/>
              </a:lnSpc>
              <a:buFont typeface="Wingdings 2"/>
              <a:buNone/>
            </a:pPr>
            <a:r>
              <a:rPr lang="en-US" i="1" dirty="0" smtClean="0"/>
              <a:t>love</a:t>
            </a:r>
          </a:p>
          <a:p>
            <a:pPr marL="0" indent="0" algn="ctr">
              <a:lnSpc>
                <a:spcPct val="150000"/>
              </a:lnSpc>
              <a:buFont typeface="Wingdings 2"/>
              <a:buNone/>
            </a:pPr>
            <a:r>
              <a:rPr lang="en-US" i="1" dirty="0" smtClean="0"/>
              <a:t>idealism</a:t>
            </a:r>
          </a:p>
          <a:p>
            <a:pPr marL="0" indent="0" algn="ctr">
              <a:lnSpc>
                <a:spcPct val="150000"/>
              </a:lnSpc>
              <a:buFont typeface="Wingdings 2"/>
              <a:buNone/>
            </a:pPr>
            <a:r>
              <a:rPr lang="en-US" i="1" dirty="0" smtClean="0"/>
              <a:t>reason</a:t>
            </a:r>
          </a:p>
          <a:p>
            <a:pPr marL="0" indent="0" algn="ctr">
              <a:lnSpc>
                <a:spcPct val="150000"/>
              </a:lnSpc>
              <a:buFont typeface="Wingdings 2"/>
              <a:buNone/>
            </a:pPr>
            <a:r>
              <a:rPr lang="en-US" i="1" dirty="0" smtClean="0"/>
              <a:t>youth</a:t>
            </a:r>
          </a:p>
          <a:p>
            <a:pPr marL="0" indent="0" algn="ctr">
              <a:lnSpc>
                <a:spcPct val="150000"/>
              </a:lnSpc>
              <a:buFont typeface="Wingdings 2"/>
              <a:buNone/>
            </a:pPr>
            <a:r>
              <a:rPr lang="en-US" i="1" dirty="0" smtClean="0"/>
              <a:t>logic</a:t>
            </a:r>
          </a:p>
        </p:txBody>
      </p:sp>
    </p:spTree>
    <p:extLst>
      <p:ext uri="{BB962C8B-B14F-4D97-AF65-F5344CB8AC3E}">
        <p14:creationId xmlns:p14="http://schemas.microsoft.com/office/powerpoint/2010/main" val="2404631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4267200" cy="5029200"/>
          </a:xfrm>
        </p:spPr>
        <p:txBody>
          <a:bodyPr/>
          <a:lstStyle/>
          <a:p>
            <a:pPr marL="0" indent="0" algn="ctr">
              <a:lnSpc>
                <a:spcPct val="150000"/>
              </a:lnSpc>
              <a:buNone/>
            </a:pPr>
            <a:r>
              <a:rPr lang="en-US" i="1" dirty="0" smtClean="0"/>
              <a:t>jury</a:t>
            </a:r>
          </a:p>
          <a:p>
            <a:pPr marL="0" indent="0" algn="ctr">
              <a:lnSpc>
                <a:spcPct val="150000"/>
              </a:lnSpc>
              <a:buNone/>
            </a:pPr>
            <a:r>
              <a:rPr lang="en-US" i="1" dirty="0" smtClean="0"/>
              <a:t>neighborhood</a:t>
            </a:r>
          </a:p>
          <a:p>
            <a:pPr marL="0" indent="0" algn="ctr">
              <a:lnSpc>
                <a:spcPct val="150000"/>
              </a:lnSpc>
              <a:buNone/>
            </a:pPr>
            <a:r>
              <a:rPr lang="en-US" i="1" dirty="0" smtClean="0"/>
              <a:t>staff</a:t>
            </a:r>
          </a:p>
          <a:p>
            <a:pPr marL="0" indent="0" algn="ctr">
              <a:lnSpc>
                <a:spcPct val="150000"/>
              </a:lnSpc>
              <a:buNone/>
            </a:pPr>
            <a:r>
              <a:rPr lang="en-US" i="1" dirty="0" smtClean="0"/>
              <a:t>committee</a:t>
            </a:r>
          </a:p>
          <a:p>
            <a:pPr marL="0" indent="0" algn="ctr">
              <a:lnSpc>
                <a:spcPct val="150000"/>
              </a:lnSpc>
              <a:buNone/>
            </a:pPr>
            <a:r>
              <a:rPr lang="en-US" i="1" dirty="0" smtClean="0"/>
              <a:t>luggage</a:t>
            </a:r>
          </a:p>
          <a:p>
            <a:pPr marL="0" indent="0" algn="ctr">
              <a:lnSpc>
                <a:spcPct val="150000"/>
              </a:lnSpc>
              <a:buNone/>
            </a:pPr>
            <a:r>
              <a:rPr lang="en-US" i="1" dirty="0" smtClean="0"/>
              <a:t>family</a:t>
            </a:r>
          </a:p>
        </p:txBody>
      </p:sp>
      <p:sp>
        <p:nvSpPr>
          <p:cNvPr id="3" name="Title 2"/>
          <p:cNvSpPr>
            <a:spLocks noGrp="1"/>
          </p:cNvSpPr>
          <p:nvPr>
            <p:ph type="title"/>
          </p:nvPr>
        </p:nvSpPr>
        <p:spPr/>
        <p:txBody>
          <a:bodyPr>
            <a:normAutofit/>
          </a:bodyPr>
          <a:lstStyle/>
          <a:p>
            <a:r>
              <a:rPr lang="en-US" sz="4800" dirty="0" smtClean="0"/>
              <a:t>Collective Nouns</a:t>
            </a:r>
            <a:endParaRPr lang="en-US" sz="4800" dirty="0"/>
          </a:p>
        </p:txBody>
      </p:sp>
      <p:sp>
        <p:nvSpPr>
          <p:cNvPr id="13" name="Content Placeholder 1"/>
          <p:cNvSpPr txBox="1">
            <a:spLocks/>
          </p:cNvSpPr>
          <p:nvPr/>
        </p:nvSpPr>
        <p:spPr>
          <a:xfrm>
            <a:off x="4572000" y="1524000"/>
            <a:ext cx="42672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150000"/>
              </a:lnSpc>
              <a:buFont typeface="Wingdings 2"/>
              <a:buNone/>
            </a:pPr>
            <a:r>
              <a:rPr lang="en-US" i="1" dirty="0" smtClean="0"/>
              <a:t>group</a:t>
            </a:r>
          </a:p>
          <a:p>
            <a:pPr marL="0" indent="0" algn="ctr">
              <a:lnSpc>
                <a:spcPct val="150000"/>
              </a:lnSpc>
              <a:buFont typeface="Wingdings 2"/>
              <a:buNone/>
            </a:pPr>
            <a:r>
              <a:rPr lang="en-US" i="1" dirty="0" smtClean="0"/>
              <a:t>audience</a:t>
            </a:r>
          </a:p>
          <a:p>
            <a:pPr marL="0" indent="0" algn="ctr">
              <a:lnSpc>
                <a:spcPct val="150000"/>
              </a:lnSpc>
              <a:buFont typeface="Wingdings 2"/>
              <a:buNone/>
            </a:pPr>
            <a:r>
              <a:rPr lang="en-US" i="1" dirty="0" smtClean="0"/>
              <a:t>Rolling Stones</a:t>
            </a:r>
          </a:p>
          <a:p>
            <a:pPr marL="0" indent="0" algn="ctr">
              <a:lnSpc>
                <a:spcPct val="150000"/>
              </a:lnSpc>
              <a:buFont typeface="Wingdings 2"/>
              <a:buNone/>
            </a:pPr>
            <a:r>
              <a:rPr lang="en-US" i="1" dirty="0" smtClean="0"/>
              <a:t>flock</a:t>
            </a:r>
          </a:p>
          <a:p>
            <a:pPr marL="0" indent="0" algn="ctr">
              <a:lnSpc>
                <a:spcPct val="150000"/>
              </a:lnSpc>
              <a:buFont typeface="Wingdings 2"/>
              <a:buNone/>
            </a:pPr>
            <a:r>
              <a:rPr lang="en-US" i="1" dirty="0" smtClean="0"/>
              <a:t>choir</a:t>
            </a:r>
          </a:p>
          <a:p>
            <a:pPr marL="0" indent="0" algn="ctr">
              <a:lnSpc>
                <a:spcPct val="150000"/>
              </a:lnSpc>
              <a:buFont typeface="Wingdings 2"/>
              <a:buNone/>
            </a:pPr>
            <a:r>
              <a:rPr lang="en-US" i="1" dirty="0" smtClean="0"/>
              <a:t>china</a:t>
            </a:r>
          </a:p>
        </p:txBody>
      </p:sp>
    </p:spTree>
    <p:extLst>
      <p:ext uri="{BB962C8B-B14F-4D97-AF65-F5344CB8AC3E}">
        <p14:creationId xmlns:p14="http://schemas.microsoft.com/office/powerpoint/2010/main" val="3166980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3810000" cy="5029200"/>
          </a:xfrm>
        </p:spPr>
        <p:txBody>
          <a:bodyPr>
            <a:normAutofit fontScale="92500" lnSpcReduction="20000"/>
          </a:bodyPr>
          <a:lstStyle/>
          <a:p>
            <a:r>
              <a:rPr lang="en-US" b="1" dirty="0" smtClean="0"/>
              <a:t>Number</a:t>
            </a:r>
            <a:r>
              <a:rPr lang="en-US" dirty="0" smtClean="0"/>
              <a:t> – Is it singular or plural?</a:t>
            </a:r>
          </a:p>
          <a:p>
            <a:endParaRPr lang="en-US" sz="1900" dirty="0" smtClean="0"/>
          </a:p>
          <a:p>
            <a:r>
              <a:rPr lang="en-US" b="1" dirty="0" smtClean="0"/>
              <a:t>Gender</a:t>
            </a:r>
            <a:r>
              <a:rPr lang="en-US" dirty="0" smtClean="0"/>
              <a:t> – Is it masculine, feminine, indefinite, or </a:t>
            </a:r>
            <a:r>
              <a:rPr lang="en-US" strike="dblStrike" dirty="0" smtClean="0"/>
              <a:t>neuter</a:t>
            </a:r>
            <a:r>
              <a:rPr lang="en-US" dirty="0" smtClean="0"/>
              <a:t> neutral?</a:t>
            </a:r>
          </a:p>
          <a:p>
            <a:endParaRPr lang="en-US" sz="1900" dirty="0" smtClean="0"/>
          </a:p>
          <a:p>
            <a:r>
              <a:rPr lang="en-US" b="1" dirty="0" smtClean="0"/>
              <a:t>Case</a:t>
            </a:r>
            <a:r>
              <a:rPr lang="en-US" dirty="0" smtClean="0"/>
              <a:t> – Is it nominative, possessive, or objective?</a:t>
            </a:r>
          </a:p>
        </p:txBody>
      </p:sp>
      <p:sp>
        <p:nvSpPr>
          <p:cNvPr id="3" name="Title 2"/>
          <p:cNvSpPr>
            <a:spLocks noGrp="1"/>
          </p:cNvSpPr>
          <p:nvPr>
            <p:ph type="title"/>
          </p:nvPr>
        </p:nvSpPr>
        <p:spPr/>
        <p:txBody>
          <a:bodyPr>
            <a:normAutofit/>
          </a:bodyPr>
          <a:lstStyle/>
          <a:p>
            <a:r>
              <a:rPr lang="en-US" sz="4800" dirty="0" smtClean="0"/>
              <a:t>Noun Forms</a:t>
            </a:r>
            <a:endParaRPr lang="en-US" sz="48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17" t="6153" r="12741" b="7527"/>
          <a:stretch/>
        </p:blipFill>
        <p:spPr bwMode="auto">
          <a:xfrm>
            <a:off x="4038600" y="1754906"/>
            <a:ext cx="4503165" cy="4435014"/>
          </a:xfrm>
          <a:prstGeom prst="rect">
            <a:avLst/>
          </a:prstGeom>
          <a:noFill/>
          <a:ln w="381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8678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Noun Form - Number</a:t>
            </a:r>
            <a:endParaRPr lang="en-US" sz="4800" dirty="0"/>
          </a:p>
        </p:txBody>
      </p:sp>
      <p:sp>
        <p:nvSpPr>
          <p:cNvPr id="4" name="Content Placeholder 1"/>
          <p:cNvSpPr>
            <a:spLocks noGrp="1"/>
          </p:cNvSpPr>
          <p:nvPr>
            <p:ph idx="1"/>
          </p:nvPr>
        </p:nvSpPr>
        <p:spPr>
          <a:xfrm>
            <a:off x="304800" y="1524000"/>
            <a:ext cx="4267200" cy="5029200"/>
          </a:xfrm>
        </p:spPr>
        <p:txBody>
          <a:bodyPr/>
          <a:lstStyle/>
          <a:p>
            <a:pPr marL="0" indent="0" algn="ctr">
              <a:lnSpc>
                <a:spcPct val="150000"/>
              </a:lnSpc>
              <a:buNone/>
            </a:pPr>
            <a:r>
              <a:rPr lang="en-US" i="1" dirty="0" smtClean="0"/>
              <a:t>pan</a:t>
            </a:r>
          </a:p>
          <a:p>
            <a:pPr marL="0" indent="0" algn="ctr">
              <a:lnSpc>
                <a:spcPct val="150000"/>
              </a:lnSpc>
              <a:buNone/>
            </a:pPr>
            <a:r>
              <a:rPr lang="en-US" i="1" dirty="0" smtClean="0"/>
              <a:t>bench</a:t>
            </a:r>
          </a:p>
          <a:p>
            <a:pPr marL="0" indent="0" algn="ctr">
              <a:lnSpc>
                <a:spcPct val="150000"/>
              </a:lnSpc>
              <a:buNone/>
            </a:pPr>
            <a:r>
              <a:rPr lang="en-US" i="1" dirty="0" smtClean="0"/>
              <a:t>mouse</a:t>
            </a:r>
          </a:p>
          <a:p>
            <a:pPr marL="0" indent="0" algn="ctr">
              <a:lnSpc>
                <a:spcPct val="150000"/>
              </a:lnSpc>
              <a:buNone/>
            </a:pPr>
            <a:r>
              <a:rPr lang="en-US" i="1" dirty="0" smtClean="0"/>
              <a:t>syllabus</a:t>
            </a:r>
          </a:p>
          <a:p>
            <a:pPr marL="0" indent="0" algn="ctr">
              <a:lnSpc>
                <a:spcPct val="150000"/>
              </a:lnSpc>
              <a:buNone/>
            </a:pPr>
            <a:r>
              <a:rPr lang="en-US" i="1" dirty="0" smtClean="0"/>
              <a:t>foot</a:t>
            </a:r>
          </a:p>
          <a:p>
            <a:pPr marL="0" indent="0" algn="ctr">
              <a:lnSpc>
                <a:spcPct val="150000"/>
              </a:lnSpc>
              <a:buNone/>
            </a:pPr>
            <a:r>
              <a:rPr lang="en-US" i="1" dirty="0" smtClean="0"/>
              <a:t>datum</a:t>
            </a:r>
          </a:p>
        </p:txBody>
      </p:sp>
      <p:sp>
        <p:nvSpPr>
          <p:cNvPr id="5" name="Content Placeholder 1"/>
          <p:cNvSpPr txBox="1">
            <a:spLocks/>
          </p:cNvSpPr>
          <p:nvPr/>
        </p:nvSpPr>
        <p:spPr>
          <a:xfrm>
            <a:off x="4572000" y="1524000"/>
            <a:ext cx="42672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150000"/>
              </a:lnSpc>
              <a:buFont typeface="Wingdings 2"/>
              <a:buNone/>
            </a:pPr>
            <a:r>
              <a:rPr lang="en-US" i="1" dirty="0" smtClean="0"/>
              <a:t>pans</a:t>
            </a:r>
          </a:p>
          <a:p>
            <a:pPr marL="0" indent="0" algn="ctr">
              <a:lnSpc>
                <a:spcPct val="150000"/>
              </a:lnSpc>
              <a:buFont typeface="Wingdings 2"/>
              <a:buNone/>
            </a:pPr>
            <a:r>
              <a:rPr lang="en-US" i="1" dirty="0" smtClean="0"/>
              <a:t>benches</a:t>
            </a:r>
          </a:p>
          <a:p>
            <a:pPr marL="0" indent="0" algn="ctr">
              <a:lnSpc>
                <a:spcPct val="150000"/>
              </a:lnSpc>
              <a:buFont typeface="Wingdings 2"/>
              <a:buNone/>
            </a:pPr>
            <a:r>
              <a:rPr lang="en-US" i="1" dirty="0" smtClean="0"/>
              <a:t>mice</a:t>
            </a:r>
          </a:p>
          <a:p>
            <a:pPr marL="0" indent="0" algn="ctr">
              <a:lnSpc>
                <a:spcPct val="150000"/>
              </a:lnSpc>
              <a:buFont typeface="Wingdings 2"/>
              <a:buNone/>
            </a:pPr>
            <a:r>
              <a:rPr lang="en-US" i="1" dirty="0" smtClean="0"/>
              <a:t>syllabi</a:t>
            </a:r>
          </a:p>
          <a:p>
            <a:pPr marL="0" indent="0" algn="ctr">
              <a:lnSpc>
                <a:spcPct val="150000"/>
              </a:lnSpc>
              <a:buFont typeface="Wingdings 2"/>
              <a:buNone/>
            </a:pPr>
            <a:r>
              <a:rPr lang="en-US" i="1" dirty="0" smtClean="0"/>
              <a:t>feet</a:t>
            </a:r>
          </a:p>
          <a:p>
            <a:pPr marL="0" indent="0" algn="ctr">
              <a:lnSpc>
                <a:spcPct val="150000"/>
              </a:lnSpc>
              <a:buFont typeface="Wingdings 2"/>
              <a:buNone/>
            </a:pPr>
            <a:r>
              <a:rPr lang="en-US" i="1" dirty="0" smtClean="0"/>
              <a:t>data</a:t>
            </a:r>
          </a:p>
        </p:txBody>
      </p:sp>
    </p:spTree>
    <p:extLst>
      <p:ext uri="{BB962C8B-B14F-4D97-AF65-F5344CB8AC3E}">
        <p14:creationId xmlns:p14="http://schemas.microsoft.com/office/powerpoint/2010/main" val="1194310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Noun Form - Gender</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r>
              <a:rPr lang="en-US" b="1" dirty="0" smtClean="0"/>
              <a:t>Masculine:  </a:t>
            </a:r>
            <a:r>
              <a:rPr lang="en-US" i="1" dirty="0" smtClean="0"/>
              <a:t>man, bishop, stallion, prince, gentleman, rooster</a:t>
            </a:r>
          </a:p>
          <a:p>
            <a:endParaRPr lang="en-US" sz="700" b="1" dirty="0" smtClean="0"/>
          </a:p>
          <a:p>
            <a:r>
              <a:rPr lang="en-US" b="1" dirty="0" smtClean="0"/>
              <a:t>Feminine:  </a:t>
            </a:r>
            <a:r>
              <a:rPr lang="en-US" i="1" dirty="0" smtClean="0"/>
              <a:t>woman, nun, hen, empress, lady, ewe</a:t>
            </a:r>
            <a:endParaRPr lang="en-US" b="1" dirty="0" smtClean="0"/>
          </a:p>
          <a:p>
            <a:pPr>
              <a:lnSpc>
                <a:spcPct val="150000"/>
              </a:lnSpc>
            </a:pPr>
            <a:r>
              <a:rPr lang="en-US" b="1" dirty="0" smtClean="0"/>
              <a:t>Indefinite:  </a:t>
            </a:r>
            <a:r>
              <a:rPr lang="en-US" i="1" dirty="0" smtClean="0"/>
              <a:t>child, doctor, sibling, parent</a:t>
            </a:r>
            <a:endParaRPr lang="en-US" b="1" dirty="0" smtClean="0"/>
          </a:p>
          <a:p>
            <a:pPr>
              <a:lnSpc>
                <a:spcPct val="150000"/>
              </a:lnSpc>
            </a:pPr>
            <a:r>
              <a:rPr lang="en-US" b="1" dirty="0" smtClean="0"/>
              <a:t>Neutral:  </a:t>
            </a:r>
            <a:r>
              <a:rPr lang="en-US" i="1" dirty="0" smtClean="0"/>
              <a:t>molecule, chair, screen, arrow</a:t>
            </a:r>
            <a:endParaRPr lang="en-US" b="1" dirty="0" smtClean="0"/>
          </a:p>
        </p:txBody>
      </p:sp>
    </p:spTree>
    <p:extLst>
      <p:ext uri="{BB962C8B-B14F-4D97-AF65-F5344CB8AC3E}">
        <p14:creationId xmlns:p14="http://schemas.microsoft.com/office/powerpoint/2010/main" val="3219279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Nominative</a:t>
            </a:r>
            <a:r>
              <a:rPr lang="en-US" dirty="0" smtClean="0"/>
              <a:t> (AKA Subjective), </a:t>
            </a:r>
            <a:r>
              <a:rPr lang="en-US" b="1" dirty="0" smtClean="0"/>
              <a:t>Objective</a:t>
            </a:r>
            <a:r>
              <a:rPr lang="en-US" dirty="0" smtClean="0"/>
              <a:t>, or </a:t>
            </a:r>
            <a:r>
              <a:rPr lang="en-US" b="1" dirty="0" smtClean="0"/>
              <a:t>Possessive</a:t>
            </a:r>
            <a:r>
              <a:rPr lang="en-US" dirty="0" smtClean="0"/>
              <a:t>, depending on its role in the clause or sentence</a:t>
            </a:r>
          </a:p>
          <a:p>
            <a:r>
              <a:rPr lang="en-US" dirty="0" smtClean="0"/>
              <a:t>No change in form from nominative to objective case (e.g. </a:t>
            </a:r>
            <a:r>
              <a:rPr lang="en-US" i="1" dirty="0" smtClean="0"/>
              <a:t>Jenny, note</a:t>
            </a:r>
            <a:r>
              <a:rPr lang="en-US" dirty="0" smtClean="0"/>
              <a:t>)</a:t>
            </a:r>
          </a:p>
          <a:p>
            <a:r>
              <a:rPr lang="en-US" dirty="0" smtClean="0"/>
              <a:t>Most nouns are not case sensitive unless they are serving in the possessive case</a:t>
            </a:r>
          </a:p>
          <a:p>
            <a:r>
              <a:rPr lang="en-US" dirty="0" smtClean="0"/>
              <a:t>Possessive case is usually marked by </a:t>
            </a:r>
            <a:r>
              <a:rPr lang="en-US" i="1" dirty="0" smtClean="0"/>
              <a:t>‘s</a:t>
            </a:r>
            <a:r>
              <a:rPr lang="en-US" dirty="0" smtClean="0"/>
              <a:t> and denotes ownership</a:t>
            </a:r>
            <a:endParaRPr lang="en-US" dirty="0"/>
          </a:p>
        </p:txBody>
      </p:sp>
      <p:sp>
        <p:nvSpPr>
          <p:cNvPr id="3" name="Title 2"/>
          <p:cNvSpPr>
            <a:spLocks noGrp="1"/>
          </p:cNvSpPr>
          <p:nvPr>
            <p:ph type="title"/>
          </p:nvPr>
        </p:nvSpPr>
        <p:spPr/>
        <p:txBody>
          <a:bodyPr>
            <a:normAutofit/>
          </a:bodyPr>
          <a:lstStyle/>
          <a:p>
            <a:r>
              <a:rPr lang="en-US" sz="4800" dirty="0" smtClean="0"/>
              <a:t>Noun Form – Case (Role)</a:t>
            </a:r>
            <a:endParaRPr lang="en-US" sz="4800" dirty="0"/>
          </a:p>
        </p:txBody>
      </p:sp>
    </p:spTree>
    <p:extLst>
      <p:ext uri="{BB962C8B-B14F-4D97-AF65-F5344CB8AC3E}">
        <p14:creationId xmlns:p14="http://schemas.microsoft.com/office/powerpoint/2010/main" val="31620603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Developmental Notes:  Nouns</a:t>
            </a:r>
            <a:endParaRPr lang="en-US" sz="4800" dirty="0"/>
          </a:p>
        </p:txBody>
      </p:sp>
      <p:sp>
        <p:nvSpPr>
          <p:cNvPr id="5"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4041151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93693"/>
            <a:ext cx="8686800" cy="954107"/>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“I expect you all to be independent, innovative, critical thinkers who will do exactly as I say!”</a:t>
            </a:r>
            <a:endParaRPr lang="en-US" sz="2800" b="1" dirty="0">
              <a:effectLst>
                <a:outerShdw blurRad="38100" dist="38100" dir="2700000" algn="tl">
                  <a:srgbClr val="000000">
                    <a:alpha val="43137"/>
                  </a:srgbClr>
                </a:outerShdw>
              </a:effectLst>
            </a:endParaRPr>
          </a:p>
        </p:txBody>
      </p:sp>
      <p:pic>
        <p:nvPicPr>
          <p:cNvPr id="3" name="Picture 2" descr="https://lh5.googleusercontent.com/ZF6jJiYB8wMO0VY-ME5z8NMdh1jdh0Kwn_mP-1buc6kRZXJJsIrL5Web5pLQfynAiNHQkVZbtNlGtviycdHJqBinLevYKdjPFM6235osX94fsM5O2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2" y="1676400"/>
            <a:ext cx="6086475" cy="4562476"/>
          </a:xfrm>
          <a:prstGeom prst="rect">
            <a:avLst/>
          </a:prstGeom>
          <a:noFill/>
          <a:ln w="101600" cmpd="thickThi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688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4958864"/>
            <a:ext cx="7924800" cy="1441936"/>
          </a:xfrm>
        </p:spPr>
        <p:txBody>
          <a:bodyPr>
            <a:noAutofit/>
          </a:bodyPr>
          <a:lstStyle/>
          <a:p>
            <a:pPr algn="ctr"/>
            <a:r>
              <a:rPr lang="en-US" sz="4000" b="1" dirty="0" smtClean="0">
                <a:solidFill>
                  <a:schemeClr val="tx1"/>
                </a:solidFill>
                <a:effectLst>
                  <a:outerShdw blurRad="38100" dist="38100" dir="2700000" algn="tl">
                    <a:srgbClr val="000000">
                      <a:alpha val="43137"/>
                    </a:srgbClr>
                  </a:outerShdw>
                </a:effectLst>
              </a:rPr>
              <a:t>1A:  Noun Description</a:t>
            </a:r>
          </a:p>
          <a:p>
            <a:pPr algn="ctr"/>
            <a:r>
              <a:rPr lang="en-US" sz="4000" b="1" dirty="0" smtClean="0">
                <a:solidFill>
                  <a:schemeClr val="tx1"/>
                </a:solidFill>
                <a:effectLst>
                  <a:outerShdw blurRad="38100" dist="38100" dir="2700000" algn="tl">
                    <a:srgbClr val="000000">
                      <a:alpha val="43137"/>
                    </a:srgbClr>
                  </a:outerShdw>
                </a:effectLst>
              </a:rPr>
              <a:t>1B:  Proportion of Nouns</a:t>
            </a:r>
            <a:endParaRPr lang="en-US" sz="4000" b="1" dirty="0">
              <a:solidFill>
                <a:schemeClr val="tx1"/>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82028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66"/>
          <a:stretch/>
        </p:blipFill>
        <p:spPr bwMode="auto">
          <a:xfrm>
            <a:off x="391527" y="613954"/>
            <a:ext cx="8447673" cy="571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212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 r="7961"/>
          <a:stretch/>
        </p:blipFill>
        <p:spPr bwMode="auto">
          <a:xfrm>
            <a:off x="152400" y="510857"/>
            <a:ext cx="8557759" cy="611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089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534400" cy="2819400"/>
          </a:xfrm>
        </p:spPr>
        <p:txBody>
          <a:bodyPr>
            <a:normAutofit/>
          </a:bodyPr>
          <a:lstStyle/>
          <a:p>
            <a:r>
              <a:rPr lang="en-US" dirty="0" smtClean="0"/>
              <a:t>A finite, closed-class group of words that can take the place of nouns</a:t>
            </a:r>
          </a:p>
          <a:p>
            <a:r>
              <a:rPr lang="en-US" dirty="0" smtClean="0"/>
              <a:t>Play an important role:  Efficiency</a:t>
            </a:r>
          </a:p>
          <a:p>
            <a:r>
              <a:rPr lang="en-US" dirty="0"/>
              <a:t>Key requirement:  Direct or indirect identification of the antecedent/referent</a:t>
            </a:r>
          </a:p>
          <a:p>
            <a:endParaRPr lang="en-US" dirty="0" smtClean="0"/>
          </a:p>
        </p:txBody>
      </p:sp>
      <p:sp>
        <p:nvSpPr>
          <p:cNvPr id="3" name="Title 2"/>
          <p:cNvSpPr>
            <a:spLocks noGrp="1"/>
          </p:cNvSpPr>
          <p:nvPr>
            <p:ph type="title"/>
          </p:nvPr>
        </p:nvSpPr>
        <p:spPr/>
        <p:txBody>
          <a:bodyPr>
            <a:normAutofit/>
          </a:bodyPr>
          <a:lstStyle/>
          <a:p>
            <a:r>
              <a:rPr lang="en-US" sz="4800" dirty="0" smtClean="0"/>
              <a:t>What Is a Pronoun?</a:t>
            </a:r>
            <a:endParaRPr lang="en-US" sz="4800" dirty="0"/>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640" t="6279" r="6332" b="5530"/>
          <a:stretch/>
        </p:blipFill>
        <p:spPr bwMode="auto">
          <a:xfrm>
            <a:off x="4343401" y="4057326"/>
            <a:ext cx="3962399" cy="2343474"/>
          </a:xfrm>
          <a:prstGeom prst="rect">
            <a:avLst/>
          </a:prstGeom>
          <a:noFill/>
          <a:ln w="50800" cmpd="thickThin">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 name="Content Placeholder 1"/>
          <p:cNvSpPr txBox="1">
            <a:spLocks/>
          </p:cNvSpPr>
          <p:nvPr/>
        </p:nvSpPr>
        <p:spPr>
          <a:xfrm>
            <a:off x="304800" y="3962400"/>
            <a:ext cx="4812323" cy="34290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spcBef>
                <a:spcPts val="0"/>
              </a:spcBef>
            </a:pPr>
            <a:r>
              <a:rPr lang="en-US" dirty="0" smtClean="0"/>
              <a:t>Personal</a:t>
            </a:r>
          </a:p>
          <a:p>
            <a:pPr>
              <a:spcBef>
                <a:spcPts val="0"/>
              </a:spcBef>
            </a:pPr>
            <a:r>
              <a:rPr lang="en-US" dirty="0" smtClean="0"/>
              <a:t>Demonstrative</a:t>
            </a:r>
          </a:p>
          <a:p>
            <a:pPr>
              <a:spcBef>
                <a:spcPts val="0"/>
              </a:spcBef>
            </a:pPr>
            <a:r>
              <a:rPr lang="en-US" dirty="0" smtClean="0"/>
              <a:t>Indefinite</a:t>
            </a:r>
          </a:p>
          <a:p>
            <a:pPr>
              <a:spcBef>
                <a:spcPts val="0"/>
              </a:spcBef>
            </a:pPr>
            <a:r>
              <a:rPr lang="en-US" dirty="0" smtClean="0"/>
              <a:t>Relative</a:t>
            </a:r>
          </a:p>
          <a:p>
            <a:pPr>
              <a:spcBef>
                <a:spcPts val="0"/>
              </a:spcBef>
            </a:pPr>
            <a:r>
              <a:rPr lang="en-US" dirty="0" smtClean="0"/>
              <a:t>Interrogative</a:t>
            </a:r>
          </a:p>
        </p:txBody>
      </p:sp>
    </p:spTree>
    <p:extLst>
      <p:ext uri="{BB962C8B-B14F-4D97-AF65-F5344CB8AC3E}">
        <p14:creationId xmlns:p14="http://schemas.microsoft.com/office/powerpoint/2010/main" val="2745331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Personal Pronouns</a:t>
            </a:r>
            <a:endParaRPr lang="en-US" sz="4800" dirty="0"/>
          </a:p>
        </p:txBody>
      </p:sp>
      <p:graphicFrame>
        <p:nvGraphicFramePr>
          <p:cNvPr id="7" name="Table 6"/>
          <p:cNvGraphicFramePr>
            <a:graphicFrameLocks noGrp="1"/>
          </p:cNvGraphicFramePr>
          <p:nvPr>
            <p:extLst>
              <p:ext uri="{D42A27DB-BD31-4B8C-83A1-F6EECF244321}">
                <p14:modId xmlns:p14="http://schemas.microsoft.com/office/powerpoint/2010/main" val="622996258"/>
              </p:ext>
            </p:extLst>
          </p:nvPr>
        </p:nvGraphicFramePr>
        <p:xfrm>
          <a:off x="457200" y="1524000"/>
          <a:ext cx="8229600" cy="4953003"/>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3222171"/>
                <a:gridCol w="1741714"/>
                <a:gridCol w="1687286"/>
                <a:gridCol w="1578429"/>
              </a:tblGrid>
              <a:tr h="450273">
                <a:tc>
                  <a:txBody>
                    <a:bodyPr/>
                    <a:lstStyle/>
                    <a:p>
                      <a:pPr marL="0" marR="0" algn="ctr">
                        <a:spcBef>
                          <a:spcPts val="0"/>
                        </a:spcBef>
                        <a:spcAft>
                          <a:spcPts val="0"/>
                        </a:spcAft>
                      </a:pPr>
                      <a:r>
                        <a:rPr lang="en-US" sz="2100" b="1" dirty="0">
                          <a:solidFill>
                            <a:srgbClr val="FFFFFF"/>
                          </a:solidFill>
                          <a:effectLst/>
                          <a:latin typeface="Tahoma"/>
                          <a:ea typeface="Times New Roman"/>
                          <a:cs typeface="Times New Roman"/>
                        </a:rPr>
                        <a:t>NUMBER</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3">
                  <a:txBody>
                    <a:bodyPr/>
                    <a:lstStyle/>
                    <a:p>
                      <a:pPr marL="0" marR="0" algn="ctr">
                        <a:spcBef>
                          <a:spcPts val="0"/>
                        </a:spcBef>
                        <a:spcAft>
                          <a:spcPts val="0"/>
                        </a:spcAft>
                      </a:pPr>
                      <a:r>
                        <a:rPr lang="en-US" sz="2100" b="1" dirty="0">
                          <a:solidFill>
                            <a:srgbClr val="FFFFFF"/>
                          </a:solidFill>
                          <a:effectLst/>
                          <a:latin typeface="Tahoma"/>
                          <a:ea typeface="Times New Roman"/>
                          <a:cs typeface="Times New Roman"/>
                        </a:rPr>
                        <a:t>CASE</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r>
              <a:tr h="450273">
                <a:tc>
                  <a:txBody>
                    <a:bodyPr/>
                    <a:lstStyle/>
                    <a:p>
                      <a:pPr marL="0" marR="0">
                        <a:spcBef>
                          <a:spcPts val="0"/>
                        </a:spcBef>
                        <a:spcAft>
                          <a:spcPts val="0"/>
                        </a:spcAft>
                      </a:pPr>
                      <a:r>
                        <a:rPr lang="en-US" sz="2100" b="1" dirty="0">
                          <a:effectLst/>
                          <a:latin typeface="Tahoma"/>
                          <a:ea typeface="Times New Roman"/>
                          <a:cs typeface="Times New Roman"/>
                        </a:rPr>
                        <a:t>Singular</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spcBef>
                          <a:spcPts val="0"/>
                        </a:spcBef>
                        <a:spcAft>
                          <a:spcPts val="0"/>
                        </a:spcAft>
                      </a:pPr>
                      <a:r>
                        <a:rPr lang="en-US" sz="2100" b="1">
                          <a:effectLst/>
                          <a:latin typeface="Tahoma"/>
                          <a:ea typeface="Times New Roman"/>
                          <a:cs typeface="Times New Roman"/>
                        </a:rPr>
                        <a:t>Nominative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b="1">
                          <a:effectLst/>
                          <a:latin typeface="Tahoma"/>
                          <a:ea typeface="Times New Roman"/>
                          <a:cs typeface="Times New Roman"/>
                        </a:rPr>
                        <a:t>Objective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b="1">
                          <a:effectLst/>
                          <a:latin typeface="Tahoma"/>
                          <a:ea typeface="Times New Roman"/>
                          <a:cs typeface="Times New Roman"/>
                        </a:rPr>
                        <a:t>Possessive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273">
                <a:tc>
                  <a:txBody>
                    <a:bodyPr/>
                    <a:lstStyle/>
                    <a:p>
                      <a:pPr marL="0" marR="0">
                        <a:spcBef>
                          <a:spcPts val="0"/>
                        </a:spcBef>
                        <a:spcAft>
                          <a:spcPts val="0"/>
                        </a:spcAft>
                      </a:pPr>
                      <a:r>
                        <a:rPr lang="en-US" sz="2100" dirty="0">
                          <a:effectLst/>
                          <a:latin typeface="Tahoma"/>
                          <a:ea typeface="Times New Roman"/>
                          <a:cs typeface="Times New Roman"/>
                        </a:rPr>
                        <a:t>First Person</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I</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100" i="1">
                          <a:effectLst/>
                          <a:latin typeface="Tahoma"/>
                          <a:ea typeface="Times New Roman"/>
                          <a:cs typeface="Times New Roman"/>
                        </a:rPr>
                        <a:t>me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100" i="1">
                          <a:effectLst/>
                          <a:latin typeface="Tahoma"/>
                          <a:ea typeface="Times New Roman"/>
                          <a:cs typeface="Times New Roman"/>
                        </a:rPr>
                        <a:t>my/mine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50273">
                <a:tc>
                  <a:txBody>
                    <a:bodyPr/>
                    <a:lstStyle/>
                    <a:p>
                      <a:pPr marL="0" marR="0">
                        <a:spcBef>
                          <a:spcPts val="0"/>
                        </a:spcBef>
                        <a:spcAft>
                          <a:spcPts val="0"/>
                        </a:spcAft>
                      </a:pPr>
                      <a:r>
                        <a:rPr lang="en-US" sz="2100" dirty="0">
                          <a:effectLst/>
                          <a:latin typeface="Tahoma"/>
                          <a:ea typeface="Times New Roman"/>
                          <a:cs typeface="Times New Roman"/>
                        </a:rPr>
                        <a:t>Second Person</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you</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you</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your/yours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50273">
                <a:tc>
                  <a:txBody>
                    <a:bodyPr/>
                    <a:lstStyle/>
                    <a:p>
                      <a:pPr marL="0" marR="0">
                        <a:spcBef>
                          <a:spcPts val="0"/>
                        </a:spcBef>
                        <a:spcAft>
                          <a:spcPts val="0"/>
                        </a:spcAft>
                      </a:pPr>
                      <a:r>
                        <a:rPr lang="en-US" sz="2100" dirty="0">
                          <a:effectLst/>
                          <a:latin typeface="Tahoma"/>
                          <a:ea typeface="Times New Roman"/>
                          <a:cs typeface="Times New Roman"/>
                        </a:rPr>
                        <a:t>Third Person (Masculine)</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he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him</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his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50273">
                <a:tc>
                  <a:txBody>
                    <a:bodyPr/>
                    <a:lstStyle/>
                    <a:p>
                      <a:pPr marL="0" marR="0">
                        <a:spcBef>
                          <a:spcPts val="0"/>
                        </a:spcBef>
                        <a:spcAft>
                          <a:spcPts val="0"/>
                        </a:spcAft>
                      </a:pPr>
                      <a:r>
                        <a:rPr lang="en-US" sz="2100" dirty="0">
                          <a:effectLst/>
                          <a:latin typeface="Tahoma"/>
                          <a:ea typeface="Times New Roman"/>
                          <a:cs typeface="Times New Roman"/>
                        </a:rPr>
                        <a:t>Third Person (Feminine)</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she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her</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her/hers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50273">
                <a:tc>
                  <a:txBody>
                    <a:bodyPr/>
                    <a:lstStyle/>
                    <a:p>
                      <a:pPr marL="0" marR="0">
                        <a:spcBef>
                          <a:spcPts val="0"/>
                        </a:spcBef>
                        <a:spcAft>
                          <a:spcPts val="0"/>
                        </a:spcAft>
                      </a:pPr>
                      <a:r>
                        <a:rPr lang="en-US" sz="2100" dirty="0">
                          <a:effectLst/>
                          <a:latin typeface="Tahoma"/>
                          <a:ea typeface="Times New Roman"/>
                          <a:cs typeface="Times New Roman"/>
                        </a:rPr>
                        <a:t>Third Person (Neutral)</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it</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i="1">
                          <a:effectLst/>
                          <a:latin typeface="Tahoma"/>
                          <a:ea typeface="Times New Roman"/>
                          <a:cs typeface="Times New Roman"/>
                        </a:rPr>
                        <a:t>it</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i="1">
                          <a:effectLst/>
                          <a:latin typeface="Tahoma"/>
                          <a:ea typeface="Times New Roman"/>
                          <a:cs typeface="Times New Roman"/>
                        </a:rPr>
                        <a:t>its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50273">
                <a:tc>
                  <a:txBody>
                    <a:bodyPr/>
                    <a:lstStyle/>
                    <a:p>
                      <a:pPr marL="0" marR="0">
                        <a:spcBef>
                          <a:spcPts val="0"/>
                        </a:spcBef>
                        <a:spcAft>
                          <a:spcPts val="0"/>
                        </a:spcAft>
                      </a:pPr>
                      <a:r>
                        <a:rPr lang="en-US" sz="2100" b="1" dirty="0">
                          <a:effectLst/>
                          <a:latin typeface="Tahoma"/>
                          <a:ea typeface="Times New Roman"/>
                          <a:cs typeface="Times New Roman"/>
                        </a:rPr>
                        <a:t>Plural</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spcBef>
                          <a:spcPts val="0"/>
                        </a:spcBef>
                        <a:spcAft>
                          <a:spcPts val="0"/>
                        </a:spcAft>
                      </a:pPr>
                      <a:r>
                        <a:rPr lang="en-US" sz="2100" b="1" dirty="0">
                          <a:effectLst/>
                          <a:latin typeface="Tahoma"/>
                          <a:ea typeface="Times New Roman"/>
                          <a:cs typeface="Times New Roman"/>
                        </a:rPr>
                        <a:t>Nominative</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b="1">
                          <a:effectLst/>
                          <a:latin typeface="Tahoma"/>
                          <a:ea typeface="Times New Roman"/>
                          <a:cs typeface="Times New Roman"/>
                        </a:rPr>
                        <a:t>Objective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b="1">
                          <a:effectLst/>
                          <a:latin typeface="Tahoma"/>
                          <a:ea typeface="Times New Roman"/>
                          <a:cs typeface="Times New Roman"/>
                        </a:rPr>
                        <a:t>Possessive</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273">
                <a:tc>
                  <a:txBody>
                    <a:bodyPr/>
                    <a:lstStyle/>
                    <a:p>
                      <a:pPr marL="0" marR="0">
                        <a:spcBef>
                          <a:spcPts val="0"/>
                        </a:spcBef>
                        <a:spcAft>
                          <a:spcPts val="0"/>
                        </a:spcAft>
                      </a:pPr>
                      <a:r>
                        <a:rPr lang="en-US" sz="2100" dirty="0">
                          <a:effectLst/>
                          <a:latin typeface="Tahoma"/>
                          <a:ea typeface="Times New Roman"/>
                          <a:cs typeface="Times New Roman"/>
                        </a:rPr>
                        <a:t>First Person</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2">
                        <a:lumMod val="60000"/>
                        <a:lumOff val="40000"/>
                      </a:schemeClr>
                    </a:solidFill>
                  </a:tcPr>
                </a:tc>
                <a:tc>
                  <a:txBody>
                    <a:bodyPr/>
                    <a:lstStyle/>
                    <a:p>
                      <a:pPr marL="0" marR="0" algn="ctr">
                        <a:spcBef>
                          <a:spcPts val="0"/>
                        </a:spcBef>
                        <a:spcAft>
                          <a:spcPts val="0"/>
                        </a:spcAft>
                      </a:pPr>
                      <a:r>
                        <a:rPr lang="en-US" sz="2100" i="1" dirty="0">
                          <a:effectLst/>
                          <a:latin typeface="Tahoma"/>
                          <a:ea typeface="Times New Roman"/>
                          <a:cs typeface="Times New Roman"/>
                        </a:rPr>
                        <a:t>we</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100" i="1">
                          <a:effectLst/>
                          <a:latin typeface="Tahoma"/>
                          <a:ea typeface="Times New Roman"/>
                          <a:cs typeface="Times New Roman"/>
                        </a:rPr>
                        <a:t>us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100" i="1">
                          <a:effectLst/>
                          <a:latin typeface="Tahoma"/>
                          <a:ea typeface="Times New Roman"/>
                          <a:cs typeface="Times New Roman"/>
                        </a:rPr>
                        <a:t>our/ours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50273">
                <a:tc>
                  <a:txBody>
                    <a:bodyPr/>
                    <a:lstStyle/>
                    <a:p>
                      <a:pPr marL="0" marR="0">
                        <a:spcBef>
                          <a:spcPts val="0"/>
                        </a:spcBef>
                        <a:spcAft>
                          <a:spcPts val="0"/>
                        </a:spcAft>
                      </a:pPr>
                      <a:r>
                        <a:rPr lang="en-US" sz="2100" dirty="0">
                          <a:effectLst/>
                          <a:latin typeface="Tahoma"/>
                          <a:ea typeface="Times New Roman"/>
                          <a:cs typeface="Times New Roman"/>
                        </a:rPr>
                        <a:t>Second Person</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you</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you</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2100" i="1">
                          <a:effectLst/>
                          <a:latin typeface="Tahoma"/>
                          <a:ea typeface="Times New Roman"/>
                          <a:cs typeface="Times New Roman"/>
                        </a:rPr>
                        <a:t>your/yours</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50273">
                <a:tc>
                  <a:txBody>
                    <a:bodyPr/>
                    <a:lstStyle/>
                    <a:p>
                      <a:pPr marL="0" marR="0">
                        <a:spcBef>
                          <a:spcPts val="0"/>
                        </a:spcBef>
                        <a:spcAft>
                          <a:spcPts val="0"/>
                        </a:spcAft>
                      </a:pPr>
                      <a:r>
                        <a:rPr lang="en-US" sz="2100" dirty="0">
                          <a:effectLst/>
                          <a:latin typeface="Tahoma"/>
                          <a:ea typeface="Times New Roman"/>
                          <a:cs typeface="Times New Roman"/>
                        </a:rPr>
                        <a:t>Third Person</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spcBef>
                          <a:spcPts val="0"/>
                        </a:spcBef>
                        <a:spcAft>
                          <a:spcPts val="0"/>
                        </a:spcAft>
                      </a:pPr>
                      <a:r>
                        <a:rPr lang="en-US" sz="2100" i="1">
                          <a:effectLst/>
                          <a:latin typeface="Tahoma"/>
                          <a:ea typeface="Times New Roman"/>
                          <a:cs typeface="Times New Roman"/>
                        </a:rPr>
                        <a:t>they</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i="1">
                          <a:effectLst/>
                          <a:latin typeface="Tahoma"/>
                          <a:ea typeface="Times New Roman"/>
                          <a:cs typeface="Times New Roman"/>
                        </a:rPr>
                        <a:t>them</a:t>
                      </a:r>
                      <a:endParaRPr lang="en-US" sz="110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100" i="1" dirty="0">
                          <a:effectLst/>
                          <a:latin typeface="Tahoma"/>
                          <a:ea typeface="Times New Roman"/>
                          <a:cs typeface="Times New Roman"/>
                        </a:rPr>
                        <a:t>their/theirs</a:t>
                      </a:r>
                      <a:endParaRPr lang="en-US" sz="1100" dirty="0">
                        <a:effectLst/>
                        <a:latin typeface="Times New Roman"/>
                        <a:ea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19501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86800" cy="5029200"/>
          </a:xfrm>
        </p:spPr>
        <p:txBody>
          <a:bodyPr>
            <a:normAutofit/>
          </a:bodyPr>
          <a:lstStyle/>
          <a:p>
            <a:r>
              <a:rPr lang="en-US" dirty="0"/>
              <a:t>P</a:t>
            </a:r>
            <a:r>
              <a:rPr lang="en-US" dirty="0" smtClean="0"/>
              <a:t>ronouns or adjectives that identify or highlight a particular antecedent</a:t>
            </a:r>
          </a:p>
          <a:p>
            <a:r>
              <a:rPr lang="en-US" sz="3200" dirty="0" smtClean="0">
                <a:solidFill>
                  <a:schemeClr val="tx1"/>
                </a:solidFill>
              </a:rPr>
              <a:t>AKA “grammatical pointers”</a:t>
            </a:r>
          </a:p>
          <a:p>
            <a:r>
              <a:rPr lang="en-US" dirty="0" smtClean="0"/>
              <a:t>Deictic:  meaning shifts with location of speaker</a:t>
            </a:r>
            <a:endParaRPr lang="en-US" sz="3200" dirty="0" smtClean="0">
              <a:solidFill>
                <a:schemeClr val="tx1"/>
              </a:solidFill>
            </a:endParaRPr>
          </a:p>
        </p:txBody>
      </p:sp>
      <p:sp>
        <p:nvSpPr>
          <p:cNvPr id="3" name="Title 2"/>
          <p:cNvSpPr>
            <a:spLocks noGrp="1"/>
          </p:cNvSpPr>
          <p:nvPr>
            <p:ph type="title"/>
          </p:nvPr>
        </p:nvSpPr>
        <p:spPr/>
        <p:txBody>
          <a:bodyPr>
            <a:normAutofit/>
          </a:bodyPr>
          <a:lstStyle/>
          <a:p>
            <a:r>
              <a:rPr lang="en-US" sz="4800" dirty="0" smtClean="0"/>
              <a:t>Demonstrative Pronouns</a:t>
            </a:r>
            <a:endParaRPr lang="en-US" sz="4800" dirty="0"/>
          </a:p>
        </p:txBody>
      </p:sp>
      <p:graphicFrame>
        <p:nvGraphicFramePr>
          <p:cNvPr id="6" name="Table 5"/>
          <p:cNvGraphicFramePr>
            <a:graphicFrameLocks noGrp="1"/>
          </p:cNvGraphicFramePr>
          <p:nvPr>
            <p:extLst>
              <p:ext uri="{D42A27DB-BD31-4B8C-83A1-F6EECF244321}">
                <p14:modId xmlns:p14="http://schemas.microsoft.com/office/powerpoint/2010/main" val="2111851221"/>
              </p:ext>
            </p:extLst>
          </p:nvPr>
        </p:nvGraphicFramePr>
        <p:xfrm>
          <a:off x="838200" y="3924538"/>
          <a:ext cx="7391400" cy="2247662"/>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3242572"/>
                <a:gridCol w="2078571"/>
                <a:gridCol w="2070257"/>
              </a:tblGrid>
              <a:tr h="632805">
                <a:tc>
                  <a:txBody>
                    <a:bodyPr/>
                    <a:lstStyle/>
                    <a:p>
                      <a:pPr marL="0" marR="0" algn="ctr">
                        <a:lnSpc>
                          <a:spcPct val="115000"/>
                        </a:lnSpc>
                        <a:spcBef>
                          <a:spcPts val="0"/>
                        </a:spcBef>
                        <a:spcAft>
                          <a:spcPts val="0"/>
                        </a:spcAft>
                      </a:pPr>
                      <a:r>
                        <a:rPr lang="en-US" sz="2400" dirty="0">
                          <a:effectLst/>
                          <a:latin typeface="Tahoma"/>
                          <a:ea typeface="Calibri"/>
                          <a:cs typeface="Times New Roman"/>
                        </a:rPr>
                        <a:t> </a:t>
                      </a:r>
                      <a:endParaRPr lang="en-US" sz="1200" dirty="0">
                        <a:effectLst/>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b="1" dirty="0">
                          <a:effectLst/>
                          <a:latin typeface="Tahoma"/>
                          <a:ea typeface="Calibri"/>
                          <a:cs typeface="Times New Roman"/>
                        </a:rPr>
                        <a:t>SINGULAR</a:t>
                      </a:r>
                      <a:endParaRPr lang="en-US" sz="2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200" b="1" dirty="0">
                          <a:effectLst/>
                          <a:latin typeface="Tahoma"/>
                          <a:ea typeface="Calibri"/>
                          <a:cs typeface="Times New Roman"/>
                        </a:rPr>
                        <a:t>PLURAL</a:t>
                      </a:r>
                      <a:endParaRPr lang="en-US" sz="2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757726">
                <a:tc>
                  <a:txBody>
                    <a:bodyPr/>
                    <a:lstStyle/>
                    <a:p>
                      <a:pPr marL="0" marR="0" algn="ctr">
                        <a:lnSpc>
                          <a:spcPct val="115000"/>
                        </a:lnSpc>
                        <a:spcBef>
                          <a:spcPts val="0"/>
                        </a:spcBef>
                        <a:spcAft>
                          <a:spcPts val="0"/>
                        </a:spcAft>
                      </a:pPr>
                      <a:r>
                        <a:rPr lang="en-US" sz="2400" dirty="0">
                          <a:effectLst/>
                          <a:latin typeface="Tahoma"/>
                          <a:ea typeface="Calibri"/>
                          <a:cs typeface="Times New Roman"/>
                        </a:rPr>
                        <a:t>Near Speaker</a:t>
                      </a:r>
                      <a:endParaRPr lang="en-US"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lnSpc>
                          <a:spcPct val="115000"/>
                        </a:lnSpc>
                        <a:spcBef>
                          <a:spcPts val="0"/>
                        </a:spcBef>
                        <a:spcAft>
                          <a:spcPts val="0"/>
                        </a:spcAft>
                      </a:pPr>
                      <a:r>
                        <a:rPr lang="en-US" sz="2800" b="0" i="1" dirty="0">
                          <a:effectLst/>
                          <a:latin typeface="Tahoma"/>
                          <a:ea typeface="Calibri"/>
                          <a:cs typeface="Times New Roman"/>
                        </a:rPr>
                        <a:t>this</a:t>
                      </a:r>
                      <a:endParaRPr lang="en-US" sz="1400" b="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0" i="1" dirty="0">
                          <a:effectLst/>
                          <a:latin typeface="Tahoma"/>
                          <a:ea typeface="Calibri"/>
                          <a:cs typeface="Times New Roman"/>
                        </a:rPr>
                        <a:t>these</a:t>
                      </a:r>
                      <a:endParaRPr lang="en-US" sz="1400" b="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131">
                <a:tc>
                  <a:txBody>
                    <a:bodyPr/>
                    <a:lstStyle/>
                    <a:p>
                      <a:pPr marL="0" marR="0" algn="ctr">
                        <a:lnSpc>
                          <a:spcPct val="115000"/>
                        </a:lnSpc>
                        <a:spcBef>
                          <a:spcPts val="0"/>
                        </a:spcBef>
                        <a:spcAft>
                          <a:spcPts val="0"/>
                        </a:spcAft>
                      </a:pPr>
                      <a:r>
                        <a:rPr lang="en-US" sz="2400" dirty="0">
                          <a:effectLst/>
                          <a:latin typeface="Tahoma"/>
                          <a:ea typeface="Calibri"/>
                          <a:cs typeface="Times New Roman"/>
                        </a:rPr>
                        <a:t>Away from Speaker</a:t>
                      </a:r>
                      <a:endParaRPr lang="en-US"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lnSpc>
                          <a:spcPct val="115000"/>
                        </a:lnSpc>
                        <a:spcBef>
                          <a:spcPts val="0"/>
                        </a:spcBef>
                        <a:spcAft>
                          <a:spcPts val="0"/>
                        </a:spcAft>
                      </a:pPr>
                      <a:r>
                        <a:rPr lang="en-US" sz="2800" b="0" i="1" dirty="0">
                          <a:effectLst/>
                          <a:latin typeface="Tahoma"/>
                          <a:ea typeface="Calibri"/>
                          <a:cs typeface="Times New Roman"/>
                        </a:rPr>
                        <a:t>that</a:t>
                      </a:r>
                      <a:endParaRPr lang="en-US" sz="1400" b="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0" i="1" dirty="0">
                          <a:effectLst/>
                          <a:latin typeface="Tahoma"/>
                          <a:ea typeface="Calibri"/>
                          <a:cs typeface="Times New Roman"/>
                        </a:rPr>
                        <a:t>those</a:t>
                      </a:r>
                      <a:endParaRPr lang="en-US" sz="1400" b="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9697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610600" cy="5029200"/>
          </a:xfrm>
        </p:spPr>
        <p:txBody>
          <a:bodyPr numCol="3">
            <a:noAutofit/>
          </a:bodyPr>
          <a:lstStyle/>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all</a:t>
            </a:r>
          </a:p>
          <a:p>
            <a:pPr marL="0" indent="0" algn="ctr">
              <a:lnSpc>
                <a:spcPct val="150000"/>
              </a:lnSpc>
              <a:buNone/>
            </a:pPr>
            <a:r>
              <a:rPr lang="en-US" sz="2800" b="1" dirty="0" smtClean="0">
                <a:ea typeface="Tahoma" panose="020B0604030504040204" pitchFamily="34" charset="0"/>
                <a:cs typeface="Tahoma" panose="020B0604030504040204" pitchFamily="34" charset="0"/>
              </a:rPr>
              <a:t>any</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anybody</a:t>
            </a:r>
          </a:p>
          <a:p>
            <a:pPr marL="0" indent="0" algn="ctr">
              <a:lnSpc>
                <a:spcPct val="150000"/>
              </a:lnSpc>
              <a:buNone/>
            </a:pPr>
            <a:r>
              <a:rPr lang="en-US" sz="2800" b="1" dirty="0" smtClean="0">
                <a:ea typeface="Tahoma" panose="020B0604030504040204" pitchFamily="34" charset="0"/>
                <a:cs typeface="Tahoma" panose="020B0604030504040204" pitchFamily="34" charset="0"/>
              </a:rPr>
              <a:t>anyone</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anything</a:t>
            </a:r>
          </a:p>
          <a:p>
            <a:pPr marL="0" indent="0" algn="ctr">
              <a:lnSpc>
                <a:spcPct val="150000"/>
              </a:lnSpc>
              <a:buNone/>
            </a:pPr>
            <a:r>
              <a:rPr lang="en-US" sz="2800" b="1" dirty="0" smtClean="0">
                <a:ea typeface="Tahoma" panose="020B0604030504040204" pitchFamily="34" charset="0"/>
                <a:cs typeface="Tahoma" panose="020B0604030504040204" pitchFamily="34" charset="0"/>
              </a:rPr>
              <a:t>both</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each</a:t>
            </a:r>
          </a:p>
          <a:p>
            <a:pPr marL="0" indent="0" algn="ctr">
              <a:lnSpc>
                <a:spcPct val="150000"/>
              </a:lnSpc>
              <a:buNone/>
            </a:pPr>
            <a:r>
              <a:rPr lang="en-US" sz="2800" b="1" dirty="0" smtClean="0">
                <a:ea typeface="Tahoma" panose="020B0604030504040204" pitchFamily="34" charset="0"/>
                <a:cs typeface="Tahoma" panose="020B0604030504040204" pitchFamily="34" charset="0"/>
              </a:rPr>
              <a:t>either</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every</a:t>
            </a:r>
          </a:p>
          <a:p>
            <a:pPr marL="0" indent="0" algn="ctr">
              <a:lnSpc>
                <a:spcPct val="150000"/>
              </a:lnSpc>
              <a:buNone/>
            </a:pPr>
            <a:r>
              <a:rPr lang="en-US" sz="2800" b="1" dirty="0" smtClean="0">
                <a:ea typeface="Tahoma" panose="020B0604030504040204" pitchFamily="34" charset="0"/>
                <a:cs typeface="Tahoma" panose="020B0604030504040204" pitchFamily="34" charset="0"/>
              </a:rPr>
              <a:t>everyone</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everything</a:t>
            </a:r>
          </a:p>
          <a:p>
            <a:pPr marL="0" indent="0" algn="ctr">
              <a:lnSpc>
                <a:spcPct val="150000"/>
              </a:lnSpc>
              <a:buNone/>
            </a:pPr>
            <a:r>
              <a:rPr lang="en-US" sz="2800" b="1" dirty="0" smtClean="0">
                <a:ea typeface="Tahoma" panose="020B0604030504040204" pitchFamily="34" charset="0"/>
                <a:cs typeface="Tahoma" panose="020B0604030504040204" pitchFamily="34" charset="0"/>
              </a:rPr>
              <a:t>many</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much</a:t>
            </a:r>
          </a:p>
          <a:p>
            <a:pPr marL="0" indent="0" algn="ctr">
              <a:lnSpc>
                <a:spcPct val="150000"/>
              </a:lnSpc>
              <a:buNone/>
            </a:pPr>
            <a:r>
              <a:rPr lang="en-US" sz="2800" b="1" dirty="0" smtClean="0">
                <a:ea typeface="Tahoma" panose="020B0604030504040204" pitchFamily="34" charset="0"/>
                <a:cs typeface="Tahoma" panose="020B0604030504040204" pitchFamily="34" charset="0"/>
              </a:rPr>
              <a:t>nobody</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nothing</a:t>
            </a:r>
          </a:p>
          <a:p>
            <a:pPr marL="0" indent="0" algn="ctr">
              <a:lnSpc>
                <a:spcPct val="150000"/>
              </a:lnSpc>
              <a:buNone/>
            </a:pPr>
            <a:r>
              <a:rPr lang="en-US" sz="2800" b="1" dirty="0" smtClean="0">
                <a:ea typeface="Tahoma" panose="020B0604030504040204" pitchFamily="34" charset="0"/>
                <a:cs typeface="Tahoma" panose="020B0604030504040204" pitchFamily="34" charset="0"/>
              </a:rPr>
              <a:t>one</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other</a:t>
            </a:r>
          </a:p>
          <a:p>
            <a:pPr marL="0" indent="0" algn="ctr">
              <a:lnSpc>
                <a:spcPct val="150000"/>
              </a:lnSpc>
              <a:buNone/>
            </a:pPr>
            <a:r>
              <a:rPr lang="en-US" sz="2800" b="1" dirty="0" smtClean="0">
                <a:ea typeface="Tahoma" panose="020B0604030504040204" pitchFamily="34" charset="0"/>
                <a:cs typeface="Tahoma" panose="020B0604030504040204" pitchFamily="34" charset="0"/>
              </a:rPr>
              <a:t>several</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some</a:t>
            </a:r>
          </a:p>
          <a:p>
            <a:pPr marL="0" indent="0" algn="ctr">
              <a:lnSpc>
                <a:spcPct val="150000"/>
              </a:lnSpc>
              <a:buNone/>
            </a:pPr>
            <a:r>
              <a:rPr lang="en-US" sz="2800" b="1" dirty="0" smtClean="0">
                <a:ea typeface="Tahoma" panose="020B0604030504040204" pitchFamily="34" charset="0"/>
                <a:cs typeface="Tahoma" panose="020B0604030504040204" pitchFamily="34" charset="0"/>
              </a:rPr>
              <a:t>something</a:t>
            </a:r>
          </a:p>
          <a:p>
            <a:pPr marL="0" indent="0" algn="ctr">
              <a:lnSpc>
                <a:spcPct val="150000"/>
              </a:lnSpc>
              <a:buNone/>
            </a:pPr>
            <a:r>
              <a:rPr lang="en-US" sz="2800" b="1" dirty="0" smtClean="0">
                <a:solidFill>
                  <a:schemeClr val="tx1"/>
                </a:solidFill>
                <a:ea typeface="Tahoma" panose="020B0604030504040204" pitchFamily="34" charset="0"/>
                <a:cs typeface="Tahoma" panose="020B0604030504040204" pitchFamily="34" charset="0"/>
              </a:rPr>
              <a:t>such</a:t>
            </a:r>
          </a:p>
        </p:txBody>
      </p:sp>
      <p:sp>
        <p:nvSpPr>
          <p:cNvPr id="3" name="Title 2"/>
          <p:cNvSpPr>
            <a:spLocks noGrp="1"/>
          </p:cNvSpPr>
          <p:nvPr>
            <p:ph type="title"/>
          </p:nvPr>
        </p:nvSpPr>
        <p:spPr/>
        <p:txBody>
          <a:bodyPr>
            <a:normAutofit/>
          </a:bodyPr>
          <a:lstStyle/>
          <a:p>
            <a:r>
              <a:rPr lang="en-US" sz="4800" dirty="0" smtClean="0"/>
              <a:t>Indefinite Pronouns</a:t>
            </a:r>
            <a:endParaRPr lang="en-US" sz="4800" dirty="0"/>
          </a:p>
        </p:txBody>
      </p:sp>
    </p:spTree>
    <p:extLst>
      <p:ext uri="{BB962C8B-B14F-4D97-AF65-F5344CB8AC3E}">
        <p14:creationId xmlns:p14="http://schemas.microsoft.com/office/powerpoint/2010/main" val="18495551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86800" cy="5029200"/>
          </a:xfrm>
        </p:spPr>
        <p:txBody>
          <a:bodyPr>
            <a:normAutofit lnSpcReduction="10000"/>
          </a:bodyPr>
          <a:lstStyle/>
          <a:p>
            <a:pPr>
              <a:spcAft>
                <a:spcPts val="600"/>
              </a:spcAft>
            </a:pPr>
            <a:r>
              <a:rPr lang="en-US" b="1" dirty="0" smtClean="0"/>
              <a:t>Two roles:  </a:t>
            </a:r>
          </a:p>
          <a:p>
            <a:pPr marL="880110" lvl="1" indent="-514350">
              <a:spcBef>
                <a:spcPts val="600"/>
              </a:spcBef>
              <a:spcAft>
                <a:spcPts val="600"/>
              </a:spcAft>
              <a:buFont typeface="+mj-lt"/>
              <a:buAutoNum type="arabicPeriod"/>
            </a:pPr>
            <a:r>
              <a:rPr lang="en-US" sz="3000" dirty="0" smtClean="0">
                <a:solidFill>
                  <a:schemeClr val="tx1"/>
                </a:solidFill>
              </a:rPr>
              <a:t>Refer to a noun or pronoun (as usual) &amp;</a:t>
            </a:r>
          </a:p>
          <a:p>
            <a:pPr marL="880110" lvl="1" indent="-514350">
              <a:spcBef>
                <a:spcPts val="600"/>
              </a:spcBef>
              <a:spcAft>
                <a:spcPts val="600"/>
              </a:spcAft>
              <a:buFont typeface="+mj-lt"/>
              <a:buAutoNum type="arabicPeriod"/>
            </a:pPr>
            <a:r>
              <a:rPr lang="en-US" sz="3000" dirty="0" smtClean="0">
                <a:solidFill>
                  <a:schemeClr val="tx1"/>
                </a:solidFill>
              </a:rPr>
              <a:t>Embed or conjoin a portion of a sentence to the rest of the sentence via subordination</a:t>
            </a:r>
          </a:p>
          <a:p>
            <a:pPr>
              <a:spcAft>
                <a:spcPts val="600"/>
              </a:spcAft>
            </a:pPr>
            <a:r>
              <a:rPr lang="en-US" b="1" dirty="0" smtClean="0"/>
              <a:t>Relative Clause:  </a:t>
            </a:r>
            <a:r>
              <a:rPr lang="en-US" dirty="0" smtClean="0"/>
              <a:t>a component of a complex sentence that includes its own subject and its own predicate (verb structure), but cannot exist alone, outside of the sentence</a:t>
            </a:r>
          </a:p>
          <a:p>
            <a:pPr>
              <a:spcAft>
                <a:spcPts val="600"/>
              </a:spcAft>
            </a:pPr>
            <a:r>
              <a:rPr lang="en-US" i="1" dirty="0"/>
              <a:t>who, whoever, whom, whomever, whose, what, whatever, which, whichever</a:t>
            </a:r>
            <a:r>
              <a:rPr lang="en-US" dirty="0"/>
              <a:t>, </a:t>
            </a:r>
            <a:r>
              <a:rPr lang="en-US" i="1" dirty="0" smtClean="0"/>
              <a:t>that</a:t>
            </a:r>
            <a:endParaRPr lang="en-US" dirty="0" smtClean="0">
              <a:solidFill>
                <a:schemeClr val="tx1"/>
              </a:solidFill>
            </a:endParaRPr>
          </a:p>
        </p:txBody>
      </p:sp>
      <p:sp>
        <p:nvSpPr>
          <p:cNvPr id="3" name="Title 2"/>
          <p:cNvSpPr>
            <a:spLocks noGrp="1"/>
          </p:cNvSpPr>
          <p:nvPr>
            <p:ph type="title"/>
          </p:nvPr>
        </p:nvSpPr>
        <p:spPr/>
        <p:txBody>
          <a:bodyPr>
            <a:normAutofit/>
          </a:bodyPr>
          <a:lstStyle/>
          <a:p>
            <a:r>
              <a:rPr lang="en-US" sz="4800" dirty="0" smtClean="0"/>
              <a:t>Relative Pronouns</a:t>
            </a:r>
            <a:endParaRPr lang="en-US" sz="4800" dirty="0"/>
          </a:p>
        </p:txBody>
      </p:sp>
    </p:spTree>
    <p:extLst>
      <p:ext uri="{BB962C8B-B14F-4D97-AF65-F5344CB8AC3E}">
        <p14:creationId xmlns:p14="http://schemas.microsoft.com/office/powerpoint/2010/main" val="260468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i="1" dirty="0" smtClean="0"/>
              <a:t>We have Mrs. Riley for class.</a:t>
            </a:r>
          </a:p>
          <a:p>
            <a:pPr marL="0" indent="0" algn="ctr">
              <a:buNone/>
            </a:pPr>
            <a:r>
              <a:rPr lang="en-US" i="1" dirty="0" smtClean="0"/>
              <a:t>Mrs. Riley is supposed to be very demanding.</a:t>
            </a:r>
          </a:p>
          <a:p>
            <a:pPr marL="0" indent="0" algn="ctr">
              <a:buNone/>
            </a:pPr>
            <a:r>
              <a:rPr lang="en-US" sz="1800" dirty="0" smtClean="0">
                <a:effectLst/>
              </a:rPr>
              <a:t>becomes</a:t>
            </a:r>
            <a:endParaRPr lang="en-US" sz="1800" dirty="0">
              <a:effectLst/>
            </a:endParaRPr>
          </a:p>
          <a:p>
            <a:pPr marL="0" indent="0" algn="ctr">
              <a:buNone/>
            </a:pPr>
            <a:r>
              <a:rPr lang="en-US" i="1" dirty="0" smtClean="0"/>
              <a:t>We have Mrs. Riley, </a:t>
            </a:r>
            <a:r>
              <a:rPr lang="en-US" i="1" dirty="0" smtClean="0">
                <a:solidFill>
                  <a:srgbClr val="C00000"/>
                </a:solidFill>
              </a:rPr>
              <a:t>who</a:t>
            </a:r>
            <a:r>
              <a:rPr lang="en-US" i="1" dirty="0" smtClean="0"/>
              <a:t> is supposed to be very demanding, for class.</a:t>
            </a:r>
          </a:p>
          <a:p>
            <a:pPr marL="0" indent="0" algn="ctr">
              <a:buNone/>
            </a:pPr>
            <a:endParaRPr lang="en-US" sz="1800" i="1" dirty="0"/>
          </a:p>
          <a:p>
            <a:pPr marL="514350" indent="-514350">
              <a:buSzPct val="100000"/>
              <a:buFont typeface="+mj-lt"/>
              <a:buAutoNum type="arabicPeriod"/>
            </a:pPr>
            <a:r>
              <a:rPr lang="en-US" i="1" dirty="0" smtClean="0">
                <a:solidFill>
                  <a:srgbClr val="C00000"/>
                </a:solidFill>
              </a:rPr>
              <a:t>Who</a:t>
            </a:r>
            <a:r>
              <a:rPr lang="en-US" dirty="0" smtClean="0"/>
              <a:t> takes the place of the noun (primary)</a:t>
            </a:r>
          </a:p>
          <a:p>
            <a:pPr marL="514350" indent="-514350">
              <a:buSzPct val="100000"/>
              <a:buFont typeface="+mj-lt"/>
              <a:buAutoNum type="arabicPeriod"/>
            </a:pPr>
            <a:r>
              <a:rPr lang="en-US" i="1" dirty="0" smtClean="0">
                <a:solidFill>
                  <a:srgbClr val="C00000"/>
                </a:solidFill>
              </a:rPr>
              <a:t>Who</a:t>
            </a:r>
            <a:r>
              <a:rPr lang="en-US" i="1" dirty="0" smtClean="0"/>
              <a:t> </a:t>
            </a:r>
            <a:r>
              <a:rPr lang="en-US" dirty="0" smtClean="0"/>
              <a:t>joins the second sentence to the first (secondary)</a:t>
            </a:r>
            <a:endParaRPr lang="en-US" i="1" dirty="0"/>
          </a:p>
        </p:txBody>
      </p:sp>
      <p:sp>
        <p:nvSpPr>
          <p:cNvPr id="3" name="Title 2"/>
          <p:cNvSpPr>
            <a:spLocks noGrp="1"/>
          </p:cNvSpPr>
          <p:nvPr>
            <p:ph type="title"/>
          </p:nvPr>
        </p:nvSpPr>
        <p:spPr/>
        <p:txBody>
          <a:bodyPr/>
          <a:lstStyle/>
          <a:p>
            <a:r>
              <a:rPr lang="en-US" dirty="0" smtClean="0"/>
              <a:t>Dual Role of the Relative Pronoun</a:t>
            </a:r>
            <a:endParaRPr lang="en-US" dirty="0"/>
          </a:p>
        </p:txBody>
      </p:sp>
    </p:spTree>
    <p:extLst>
      <p:ext uri="{BB962C8B-B14F-4D97-AF65-F5344CB8AC3E}">
        <p14:creationId xmlns:p14="http://schemas.microsoft.com/office/powerpoint/2010/main" val="3464104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5105400" cy="5029200"/>
          </a:xfrm>
        </p:spPr>
        <p:txBody>
          <a:bodyPr>
            <a:normAutofit/>
          </a:bodyPr>
          <a:lstStyle/>
          <a:p>
            <a:r>
              <a:rPr lang="en-US" dirty="0"/>
              <a:t>P</a:t>
            </a:r>
            <a:r>
              <a:rPr lang="en-US" dirty="0" smtClean="0"/>
              <a:t>ronouns or adjectives used to ask </a:t>
            </a:r>
            <a:r>
              <a:rPr lang="en-US" i="1" dirty="0" err="1" smtClean="0"/>
              <a:t>Wh</a:t>
            </a:r>
            <a:r>
              <a:rPr lang="en-US" i="1" dirty="0" smtClean="0"/>
              <a:t>-</a:t>
            </a:r>
            <a:r>
              <a:rPr lang="en-US" dirty="0" smtClean="0"/>
              <a:t> questions</a:t>
            </a:r>
          </a:p>
          <a:p>
            <a:endParaRPr lang="en-US" sz="2000" dirty="0" smtClean="0"/>
          </a:p>
          <a:p>
            <a:r>
              <a:rPr lang="en-US" dirty="0" smtClean="0"/>
              <a:t>Examples include </a:t>
            </a:r>
            <a:r>
              <a:rPr lang="en-US" i="1" dirty="0" smtClean="0"/>
              <a:t>who, whose, whom, what,</a:t>
            </a:r>
            <a:r>
              <a:rPr lang="en-US" dirty="0" smtClean="0"/>
              <a:t> and </a:t>
            </a:r>
            <a:r>
              <a:rPr lang="en-US" i="1" dirty="0" smtClean="0"/>
              <a:t> which</a:t>
            </a:r>
          </a:p>
          <a:p>
            <a:endParaRPr lang="en-US" sz="2000" i="1" dirty="0" smtClean="0"/>
          </a:p>
          <a:p>
            <a:r>
              <a:rPr lang="en-US" dirty="0" smtClean="0">
                <a:solidFill>
                  <a:schemeClr val="tx1"/>
                </a:solidFill>
              </a:rPr>
              <a:t>AKA question words</a:t>
            </a:r>
          </a:p>
        </p:txBody>
      </p:sp>
      <p:sp>
        <p:nvSpPr>
          <p:cNvPr id="3" name="Title 2"/>
          <p:cNvSpPr>
            <a:spLocks noGrp="1"/>
          </p:cNvSpPr>
          <p:nvPr>
            <p:ph type="title"/>
          </p:nvPr>
        </p:nvSpPr>
        <p:spPr/>
        <p:txBody>
          <a:bodyPr>
            <a:normAutofit/>
          </a:bodyPr>
          <a:lstStyle/>
          <a:p>
            <a:r>
              <a:rPr lang="en-US" sz="4800" dirty="0" smtClean="0"/>
              <a:t>Interrogative Pronouns</a:t>
            </a:r>
            <a:endParaRPr lang="en-US" sz="4800" dirty="0"/>
          </a:p>
        </p:txBody>
      </p:sp>
      <p:pic>
        <p:nvPicPr>
          <p:cNvPr id="2051" name="Picture 3" descr="C:\Users\descuser\AppData\Local\Microsoft\Windows\Temporary Internet Files\Content.IE5\8IJGBQIE\question_mark[1].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648200" y="1832472"/>
            <a:ext cx="3886372"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95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0" y="1524000"/>
            <a:ext cx="3886200" cy="1225254"/>
          </a:xfrm>
        </p:spPr>
        <p:txBody>
          <a:bodyPr>
            <a:noAutofit/>
          </a:bodyPr>
          <a:lstStyle/>
          <a:p>
            <a:pPr marL="0" indent="0" algn="ctr">
              <a:lnSpc>
                <a:spcPct val="200000"/>
              </a:lnSpc>
              <a:buNone/>
            </a:pPr>
            <a:r>
              <a:rPr lang="en-US" sz="3600" dirty="0" smtClean="0"/>
              <a:t>Applying Learning</a:t>
            </a:r>
          </a:p>
        </p:txBody>
      </p:sp>
      <p:sp>
        <p:nvSpPr>
          <p:cNvPr id="3" name="Title 2"/>
          <p:cNvSpPr>
            <a:spLocks noGrp="1"/>
          </p:cNvSpPr>
          <p:nvPr>
            <p:ph type="title"/>
          </p:nvPr>
        </p:nvSpPr>
        <p:spPr/>
        <p:txBody>
          <a:bodyPr>
            <a:normAutofit fontScale="90000"/>
          </a:bodyPr>
          <a:lstStyle/>
          <a:p>
            <a:pPr algn="l"/>
            <a:r>
              <a:rPr lang="en-US" dirty="0" smtClean="0"/>
              <a:t>  </a:t>
            </a:r>
            <a:r>
              <a:rPr lang="en-US" sz="4800" dirty="0" smtClean="0"/>
              <a:t>Academic </a:t>
            </a:r>
            <a:r>
              <a:rPr lang="en-US" sz="4800" dirty="0"/>
              <a:t>Rigor  </a:t>
            </a:r>
            <a:r>
              <a:rPr lang="en-US" sz="2800" dirty="0"/>
              <a:t>(Jackson &amp; Lambert, 2010</a:t>
            </a:r>
            <a:r>
              <a:rPr lang="en-US" sz="2800" dirty="0" smtClean="0"/>
              <a:t>)</a:t>
            </a:r>
            <a:endParaRPr lang="en-US" dirty="0"/>
          </a:p>
        </p:txBody>
      </p:sp>
      <p:pic>
        <p:nvPicPr>
          <p:cNvPr id="2058" name="Picture 10" descr="C:\Users\descuser\AppData\Local\Microsoft\Windows\Temporary Internet Files\Content.IE5\8IJGBQIE\Scholar[1].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0"/>
            <a:ext cx="1138147" cy="122525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743200" y="2755823"/>
            <a:ext cx="5257800" cy="1163033"/>
            <a:chOff x="2830286" y="2755823"/>
            <a:chExt cx="5257800" cy="1163033"/>
          </a:xfrm>
        </p:grpSpPr>
        <p:pic>
          <p:nvPicPr>
            <p:cNvPr id="2057" name="Picture 9" descr="C:\Users\descuser\AppData\Local\Microsoft\Windows\Temporary Internet Files\Content.IE5\REF8T9CP\integrating[1].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286" y="2755824"/>
              <a:ext cx="1143000" cy="115010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3973286" y="2755823"/>
              <a:ext cx="4114800" cy="1163033"/>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200000"/>
                </a:lnSpc>
                <a:buFont typeface="Wingdings 2"/>
                <a:buNone/>
              </a:pPr>
              <a:r>
                <a:rPr lang="en-US" sz="3600" dirty="0" err="1" smtClean="0"/>
                <a:t>Integrating</a:t>
              </a:r>
              <a:r>
                <a:rPr lang="en-US" sz="3600" b="1" dirty="0" err="1" smtClean="0">
                  <a:solidFill>
                    <a:srgbClr val="C00000"/>
                  </a:solidFill>
                </a:rPr>
                <a:t>^</a:t>
              </a:r>
              <a:r>
                <a:rPr lang="en-US" sz="3600" dirty="0" err="1" smtClean="0"/>
                <a:t>Skills</a:t>
              </a:r>
              <a:endParaRPr lang="en-US" sz="3600" dirty="0" smtClean="0"/>
            </a:p>
          </p:txBody>
        </p:sp>
      </p:grpSp>
      <p:grpSp>
        <p:nvGrpSpPr>
          <p:cNvPr id="5" name="Group 4"/>
          <p:cNvGrpSpPr/>
          <p:nvPr/>
        </p:nvGrpSpPr>
        <p:grpSpPr>
          <a:xfrm>
            <a:off x="1600200" y="3907971"/>
            <a:ext cx="6629400" cy="1153885"/>
            <a:chOff x="1687286" y="3907971"/>
            <a:chExt cx="6629400" cy="1153885"/>
          </a:xfrm>
        </p:grpSpPr>
        <p:pic>
          <p:nvPicPr>
            <p:cNvPr id="2056" name="Picture 8" descr="C:\Users\descuser\AppData\Local\Microsoft\Windows\Temporary Internet Files\Content.IE5\5K2A2UIV\stock-illustration-569253-filing-cabinet-icon[1].jp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7286" y="3907971"/>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p:cNvSpPr txBox="1">
              <a:spLocks/>
            </p:cNvSpPr>
            <p:nvPr/>
          </p:nvSpPr>
          <p:spPr>
            <a:xfrm>
              <a:off x="2830286" y="3907971"/>
              <a:ext cx="5486400" cy="1153885"/>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200000"/>
                </a:lnSpc>
                <a:buFont typeface="Wingdings 2"/>
                <a:buNone/>
              </a:pPr>
              <a:r>
                <a:rPr lang="en-US" sz="3600" dirty="0" smtClean="0"/>
                <a:t>Organizing Information</a:t>
              </a:r>
            </a:p>
          </p:txBody>
        </p:sp>
      </p:grpSp>
      <p:grpSp>
        <p:nvGrpSpPr>
          <p:cNvPr id="4" name="Group 3"/>
          <p:cNvGrpSpPr/>
          <p:nvPr/>
        </p:nvGrpSpPr>
        <p:grpSpPr>
          <a:xfrm>
            <a:off x="457200" y="5044917"/>
            <a:ext cx="5018314" cy="1138167"/>
            <a:chOff x="544286" y="5044917"/>
            <a:chExt cx="5018314" cy="1138167"/>
          </a:xfrm>
        </p:grpSpPr>
        <p:sp>
          <p:nvSpPr>
            <p:cNvPr id="10" name="Content Placeholder 1"/>
            <p:cNvSpPr txBox="1">
              <a:spLocks/>
            </p:cNvSpPr>
            <p:nvPr/>
          </p:nvSpPr>
          <p:spPr>
            <a:xfrm>
              <a:off x="1676400" y="5044917"/>
              <a:ext cx="3886200" cy="1138167"/>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200000"/>
                </a:lnSpc>
                <a:buFont typeface="Wingdings 2"/>
                <a:buNone/>
              </a:pPr>
              <a:r>
                <a:rPr lang="en-US" sz="3600" dirty="0" smtClean="0"/>
                <a:t>Making Meaning</a:t>
              </a:r>
            </a:p>
          </p:txBody>
        </p:sp>
        <p:pic>
          <p:nvPicPr>
            <p:cNvPr id="11" name="Picture 7" descr="C:\Users\descuser\AppData\Local\Microsoft\Windows\Temporary Internet Files\Content.IE5\S2JPA3ZO\lightbulb[1].gif"/>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286" y="5044917"/>
              <a:ext cx="1143000" cy="11381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216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4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6500"/>
                            </p:stCondLst>
                            <p:childTnLst>
                              <p:par>
                                <p:cTn id="15" presetID="2" presetClass="entr" presetSubtype="2" fill="hold" nodeType="afterEffect">
                                  <p:stCondLst>
                                    <p:cond delay="6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3000"/>
                            </p:stCondLst>
                            <p:childTnLst>
                              <p:par>
                                <p:cTn id="20" presetID="2" presetClass="entr" presetSubtype="2" fill="hold" nodeType="afterEffect">
                                  <p:stCondLst>
                                    <p:cond delay="7000"/>
                                  </p:stCondLst>
                                  <p:childTnLst>
                                    <p:set>
                                      <p:cBhvr>
                                        <p:cTn id="21" dur="1" fill="hold">
                                          <p:stCondLst>
                                            <p:cond delay="0"/>
                                          </p:stCondLst>
                                        </p:cTn>
                                        <p:tgtEl>
                                          <p:spTgt spid="2058"/>
                                        </p:tgtEl>
                                        <p:attrNameLst>
                                          <p:attrName>style.visibility</p:attrName>
                                        </p:attrNameLst>
                                      </p:cBhvr>
                                      <p:to>
                                        <p:strVal val="visible"/>
                                      </p:to>
                                    </p:set>
                                    <p:anim calcmode="lin" valueType="num">
                                      <p:cBhvr additive="base">
                                        <p:cTn id="22" dur="500" fill="hold"/>
                                        <p:tgtEl>
                                          <p:spTgt spid="2058"/>
                                        </p:tgtEl>
                                        <p:attrNameLst>
                                          <p:attrName>ppt_x</p:attrName>
                                        </p:attrNameLst>
                                      </p:cBhvr>
                                      <p:tavLst>
                                        <p:tav tm="0">
                                          <p:val>
                                            <p:strVal val="1+#ppt_w/2"/>
                                          </p:val>
                                        </p:tav>
                                        <p:tav tm="100000">
                                          <p:val>
                                            <p:strVal val="#ppt_x"/>
                                          </p:val>
                                        </p:tav>
                                      </p:tavLst>
                                    </p:anim>
                                    <p:anim calcmode="lin" valueType="num">
                                      <p:cBhvr additive="base">
                                        <p:cTn id="23" dur="500" fill="hold"/>
                                        <p:tgtEl>
                                          <p:spTgt spid="2058"/>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700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additive="base">
                                        <p:cTn id="2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219200"/>
          </a:xfrm>
        </p:spPr>
        <p:txBody>
          <a:bodyPr>
            <a:noAutofit/>
          </a:bodyPr>
          <a:lstStyle/>
          <a:p>
            <a:r>
              <a:rPr lang="en-US" sz="4800" dirty="0" smtClean="0"/>
              <a:t>Developmental Notes:  Pronouns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1886016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4958864"/>
            <a:ext cx="7924800" cy="1441936"/>
          </a:xfrm>
        </p:spPr>
        <p:txBody>
          <a:bodyPr>
            <a:noAutofit/>
          </a:bodyPr>
          <a:lstStyle/>
          <a:p>
            <a:pPr algn="ctr"/>
            <a:r>
              <a:rPr lang="en-US" sz="4000" b="1" dirty="0" smtClean="0">
                <a:solidFill>
                  <a:schemeClr val="tx1"/>
                </a:solidFill>
                <a:effectLst>
                  <a:outerShdw blurRad="38100" dist="38100" dir="2700000" algn="tl">
                    <a:srgbClr val="000000">
                      <a:alpha val="43137"/>
                    </a:srgbClr>
                  </a:outerShdw>
                </a:effectLst>
              </a:rPr>
              <a:t>2A:  </a:t>
            </a:r>
            <a:r>
              <a:rPr lang="en-US" sz="4000" b="1" dirty="0">
                <a:solidFill>
                  <a:schemeClr val="tx1"/>
                </a:solidFill>
                <a:effectLst>
                  <a:outerShdw blurRad="38100" dist="38100" dir="2700000" algn="tl">
                    <a:srgbClr val="000000">
                      <a:alpha val="43137"/>
                    </a:srgbClr>
                  </a:outerShdw>
                </a:effectLst>
              </a:rPr>
              <a:t>Pronoun </a:t>
            </a:r>
            <a:r>
              <a:rPr lang="en-US" sz="4000" b="1" dirty="0" smtClean="0">
                <a:solidFill>
                  <a:schemeClr val="tx1"/>
                </a:solidFill>
                <a:effectLst>
                  <a:outerShdw blurRad="38100" dist="38100" dir="2700000" algn="tl">
                    <a:srgbClr val="000000">
                      <a:alpha val="43137"/>
                    </a:srgbClr>
                  </a:outerShdw>
                </a:effectLst>
              </a:rPr>
              <a:t>Description</a:t>
            </a:r>
          </a:p>
          <a:p>
            <a:pPr algn="ctr"/>
            <a:r>
              <a:rPr lang="en-US" sz="4000" b="1" dirty="0" smtClean="0">
                <a:solidFill>
                  <a:schemeClr val="tx1"/>
                </a:solidFill>
                <a:effectLst>
                  <a:outerShdw blurRad="38100" dist="38100" dir="2700000" algn="tl">
                    <a:srgbClr val="000000">
                      <a:alpha val="43137"/>
                    </a:srgbClr>
                  </a:outerShdw>
                </a:effectLst>
              </a:rPr>
              <a:t>2B:  Error Identification</a:t>
            </a:r>
            <a:endParaRPr lang="en-US" sz="4000" b="1" dirty="0">
              <a:solidFill>
                <a:schemeClr val="tx1"/>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485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13"/>
          <a:stretch/>
        </p:blipFill>
        <p:spPr bwMode="auto">
          <a:xfrm>
            <a:off x="1811383" y="604837"/>
            <a:ext cx="6646817"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9820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26" r="17695"/>
          <a:stretch/>
        </p:blipFill>
        <p:spPr bwMode="auto">
          <a:xfrm>
            <a:off x="195942" y="1600200"/>
            <a:ext cx="8519851" cy="365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511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34000" y="3276600"/>
            <a:ext cx="3343275" cy="320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228600" y="1524000"/>
            <a:ext cx="8839200" cy="5029200"/>
          </a:xfrm>
        </p:spPr>
        <p:txBody>
          <a:bodyPr/>
          <a:lstStyle/>
          <a:p>
            <a:r>
              <a:rPr lang="en-US" dirty="0"/>
              <a:t>S</a:t>
            </a:r>
            <a:r>
              <a:rPr lang="en-US" dirty="0" smtClean="0"/>
              <a:t>ignify an action or state of being</a:t>
            </a:r>
          </a:p>
          <a:p>
            <a:r>
              <a:rPr lang="en-US" dirty="0" smtClean="0"/>
              <a:t>Describe what nouns and pronouns do</a:t>
            </a:r>
          </a:p>
          <a:p>
            <a:r>
              <a:rPr lang="en-US" dirty="0" smtClean="0"/>
              <a:t>Describe what is done to nouns and pronouns</a:t>
            </a:r>
          </a:p>
          <a:p>
            <a:r>
              <a:rPr lang="en-US" dirty="0" smtClean="0"/>
              <a:t>Allow us to request, prompt,                         command, and cue</a:t>
            </a:r>
          </a:p>
          <a:p>
            <a:pPr marL="0" indent="0">
              <a:buNone/>
            </a:pPr>
            <a:endParaRPr lang="en-US" sz="1000" dirty="0" smtClean="0"/>
          </a:p>
          <a:p>
            <a:pPr lvl="1"/>
            <a:r>
              <a:rPr lang="en-US" sz="3600" dirty="0" smtClean="0">
                <a:solidFill>
                  <a:schemeClr val="tx1"/>
                </a:solidFill>
              </a:rPr>
              <a:t>Verb Classes</a:t>
            </a:r>
          </a:p>
          <a:p>
            <a:pPr lvl="1"/>
            <a:r>
              <a:rPr lang="en-US" sz="3600" dirty="0" smtClean="0">
                <a:solidFill>
                  <a:schemeClr val="tx1"/>
                </a:solidFill>
              </a:rPr>
              <a:t>Verb Forms</a:t>
            </a:r>
          </a:p>
          <a:p>
            <a:pPr lvl="1"/>
            <a:r>
              <a:rPr lang="en-US" sz="3600" dirty="0" err="1" smtClean="0">
                <a:solidFill>
                  <a:schemeClr val="tx1"/>
                </a:solidFill>
              </a:rPr>
              <a:t>Verbals</a:t>
            </a:r>
            <a:endParaRPr lang="en-US" sz="3600" dirty="0" smtClean="0">
              <a:solidFill>
                <a:schemeClr val="tx1"/>
              </a:solidFill>
            </a:endParaRPr>
          </a:p>
        </p:txBody>
      </p:sp>
      <p:sp>
        <p:nvSpPr>
          <p:cNvPr id="3" name="Title 2"/>
          <p:cNvSpPr>
            <a:spLocks noGrp="1"/>
          </p:cNvSpPr>
          <p:nvPr>
            <p:ph type="title"/>
          </p:nvPr>
        </p:nvSpPr>
        <p:spPr/>
        <p:txBody>
          <a:bodyPr>
            <a:normAutofit/>
          </a:bodyPr>
          <a:lstStyle/>
          <a:p>
            <a:r>
              <a:rPr lang="en-US" sz="4800" dirty="0" smtClean="0"/>
              <a:t>What Is a Verb?</a:t>
            </a:r>
            <a:endParaRPr lang="en-US" sz="4800" dirty="0"/>
          </a:p>
        </p:txBody>
      </p:sp>
    </p:spTree>
    <p:extLst>
      <p:ext uri="{BB962C8B-B14F-4D97-AF65-F5344CB8AC3E}">
        <p14:creationId xmlns:p14="http://schemas.microsoft.com/office/powerpoint/2010/main" val="23911941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828800"/>
            <a:ext cx="8534400" cy="4648200"/>
          </a:xfrm>
        </p:spPr>
        <p:txBody>
          <a:bodyPr>
            <a:normAutofit lnSpcReduction="10000"/>
          </a:bodyPr>
          <a:lstStyle/>
          <a:p>
            <a:pPr marL="0" indent="0" algn="ctr">
              <a:buNone/>
            </a:pPr>
            <a:r>
              <a:rPr lang="en-US" b="1" dirty="0" smtClean="0"/>
              <a:t>Main verbs:</a:t>
            </a:r>
          </a:p>
          <a:p>
            <a:pPr marL="0" indent="0" algn="ctr">
              <a:buNone/>
            </a:pPr>
            <a:r>
              <a:rPr lang="en-US" dirty="0"/>
              <a:t>P</a:t>
            </a:r>
            <a:r>
              <a:rPr lang="en-US" dirty="0" smtClean="0"/>
              <a:t>rinciple descriptor of an action </a:t>
            </a:r>
          </a:p>
          <a:p>
            <a:pPr marL="0" indent="0" algn="ctr">
              <a:buNone/>
            </a:pPr>
            <a:r>
              <a:rPr lang="en-US" dirty="0" smtClean="0"/>
              <a:t>or state of being </a:t>
            </a:r>
          </a:p>
          <a:p>
            <a:pPr marL="0" indent="0" algn="ctr">
              <a:buNone/>
            </a:pPr>
            <a:r>
              <a:rPr lang="en-US" u="sng" dirty="0" smtClean="0"/>
              <a:t>Can stand alone</a:t>
            </a:r>
          </a:p>
          <a:p>
            <a:pPr marL="0" indent="0">
              <a:buNone/>
            </a:pPr>
            <a:endParaRPr lang="en-US" sz="2000" b="1" dirty="0" smtClean="0"/>
          </a:p>
          <a:p>
            <a:pPr marL="0" indent="0" algn="ctr">
              <a:buNone/>
            </a:pPr>
            <a:r>
              <a:rPr lang="en-US" b="1" dirty="0" smtClean="0"/>
              <a:t>Auxiliary (AKA Helping) verbs:</a:t>
            </a:r>
          </a:p>
          <a:p>
            <a:pPr marL="0" indent="0" algn="ctr">
              <a:buNone/>
            </a:pPr>
            <a:r>
              <a:rPr lang="en-US" dirty="0" smtClean="0"/>
              <a:t>Conjoined with main verbs to clarify the action or state of being depicted </a:t>
            </a:r>
            <a:endParaRPr lang="en-US" u="sng" dirty="0"/>
          </a:p>
          <a:p>
            <a:pPr marL="0" indent="0" algn="ctr">
              <a:buNone/>
            </a:pPr>
            <a:r>
              <a:rPr lang="en-US" u="sng" dirty="0" smtClean="0"/>
              <a:t>Cannot stand alone</a:t>
            </a:r>
            <a:endParaRPr lang="en-US" u="sng" dirty="0"/>
          </a:p>
        </p:txBody>
      </p:sp>
      <p:sp>
        <p:nvSpPr>
          <p:cNvPr id="3" name="Title 2"/>
          <p:cNvSpPr>
            <a:spLocks noGrp="1"/>
          </p:cNvSpPr>
          <p:nvPr>
            <p:ph type="title"/>
          </p:nvPr>
        </p:nvSpPr>
        <p:spPr>
          <a:xfrm>
            <a:off x="304800" y="304800"/>
            <a:ext cx="8534400" cy="1371600"/>
          </a:xfrm>
        </p:spPr>
        <p:txBody>
          <a:bodyPr>
            <a:noAutofit/>
          </a:bodyPr>
          <a:lstStyle/>
          <a:p>
            <a:r>
              <a:rPr lang="en-US" sz="4800" dirty="0" smtClean="0"/>
              <a:t>Verb Classes:                            Main &amp; Auxiliary</a:t>
            </a:r>
            <a:endParaRPr lang="en-US" sz="4800" dirty="0"/>
          </a:p>
        </p:txBody>
      </p:sp>
    </p:spTree>
    <p:extLst>
      <p:ext uri="{BB962C8B-B14F-4D97-AF65-F5344CB8AC3E}">
        <p14:creationId xmlns:p14="http://schemas.microsoft.com/office/powerpoint/2010/main" val="1420235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Common Auxiliary Verbs</a:t>
            </a:r>
            <a:endParaRPr lang="en-US" sz="4800" dirty="0"/>
          </a:p>
        </p:txBody>
      </p:sp>
      <p:sp>
        <p:nvSpPr>
          <p:cNvPr id="5" name="Content Placeholder 1"/>
          <p:cNvSpPr>
            <a:spLocks noGrp="1"/>
          </p:cNvSpPr>
          <p:nvPr>
            <p:ph idx="1"/>
          </p:nvPr>
        </p:nvSpPr>
        <p:spPr>
          <a:xfrm>
            <a:off x="304800" y="1371600"/>
            <a:ext cx="8610600" cy="5181600"/>
          </a:xfrm>
        </p:spPr>
        <p:txBody>
          <a:bodyPr numCol="3">
            <a:noAutofit/>
          </a:bodyPr>
          <a:lstStyle/>
          <a:p>
            <a:pPr marL="0" indent="0" algn="ctr">
              <a:spcAft>
                <a:spcPts val="600"/>
              </a:spcAft>
              <a:buNone/>
            </a:pPr>
            <a:r>
              <a:rPr lang="en-US" sz="2900" b="1" dirty="0" err="1">
                <a:ea typeface="Tahoma" panose="020B0604030504040204" pitchFamily="34" charset="0"/>
                <a:cs typeface="Tahoma" panose="020B0604030504040204" pitchFamily="34" charset="0"/>
              </a:rPr>
              <a:t>be</a:t>
            </a:r>
            <a:r>
              <a:rPr lang="en-US" sz="2900" b="1" baseline="30000" dirty="0" err="1">
                <a:solidFill>
                  <a:schemeClr val="accent1">
                    <a:lumMod val="75000"/>
                  </a:schemeClr>
                </a:solidFill>
                <a:ea typeface="Tahoma" panose="020B0604030504040204" pitchFamily="34" charset="0"/>
                <a:cs typeface="Tahoma" panose="020B0604030504040204" pitchFamily="34" charset="0"/>
              </a:rPr>
              <a:t>b</a:t>
            </a:r>
            <a:endParaRPr lang="en-US" sz="2900" b="1" baseline="30000" dirty="0">
              <a:solidFill>
                <a:schemeClr val="accent1">
                  <a:lumMod val="75000"/>
                </a:schemeClr>
              </a:solidFill>
              <a:ea typeface="Tahoma" panose="020B0604030504040204" pitchFamily="34" charset="0"/>
              <a:cs typeface="Tahoma" panose="020B0604030504040204" pitchFamily="34" charset="0"/>
            </a:endParaRPr>
          </a:p>
          <a:p>
            <a:pPr marL="0" indent="0" algn="ctr">
              <a:spcAft>
                <a:spcPts val="600"/>
              </a:spcAft>
              <a:buNone/>
            </a:pPr>
            <a:r>
              <a:rPr lang="en-US" sz="2900" b="1" dirty="0" smtClean="0">
                <a:ea typeface="Tahoma" panose="020B0604030504040204" pitchFamily="34" charset="0"/>
                <a:cs typeface="Tahoma" panose="020B0604030504040204" pitchFamily="34" charset="0"/>
              </a:rPr>
              <a:t>had</a:t>
            </a:r>
          </a:p>
          <a:p>
            <a:pPr marL="0" indent="0" algn="ctr">
              <a:spcAft>
                <a:spcPts val="600"/>
              </a:spcAft>
              <a:buNone/>
            </a:pPr>
            <a:r>
              <a:rPr lang="en-US" sz="2900" b="1" dirty="0" err="1">
                <a:ea typeface="Tahoma" panose="020B0604030504040204" pitchFamily="34" charset="0"/>
                <a:cs typeface="Tahoma" panose="020B0604030504040204" pitchFamily="34" charset="0"/>
              </a:rPr>
              <a:t>am</a:t>
            </a:r>
            <a:r>
              <a:rPr lang="en-US" sz="2900" b="1" baseline="30000" dirty="0" err="1">
                <a:solidFill>
                  <a:schemeClr val="accent1">
                    <a:lumMod val="75000"/>
                  </a:schemeClr>
                </a:solidFill>
                <a:ea typeface="Tahoma" panose="020B0604030504040204" pitchFamily="34" charset="0"/>
                <a:cs typeface="Tahoma" panose="020B0604030504040204" pitchFamily="34" charset="0"/>
              </a:rPr>
              <a:t>b</a:t>
            </a:r>
            <a:endParaRPr lang="en-US" sz="2900" b="1" dirty="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shall</a:t>
            </a:r>
            <a:r>
              <a:rPr lang="en-US" sz="2900" b="1" baseline="30000" dirty="0" err="1" smtClean="0">
                <a:solidFill>
                  <a:schemeClr val="accent2">
                    <a:lumMod val="75000"/>
                  </a:schemeClr>
                </a:solidFill>
                <a:ea typeface="Tahoma" panose="020B0604030504040204" pitchFamily="34" charset="0"/>
                <a:cs typeface="Tahoma" panose="020B0604030504040204" pitchFamily="34" charset="0"/>
              </a:rPr>
              <a:t>m</a:t>
            </a:r>
            <a:endParaRPr lang="en-US" sz="2900" b="1" dirty="0" smtClean="0">
              <a:solidFill>
                <a:schemeClr val="accent2"/>
              </a:solidFill>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need</a:t>
            </a:r>
            <a:r>
              <a:rPr lang="en-US" sz="2900" b="1" baseline="30000" dirty="0" err="1" smtClean="0">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can</a:t>
            </a:r>
            <a:r>
              <a:rPr lang="en-US" sz="2900" b="1" baseline="30000" dirty="0" err="1">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was</a:t>
            </a:r>
            <a:r>
              <a:rPr lang="en-US" sz="2900" b="1" baseline="30000" dirty="0" err="1" smtClean="0">
                <a:solidFill>
                  <a:schemeClr val="accent1">
                    <a:lumMod val="75000"/>
                  </a:schemeClr>
                </a:solidFill>
                <a:ea typeface="Tahoma" panose="020B0604030504040204" pitchFamily="34" charset="0"/>
                <a:cs typeface="Tahoma" panose="020B0604030504040204" pitchFamily="34" charset="0"/>
              </a:rPr>
              <a:t>b</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may</a:t>
            </a:r>
            <a:r>
              <a:rPr lang="en-US" sz="2900" b="1" baseline="30000" dirty="0" err="1" smtClean="0">
                <a:solidFill>
                  <a:schemeClr val="accent2">
                    <a:lumMod val="75000"/>
                  </a:schemeClr>
                </a:solidFill>
                <a:ea typeface="Tahoma" panose="020B0604030504040204" pitchFamily="34" charset="0"/>
                <a:cs typeface="Tahoma" panose="020B0604030504040204" pitchFamily="34" charset="0"/>
              </a:rPr>
              <a:t>m</a:t>
            </a:r>
            <a:endParaRPr lang="en-US" sz="2900" b="1" dirty="0">
              <a:solidFill>
                <a:schemeClr val="accent2"/>
              </a:solidFill>
              <a:ea typeface="Tahoma" panose="020B0604030504040204" pitchFamily="34" charset="0"/>
              <a:cs typeface="Tahoma" panose="020B0604030504040204" pitchFamily="34" charset="0"/>
            </a:endParaRPr>
          </a:p>
          <a:p>
            <a:pPr marL="0" indent="0" algn="ctr">
              <a:spcAft>
                <a:spcPts val="600"/>
              </a:spcAft>
              <a:buNone/>
            </a:pPr>
            <a:endParaRPr lang="en-US" sz="2900" b="1" dirty="0" smtClean="0">
              <a:ea typeface="Tahoma" panose="020B0604030504040204" pitchFamily="34" charset="0"/>
              <a:cs typeface="Tahoma" panose="020B0604030504040204" pitchFamily="34" charset="0"/>
            </a:endParaRPr>
          </a:p>
          <a:p>
            <a:pPr marL="0" indent="0" algn="ctr">
              <a:spcAft>
                <a:spcPts val="600"/>
              </a:spcAft>
              <a:buNone/>
            </a:pPr>
            <a:endParaRPr lang="en-US" sz="2900" b="1" dirty="0" smtClean="0">
              <a:ea typeface="Tahoma" panose="020B0604030504040204" pitchFamily="34" charset="0"/>
              <a:cs typeface="Tahoma" panose="020B0604030504040204" pitchFamily="34" charset="0"/>
            </a:endParaRPr>
          </a:p>
          <a:p>
            <a:pPr marL="0" indent="0" algn="ctr">
              <a:spcAft>
                <a:spcPts val="600"/>
              </a:spcAft>
              <a:buNone/>
            </a:pPr>
            <a:endParaRPr lang="en-US" sz="2900" b="1" dirty="0">
              <a:ea typeface="Tahoma" panose="020B0604030504040204" pitchFamily="34" charset="0"/>
              <a:cs typeface="Tahoma" panose="020B0604030504040204" pitchFamily="34" charset="0"/>
            </a:endParaRPr>
          </a:p>
          <a:p>
            <a:pPr marL="0" indent="0" algn="ctr">
              <a:spcAft>
                <a:spcPts val="600"/>
              </a:spcAft>
              <a:buNone/>
            </a:pPr>
            <a:r>
              <a:rPr lang="en-US" sz="2900" b="1" dirty="0" smtClean="0">
                <a:ea typeface="Tahoma" panose="020B0604030504040204" pitchFamily="34" charset="0"/>
                <a:cs typeface="Tahoma" panose="020B0604030504040204" pitchFamily="34" charset="0"/>
              </a:rPr>
              <a:t>have</a:t>
            </a:r>
          </a:p>
          <a:p>
            <a:pPr marL="0" indent="0" algn="ctr">
              <a:spcAft>
                <a:spcPts val="600"/>
              </a:spcAft>
              <a:buNone/>
            </a:pPr>
            <a:r>
              <a:rPr lang="en-US" sz="2900" b="1" dirty="0" err="1" smtClean="0">
                <a:ea typeface="Tahoma" panose="020B0604030504040204" pitchFamily="34" charset="0"/>
                <a:cs typeface="Tahoma" panose="020B0604030504040204" pitchFamily="34" charset="0"/>
              </a:rPr>
              <a:t>will</a:t>
            </a:r>
            <a:r>
              <a:rPr lang="en-US" sz="2900" b="1" baseline="30000" dirty="0" err="1">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must</a:t>
            </a:r>
            <a:r>
              <a:rPr lang="en-US" sz="2900" b="1" baseline="30000" dirty="0" err="1">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smtClean="0">
                <a:ea typeface="Tahoma" panose="020B0604030504040204" pitchFamily="34" charset="0"/>
                <a:cs typeface="Tahoma" panose="020B0604030504040204" pitchFamily="34" charset="0"/>
              </a:rPr>
              <a:t>get</a:t>
            </a:r>
          </a:p>
          <a:p>
            <a:pPr marL="0" indent="0" algn="ctr">
              <a:spcAft>
                <a:spcPts val="600"/>
              </a:spcAft>
              <a:buNone/>
            </a:pPr>
            <a:r>
              <a:rPr lang="en-US" sz="2900" b="1" dirty="0" err="1" smtClean="0">
                <a:ea typeface="Tahoma" panose="020B0604030504040204" pitchFamily="34" charset="0"/>
                <a:cs typeface="Tahoma" panose="020B0604030504040204" pitchFamily="34" charset="0"/>
              </a:rPr>
              <a:t>are</a:t>
            </a:r>
            <a:r>
              <a:rPr lang="en-US" sz="2900" b="1" baseline="30000" dirty="0" err="1">
                <a:solidFill>
                  <a:schemeClr val="accent1">
                    <a:lumMod val="75000"/>
                  </a:schemeClr>
                </a:solidFill>
                <a:ea typeface="Tahoma" panose="020B0604030504040204" pitchFamily="34" charset="0"/>
                <a:cs typeface="Tahoma" panose="020B0604030504040204" pitchFamily="34" charset="0"/>
              </a:rPr>
              <a:t>b</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ought</a:t>
            </a:r>
            <a:r>
              <a:rPr lang="en-US" sz="2900" b="1" baseline="30000" dirty="0" err="1">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smtClean="0">
                <a:ea typeface="Tahoma" panose="020B0604030504040204" pitchFamily="34" charset="0"/>
                <a:cs typeface="Tahoma" panose="020B0604030504040204" pitchFamily="34" charset="0"/>
              </a:rPr>
              <a:t>has</a:t>
            </a:r>
          </a:p>
          <a:p>
            <a:pPr marL="0" indent="0" algn="ctr">
              <a:spcAft>
                <a:spcPts val="600"/>
              </a:spcAft>
              <a:buNone/>
            </a:pPr>
            <a:r>
              <a:rPr lang="en-US" sz="2900" b="1" dirty="0" err="1" smtClean="0">
                <a:ea typeface="Tahoma" panose="020B0604030504040204" pitchFamily="34" charset="0"/>
                <a:cs typeface="Tahoma" panose="020B0604030504040204" pitchFamily="34" charset="0"/>
              </a:rPr>
              <a:t>been</a:t>
            </a:r>
            <a:r>
              <a:rPr lang="en-US" sz="2900" b="1" baseline="30000" dirty="0" err="1" smtClean="0">
                <a:solidFill>
                  <a:schemeClr val="accent1">
                    <a:lumMod val="75000"/>
                  </a:schemeClr>
                </a:solidFill>
                <a:ea typeface="Tahoma" panose="020B0604030504040204" pitchFamily="34" charset="0"/>
                <a:cs typeface="Tahoma" panose="020B0604030504040204" pitchFamily="34" charset="0"/>
              </a:rPr>
              <a:t>b</a:t>
            </a:r>
            <a:endParaRPr lang="en-US" sz="2900" b="1" baseline="30000" dirty="0" smtClean="0">
              <a:solidFill>
                <a:schemeClr val="accent2">
                  <a:lumMod val="75000"/>
                </a:schemeClr>
              </a:solidFill>
              <a:ea typeface="Tahoma" panose="020B0604030504040204" pitchFamily="34" charset="0"/>
              <a:cs typeface="Tahoma" panose="020B0604030504040204" pitchFamily="34" charset="0"/>
            </a:endParaRPr>
          </a:p>
          <a:p>
            <a:pPr marL="0" indent="0" algn="ctr">
              <a:spcAft>
                <a:spcPts val="600"/>
              </a:spcAft>
              <a:buNone/>
            </a:pPr>
            <a:r>
              <a:rPr lang="en-US" sz="2900" b="1" baseline="30000" dirty="0" smtClean="0">
                <a:solidFill>
                  <a:schemeClr val="accent2">
                    <a:lumMod val="75000"/>
                  </a:schemeClr>
                </a:solidFill>
                <a:ea typeface="Tahoma" panose="020B0604030504040204" pitchFamily="34" charset="0"/>
                <a:cs typeface="Tahoma" panose="020B0604030504040204" pitchFamily="34" charset="0"/>
              </a:rPr>
              <a:t>m</a:t>
            </a:r>
            <a:r>
              <a:rPr lang="en-US" sz="2900" b="1" dirty="0" smtClean="0">
                <a:solidFill>
                  <a:schemeClr val="accent2">
                    <a:lumMod val="75000"/>
                  </a:schemeClr>
                </a:solidFill>
                <a:ea typeface="Tahoma" panose="020B0604030504040204" pitchFamily="34" charset="0"/>
                <a:cs typeface="Tahoma" panose="020B0604030504040204" pitchFamily="34" charset="0"/>
              </a:rPr>
              <a:t> </a:t>
            </a:r>
            <a:r>
              <a:rPr lang="en-US" sz="2900" b="1" dirty="0">
                <a:solidFill>
                  <a:schemeClr val="accent2">
                    <a:lumMod val="75000"/>
                  </a:schemeClr>
                </a:solidFill>
                <a:ea typeface="Tahoma" panose="020B0604030504040204" pitchFamily="34" charset="0"/>
                <a:cs typeface="Tahoma" panose="020B0604030504040204" pitchFamily="34" charset="0"/>
              </a:rPr>
              <a:t>core modals</a:t>
            </a:r>
            <a:endParaRPr lang="en-US" sz="2900" b="1" dirty="0">
              <a:ea typeface="Tahoma" panose="020B0604030504040204" pitchFamily="34" charset="0"/>
              <a:cs typeface="Tahoma" panose="020B0604030504040204" pitchFamily="34" charset="0"/>
            </a:endParaRPr>
          </a:p>
          <a:p>
            <a:pPr marL="0" indent="0" algn="ctr">
              <a:spcAft>
                <a:spcPts val="600"/>
              </a:spcAft>
              <a:buNone/>
            </a:pPr>
            <a:endParaRPr lang="en-US" sz="2900" b="1" dirty="0" smtClean="0">
              <a:ea typeface="Tahoma" panose="020B0604030504040204" pitchFamily="34" charset="0"/>
              <a:cs typeface="Tahoma" panose="020B0604030504040204" pitchFamily="34" charset="0"/>
            </a:endParaRPr>
          </a:p>
          <a:p>
            <a:pPr marL="0" indent="0" algn="ctr">
              <a:spcAft>
                <a:spcPts val="600"/>
              </a:spcAft>
              <a:buNone/>
            </a:pPr>
            <a:endParaRPr lang="en-US" sz="2900" b="1" dirty="0">
              <a:ea typeface="Tahoma" panose="020B0604030504040204" pitchFamily="34" charset="0"/>
              <a:cs typeface="Tahoma" panose="020B0604030504040204" pitchFamily="34" charset="0"/>
            </a:endParaRPr>
          </a:p>
          <a:p>
            <a:pPr marL="0" indent="0" algn="ctr">
              <a:spcAft>
                <a:spcPts val="600"/>
              </a:spcAft>
              <a:buNone/>
            </a:pPr>
            <a:r>
              <a:rPr lang="en-US" sz="2900" b="1" dirty="0" smtClean="0">
                <a:ea typeface="Tahoma" panose="020B0604030504040204" pitchFamily="34" charset="0"/>
                <a:cs typeface="Tahoma" panose="020B0604030504040204" pitchFamily="34" charset="0"/>
              </a:rPr>
              <a:t>do</a:t>
            </a:r>
            <a:endParaRPr lang="en-US" sz="2900" b="1" dirty="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should</a:t>
            </a:r>
            <a:r>
              <a:rPr lang="en-US" sz="2900" b="1" baseline="30000" dirty="0" err="1" smtClean="0">
                <a:solidFill>
                  <a:schemeClr val="accent2">
                    <a:lumMod val="75000"/>
                  </a:schemeClr>
                </a:solidFill>
                <a:ea typeface="Tahoma" panose="020B0604030504040204" pitchFamily="34" charset="0"/>
                <a:cs typeface="Tahoma" panose="020B0604030504040204" pitchFamily="34" charset="0"/>
              </a:rPr>
              <a:t>m</a:t>
            </a:r>
            <a:endParaRPr lang="en-US" sz="2900" b="1" dirty="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is</a:t>
            </a:r>
            <a:r>
              <a:rPr lang="en-US" sz="2900" b="1" baseline="30000" dirty="0" err="1" smtClean="0">
                <a:solidFill>
                  <a:schemeClr val="accent1">
                    <a:lumMod val="75000"/>
                  </a:schemeClr>
                </a:solidFill>
                <a:ea typeface="Tahoma" panose="020B0604030504040204" pitchFamily="34" charset="0"/>
                <a:cs typeface="Tahoma" panose="020B0604030504040204" pitchFamily="34" charset="0"/>
              </a:rPr>
              <a:t>b</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could</a:t>
            </a:r>
            <a:r>
              <a:rPr lang="en-US" sz="2900" b="1" baseline="30000" dirty="0" err="1">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were</a:t>
            </a:r>
            <a:r>
              <a:rPr lang="en-US" sz="2900" b="1" baseline="30000" dirty="0" err="1">
                <a:solidFill>
                  <a:schemeClr val="accent1">
                    <a:lumMod val="75000"/>
                  </a:schemeClr>
                </a:solidFill>
                <a:ea typeface="Tahoma" panose="020B0604030504040204" pitchFamily="34" charset="0"/>
                <a:cs typeface="Tahoma" panose="020B0604030504040204" pitchFamily="34" charset="0"/>
              </a:rPr>
              <a:t>b</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err="1" smtClean="0">
                <a:ea typeface="Tahoma" panose="020B0604030504040204" pitchFamily="34" charset="0"/>
                <a:cs typeface="Tahoma" panose="020B0604030504040204" pitchFamily="34" charset="0"/>
              </a:rPr>
              <a:t>might</a:t>
            </a:r>
            <a:r>
              <a:rPr lang="en-US" sz="2900" b="1" baseline="30000" dirty="0" err="1">
                <a:solidFill>
                  <a:schemeClr val="accent2">
                    <a:lumMod val="75000"/>
                  </a:schemeClr>
                </a:solidFill>
                <a:ea typeface="Tahoma" panose="020B0604030504040204" pitchFamily="34" charset="0"/>
                <a:cs typeface="Tahoma" panose="020B0604030504040204" pitchFamily="34" charset="0"/>
              </a:rPr>
              <a:t>m</a:t>
            </a:r>
            <a:endParaRPr lang="en-US" sz="2900" b="1" dirty="0" smtClean="0">
              <a:ea typeface="Tahoma" panose="020B0604030504040204" pitchFamily="34" charset="0"/>
              <a:cs typeface="Tahoma" panose="020B0604030504040204" pitchFamily="34" charset="0"/>
            </a:endParaRPr>
          </a:p>
          <a:p>
            <a:pPr marL="0" indent="0" algn="ctr">
              <a:spcAft>
                <a:spcPts val="600"/>
              </a:spcAft>
              <a:buNone/>
            </a:pPr>
            <a:r>
              <a:rPr lang="en-US" sz="2900" b="1" dirty="0" smtClean="0">
                <a:ea typeface="Tahoma" panose="020B0604030504040204" pitchFamily="34" charset="0"/>
                <a:cs typeface="Tahoma" panose="020B0604030504040204" pitchFamily="34" charset="0"/>
              </a:rPr>
              <a:t>did</a:t>
            </a:r>
          </a:p>
          <a:p>
            <a:pPr marL="0" indent="0" algn="ctr">
              <a:spcAft>
                <a:spcPts val="600"/>
              </a:spcAft>
              <a:buNone/>
            </a:pPr>
            <a:r>
              <a:rPr lang="en-US" sz="2900" b="1" dirty="0" err="1" smtClean="0">
                <a:ea typeface="Tahoma" panose="020B0604030504040204" pitchFamily="34" charset="0"/>
                <a:cs typeface="Tahoma" panose="020B0604030504040204" pitchFamily="34" charset="0"/>
              </a:rPr>
              <a:t>would</a:t>
            </a:r>
            <a:r>
              <a:rPr lang="en-US" sz="2900" b="1" baseline="30000" dirty="0" err="1" smtClean="0">
                <a:solidFill>
                  <a:schemeClr val="accent2">
                    <a:lumMod val="75000"/>
                  </a:schemeClr>
                </a:solidFill>
                <a:ea typeface="Tahoma" panose="020B0604030504040204" pitchFamily="34" charset="0"/>
                <a:cs typeface="Tahoma" panose="020B0604030504040204" pitchFamily="34" charset="0"/>
              </a:rPr>
              <a:t>m</a:t>
            </a:r>
            <a:endParaRPr lang="en-US" sz="2900" b="1" baseline="30000" dirty="0" smtClean="0">
              <a:solidFill>
                <a:schemeClr val="accent2">
                  <a:lumMod val="75000"/>
                </a:schemeClr>
              </a:solidFill>
              <a:ea typeface="Tahoma" panose="020B0604030504040204" pitchFamily="34" charset="0"/>
              <a:cs typeface="Tahoma" panose="020B0604030504040204" pitchFamily="34" charset="0"/>
            </a:endParaRPr>
          </a:p>
          <a:p>
            <a:pPr marL="0" indent="0" algn="ctr">
              <a:spcAft>
                <a:spcPts val="600"/>
              </a:spcAft>
              <a:buNone/>
            </a:pPr>
            <a:r>
              <a:rPr lang="en-US" sz="2900" b="1" baseline="30000" dirty="0" smtClean="0">
                <a:solidFill>
                  <a:schemeClr val="accent1">
                    <a:lumMod val="75000"/>
                  </a:schemeClr>
                </a:solidFill>
                <a:ea typeface="Tahoma" panose="020B0604030504040204" pitchFamily="34" charset="0"/>
                <a:cs typeface="Tahoma" panose="020B0604030504040204" pitchFamily="34" charset="0"/>
              </a:rPr>
              <a:t>b </a:t>
            </a:r>
            <a:r>
              <a:rPr lang="en-US" sz="2900" b="1" i="1" dirty="0" smtClean="0">
                <a:solidFill>
                  <a:schemeClr val="accent1">
                    <a:lumMod val="75000"/>
                  </a:schemeClr>
                </a:solidFill>
                <a:ea typeface="Tahoma" panose="020B0604030504040204" pitchFamily="34" charset="0"/>
                <a:cs typeface="Tahoma" panose="020B0604030504040204" pitchFamily="34" charset="0"/>
              </a:rPr>
              <a:t>Be</a:t>
            </a:r>
            <a:r>
              <a:rPr lang="en-US" sz="2900" b="1" dirty="0" smtClean="0">
                <a:solidFill>
                  <a:schemeClr val="accent1">
                    <a:lumMod val="75000"/>
                  </a:schemeClr>
                </a:solidFill>
                <a:ea typeface="Tahoma" panose="020B0604030504040204" pitchFamily="34" charset="0"/>
                <a:cs typeface="Tahoma" panose="020B0604030504040204" pitchFamily="34" charset="0"/>
              </a:rPr>
              <a:t> verbs</a:t>
            </a:r>
            <a:endParaRPr lang="en-US" sz="2900" b="1" i="1" dirty="0" smtClean="0">
              <a:solidFill>
                <a:schemeClr val="accent1">
                  <a:lumMod val="75000"/>
                </a:schemeClr>
              </a:solidFill>
              <a:ea typeface="Tahoma" panose="020B0604030504040204" pitchFamily="34" charset="0"/>
              <a:cs typeface="Tahoma" panose="020B0604030504040204" pitchFamily="34" charset="0"/>
            </a:endParaRPr>
          </a:p>
          <a:p>
            <a:pPr marL="0" indent="0" algn="ctr">
              <a:spcAft>
                <a:spcPts val="600"/>
              </a:spcAft>
              <a:buNone/>
            </a:pPr>
            <a:endParaRPr lang="en-US" sz="2800" b="1" dirty="0" smtClean="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9905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24000"/>
            <a:ext cx="8229600" cy="5029200"/>
          </a:xfrm>
        </p:spPr>
        <p:txBody>
          <a:bodyPr/>
          <a:lstStyle/>
          <a:p>
            <a:pPr marL="0" indent="0">
              <a:buNone/>
            </a:pPr>
            <a:r>
              <a:rPr lang="en-US" i="1" dirty="0" smtClean="0"/>
              <a:t>I </a:t>
            </a:r>
            <a:r>
              <a:rPr lang="en-US" i="1" dirty="0" smtClean="0">
                <a:solidFill>
                  <a:srgbClr val="C00000"/>
                </a:solidFill>
              </a:rPr>
              <a:t>am</a:t>
            </a:r>
            <a:r>
              <a:rPr lang="en-US" i="1" dirty="0" smtClean="0"/>
              <a:t> happy.  </a:t>
            </a:r>
            <a:r>
              <a:rPr lang="en-US" dirty="0" smtClean="0"/>
              <a:t>-copula (linking)</a:t>
            </a:r>
            <a:endParaRPr lang="en-US" i="1" dirty="0" smtClean="0"/>
          </a:p>
          <a:p>
            <a:pPr marL="0" indent="0">
              <a:buNone/>
            </a:pPr>
            <a:r>
              <a:rPr lang="en-US" i="1" dirty="0" smtClean="0"/>
              <a:t>I </a:t>
            </a:r>
            <a:r>
              <a:rPr lang="en-US" i="1" dirty="0" smtClean="0">
                <a:solidFill>
                  <a:srgbClr val="C00000"/>
                </a:solidFill>
              </a:rPr>
              <a:t>am leaving</a:t>
            </a:r>
            <a:r>
              <a:rPr lang="en-US" i="1" dirty="0" smtClean="0"/>
              <a:t>.  </a:t>
            </a:r>
            <a:r>
              <a:rPr lang="en-US" dirty="0" smtClean="0"/>
              <a:t>-auxiliary (helping)</a:t>
            </a:r>
          </a:p>
          <a:p>
            <a:pPr marL="0" indent="0">
              <a:buNone/>
            </a:pPr>
            <a:endParaRPr lang="en-US" i="1" dirty="0"/>
          </a:p>
          <a:p>
            <a:pPr marL="0" indent="0">
              <a:buNone/>
            </a:pPr>
            <a:r>
              <a:rPr lang="en-US" i="1" dirty="0" smtClean="0"/>
              <a:t>The light </a:t>
            </a:r>
            <a:r>
              <a:rPr lang="en-US" i="1" dirty="0" smtClean="0">
                <a:solidFill>
                  <a:srgbClr val="C00000"/>
                </a:solidFill>
              </a:rPr>
              <a:t>was</a:t>
            </a:r>
            <a:r>
              <a:rPr lang="en-US" i="1" dirty="0" smtClean="0"/>
              <a:t> red. </a:t>
            </a:r>
            <a:r>
              <a:rPr lang="en-US" dirty="0"/>
              <a:t>-copula</a:t>
            </a:r>
            <a:endParaRPr lang="en-US" i="1" dirty="0" smtClean="0"/>
          </a:p>
          <a:p>
            <a:pPr marL="0" indent="0">
              <a:buNone/>
            </a:pPr>
            <a:r>
              <a:rPr lang="en-US" i="1" dirty="0" smtClean="0"/>
              <a:t>The light </a:t>
            </a:r>
            <a:r>
              <a:rPr lang="en-US" i="1" dirty="0" smtClean="0">
                <a:solidFill>
                  <a:srgbClr val="C00000"/>
                </a:solidFill>
              </a:rPr>
              <a:t>was blinking</a:t>
            </a:r>
            <a:r>
              <a:rPr lang="en-US" i="1" dirty="0" smtClean="0"/>
              <a:t>. </a:t>
            </a:r>
            <a:r>
              <a:rPr lang="en-US" dirty="0"/>
              <a:t>-auxiliary</a:t>
            </a:r>
            <a:endParaRPr lang="en-US" i="1" dirty="0" smtClean="0"/>
          </a:p>
          <a:p>
            <a:pPr marL="0" indent="0">
              <a:buNone/>
            </a:pPr>
            <a:endParaRPr lang="en-US" i="1" dirty="0"/>
          </a:p>
          <a:p>
            <a:pPr marL="0" indent="0">
              <a:buNone/>
            </a:pPr>
            <a:r>
              <a:rPr lang="en-US" i="1" dirty="0" smtClean="0"/>
              <a:t>We </a:t>
            </a:r>
            <a:r>
              <a:rPr lang="en-US" i="1" dirty="0" smtClean="0">
                <a:solidFill>
                  <a:srgbClr val="C00000"/>
                </a:solidFill>
              </a:rPr>
              <a:t>were</a:t>
            </a:r>
            <a:r>
              <a:rPr lang="en-US" i="1" dirty="0" smtClean="0"/>
              <a:t> furious. </a:t>
            </a:r>
            <a:r>
              <a:rPr lang="en-US" dirty="0"/>
              <a:t>-copula</a:t>
            </a:r>
            <a:endParaRPr lang="en-US" i="1" dirty="0" smtClean="0"/>
          </a:p>
          <a:p>
            <a:pPr marL="0" indent="0">
              <a:buNone/>
            </a:pPr>
            <a:r>
              <a:rPr lang="en-US" i="1" dirty="0" smtClean="0"/>
              <a:t>We </a:t>
            </a:r>
            <a:r>
              <a:rPr lang="en-US" i="1" dirty="0" smtClean="0">
                <a:solidFill>
                  <a:srgbClr val="C00000"/>
                </a:solidFill>
              </a:rPr>
              <a:t>were married </a:t>
            </a:r>
            <a:r>
              <a:rPr lang="en-US" i="1" dirty="0" smtClean="0"/>
              <a:t>in December. </a:t>
            </a:r>
            <a:r>
              <a:rPr lang="en-US" dirty="0"/>
              <a:t>-auxiliary</a:t>
            </a:r>
            <a:endParaRPr lang="en-US" i="1" dirty="0" smtClean="0"/>
          </a:p>
        </p:txBody>
      </p:sp>
      <p:sp>
        <p:nvSpPr>
          <p:cNvPr id="3" name="Title 2"/>
          <p:cNvSpPr>
            <a:spLocks noGrp="1"/>
          </p:cNvSpPr>
          <p:nvPr>
            <p:ph type="title"/>
          </p:nvPr>
        </p:nvSpPr>
        <p:spPr/>
        <p:txBody>
          <a:bodyPr>
            <a:normAutofit/>
          </a:bodyPr>
          <a:lstStyle/>
          <a:p>
            <a:r>
              <a:rPr lang="en-US" sz="4800" dirty="0" smtClean="0"/>
              <a:t>Copula or Auxiliary Verb?</a:t>
            </a:r>
            <a:endParaRPr lang="en-US" sz="4800" dirty="0"/>
          </a:p>
        </p:txBody>
      </p:sp>
    </p:spTree>
    <p:extLst>
      <p:ext uri="{BB962C8B-B14F-4D97-AF65-F5344CB8AC3E}">
        <p14:creationId xmlns:p14="http://schemas.microsoft.com/office/powerpoint/2010/main" val="31403218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839200" cy="4800600"/>
          </a:xfrm>
        </p:spPr>
        <p:txBody>
          <a:bodyPr>
            <a:normAutofit/>
          </a:bodyPr>
          <a:lstStyle/>
          <a:p>
            <a:r>
              <a:rPr lang="en-US" b="1" dirty="0" smtClean="0"/>
              <a:t>Transitive verbs require an object.</a:t>
            </a:r>
          </a:p>
          <a:p>
            <a:pPr lvl="1"/>
            <a:r>
              <a:rPr lang="en-US" sz="3200" b="1" dirty="0" smtClean="0">
                <a:solidFill>
                  <a:schemeClr val="tx1"/>
                </a:solidFill>
              </a:rPr>
              <a:t>EX: </a:t>
            </a:r>
            <a:r>
              <a:rPr lang="en-US" sz="3200" b="1" i="1" dirty="0" smtClean="0">
                <a:solidFill>
                  <a:schemeClr val="tx1"/>
                </a:solidFill>
              </a:rPr>
              <a:t>admire, cut, like, put, want, watch</a:t>
            </a:r>
          </a:p>
          <a:p>
            <a:pPr marL="365760" lvl="1" indent="0">
              <a:buNone/>
            </a:pPr>
            <a:endParaRPr lang="en-US" sz="1000" b="1" dirty="0"/>
          </a:p>
          <a:p>
            <a:r>
              <a:rPr lang="en-US" b="1" dirty="0" smtClean="0"/>
              <a:t>Intransitive verbs may stand by themselves without needing an object.</a:t>
            </a:r>
          </a:p>
          <a:p>
            <a:pPr lvl="1"/>
            <a:r>
              <a:rPr lang="en-US" sz="3200" b="1" dirty="0" smtClean="0">
                <a:solidFill>
                  <a:schemeClr val="tx1"/>
                </a:solidFill>
              </a:rPr>
              <a:t>EX:  </a:t>
            </a:r>
            <a:r>
              <a:rPr lang="en-US" sz="3200" b="1" i="1" dirty="0" smtClean="0">
                <a:solidFill>
                  <a:schemeClr val="tx1"/>
                </a:solidFill>
              </a:rPr>
              <a:t>search, bark, flow, remain, go, sit</a:t>
            </a:r>
          </a:p>
          <a:p>
            <a:pPr marL="365760" lvl="1" indent="0">
              <a:buNone/>
            </a:pPr>
            <a:endParaRPr lang="en-US" sz="1000" b="1" i="1" dirty="0" smtClean="0"/>
          </a:p>
          <a:p>
            <a:r>
              <a:rPr lang="en-US" b="1" dirty="0" smtClean="0"/>
              <a:t>Some verbs are both depending on use</a:t>
            </a:r>
          </a:p>
          <a:p>
            <a:pPr lvl="1"/>
            <a:r>
              <a:rPr lang="en-US" sz="3200" b="1" dirty="0" smtClean="0">
                <a:solidFill>
                  <a:schemeClr val="tx1"/>
                </a:solidFill>
              </a:rPr>
              <a:t>EX:  </a:t>
            </a:r>
            <a:r>
              <a:rPr lang="en-US" sz="3200" b="1" i="1" dirty="0" smtClean="0">
                <a:solidFill>
                  <a:schemeClr val="tx1"/>
                </a:solidFill>
              </a:rPr>
              <a:t>ask, eat, hit, drink, read, stop</a:t>
            </a:r>
            <a:endParaRPr lang="en-US" sz="3200" b="1" i="1" dirty="0">
              <a:solidFill>
                <a:schemeClr val="tx1"/>
              </a:solidFill>
            </a:endParaRPr>
          </a:p>
        </p:txBody>
      </p:sp>
      <p:sp>
        <p:nvSpPr>
          <p:cNvPr id="3" name="Title 2"/>
          <p:cNvSpPr>
            <a:spLocks noGrp="1"/>
          </p:cNvSpPr>
          <p:nvPr>
            <p:ph type="title"/>
          </p:nvPr>
        </p:nvSpPr>
        <p:spPr>
          <a:xfrm>
            <a:off x="304800" y="152400"/>
            <a:ext cx="8534400" cy="1524000"/>
          </a:xfrm>
        </p:spPr>
        <p:txBody>
          <a:bodyPr>
            <a:noAutofit/>
          </a:bodyPr>
          <a:lstStyle/>
          <a:p>
            <a:r>
              <a:rPr lang="en-US" sz="4800" dirty="0" smtClean="0"/>
              <a:t>Verb Classes:                     Transitive &amp; Intransitive</a:t>
            </a:r>
            <a:endParaRPr lang="en-US" sz="4800" dirty="0"/>
          </a:p>
        </p:txBody>
      </p:sp>
    </p:spTree>
    <p:extLst>
      <p:ext uri="{BB962C8B-B14F-4D97-AF65-F5344CB8AC3E}">
        <p14:creationId xmlns:p14="http://schemas.microsoft.com/office/powerpoint/2010/main" val="9872054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5029200"/>
          </a:xfrm>
        </p:spPr>
        <p:txBody>
          <a:bodyPr>
            <a:normAutofit lnSpcReduction="10000"/>
          </a:bodyPr>
          <a:lstStyle/>
          <a:p>
            <a:r>
              <a:rPr lang="en-US" b="1" dirty="0" smtClean="0"/>
              <a:t>Number</a:t>
            </a:r>
            <a:r>
              <a:rPr lang="en-US" dirty="0" smtClean="0"/>
              <a:t> – Is it singular or plural?</a:t>
            </a:r>
            <a:endParaRPr lang="en-US" sz="1900" dirty="0" smtClean="0"/>
          </a:p>
          <a:p>
            <a:r>
              <a:rPr lang="en-US" b="1" dirty="0" smtClean="0"/>
              <a:t>Person </a:t>
            </a:r>
            <a:r>
              <a:rPr lang="en-US" dirty="0" smtClean="0"/>
              <a:t>– Who or what is completing the action or state of being?  1</a:t>
            </a:r>
            <a:r>
              <a:rPr lang="en-US" baseline="30000" dirty="0" smtClean="0"/>
              <a:t>st</a:t>
            </a:r>
            <a:r>
              <a:rPr lang="en-US" dirty="0" smtClean="0"/>
              <a:t>, 2</a:t>
            </a:r>
            <a:r>
              <a:rPr lang="en-US" baseline="30000" dirty="0" smtClean="0"/>
              <a:t>nd</a:t>
            </a:r>
            <a:r>
              <a:rPr lang="en-US" dirty="0" smtClean="0"/>
              <a:t>, or 3</a:t>
            </a:r>
            <a:r>
              <a:rPr lang="en-US" baseline="30000" dirty="0" smtClean="0"/>
              <a:t>rd</a:t>
            </a:r>
            <a:r>
              <a:rPr lang="en-US" dirty="0" smtClean="0"/>
              <a:t> </a:t>
            </a:r>
            <a:endParaRPr lang="en-US" sz="1900" dirty="0" smtClean="0"/>
          </a:p>
          <a:p>
            <a:r>
              <a:rPr lang="en-US" b="1" dirty="0" smtClean="0"/>
              <a:t>Tense</a:t>
            </a:r>
            <a:r>
              <a:rPr lang="en-US" dirty="0" smtClean="0"/>
              <a:t> – When did the action/state occur?</a:t>
            </a:r>
          </a:p>
          <a:p>
            <a:pPr lvl="1"/>
            <a:r>
              <a:rPr lang="en-US" dirty="0" smtClean="0">
                <a:solidFill>
                  <a:schemeClr val="tx1"/>
                </a:solidFill>
                <a:effectLst/>
              </a:rPr>
              <a:t>3 basic tenses:  present, past, &amp; future</a:t>
            </a:r>
          </a:p>
          <a:p>
            <a:pPr lvl="1"/>
            <a:r>
              <a:rPr lang="en-US" dirty="0" smtClean="0">
                <a:solidFill>
                  <a:schemeClr val="tx1"/>
                </a:solidFill>
                <a:effectLst/>
              </a:rPr>
              <a:t>3 dimensions:  simple, progressive, &amp; perfect</a:t>
            </a:r>
          </a:p>
          <a:p>
            <a:r>
              <a:rPr lang="en-US" b="1" dirty="0" smtClean="0"/>
              <a:t>Voice</a:t>
            </a:r>
            <a:r>
              <a:rPr lang="en-US" dirty="0" smtClean="0"/>
              <a:t> – Is the subject doing or receiving the action or state of being?</a:t>
            </a:r>
          </a:p>
          <a:p>
            <a:r>
              <a:rPr lang="en-US" b="1" dirty="0" smtClean="0"/>
              <a:t>Mood</a:t>
            </a:r>
            <a:r>
              <a:rPr lang="en-US" dirty="0" smtClean="0"/>
              <a:t> – Is it indicative, imperative, or subjunctive?  </a:t>
            </a:r>
            <a:r>
              <a:rPr lang="en-US" sz="3600" b="1" i="1" dirty="0" smtClean="0">
                <a:solidFill>
                  <a:schemeClr val="accent2">
                    <a:lumMod val="75000"/>
                  </a:schemeClr>
                </a:solidFill>
                <a:latin typeface="Bradley Hand ITC" panose="03070402050302030203" pitchFamily="66" charset="0"/>
              </a:rPr>
              <a:t>(No,  that’s  not  misspelled!)</a:t>
            </a:r>
            <a:endParaRPr lang="en-US" sz="3600" b="1" i="1" dirty="0" smtClean="0">
              <a:solidFill>
                <a:schemeClr val="accent2">
                  <a:lumMod val="75000"/>
                </a:schemeClr>
              </a:solidFill>
            </a:endParaRPr>
          </a:p>
        </p:txBody>
      </p:sp>
      <p:sp>
        <p:nvSpPr>
          <p:cNvPr id="3" name="Title 2"/>
          <p:cNvSpPr>
            <a:spLocks noGrp="1"/>
          </p:cNvSpPr>
          <p:nvPr>
            <p:ph type="title"/>
          </p:nvPr>
        </p:nvSpPr>
        <p:spPr/>
        <p:txBody>
          <a:bodyPr>
            <a:normAutofit/>
          </a:bodyPr>
          <a:lstStyle/>
          <a:p>
            <a:r>
              <a:rPr lang="en-US" sz="4800" dirty="0" smtClean="0"/>
              <a:t>Verb Forms</a:t>
            </a:r>
            <a:endParaRPr lang="en-US" sz="4800" dirty="0"/>
          </a:p>
        </p:txBody>
      </p:sp>
    </p:spTree>
    <p:extLst>
      <p:ext uri="{BB962C8B-B14F-4D97-AF65-F5344CB8AC3E}">
        <p14:creationId xmlns:p14="http://schemas.microsoft.com/office/powerpoint/2010/main" val="2945759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smtClean="0"/>
              <a:t>Lots of homework is a sign of rigor.</a:t>
            </a:r>
          </a:p>
          <a:p>
            <a:pPr marL="514350" indent="-514350">
              <a:buFont typeface="+mj-lt"/>
              <a:buAutoNum type="arabicPeriod"/>
            </a:pPr>
            <a:r>
              <a:rPr lang="en-US" dirty="0" smtClean="0"/>
              <a:t>Rigor means doing more.</a:t>
            </a:r>
          </a:p>
          <a:p>
            <a:pPr marL="514350" indent="-514350">
              <a:buFont typeface="+mj-lt"/>
              <a:buAutoNum type="arabicPeriod"/>
            </a:pPr>
            <a:r>
              <a:rPr lang="en-US" dirty="0" smtClean="0"/>
              <a:t>Rigor is not for everyone.</a:t>
            </a:r>
          </a:p>
          <a:p>
            <a:pPr marL="514350" indent="-514350">
              <a:buFont typeface="+mj-lt"/>
              <a:buAutoNum type="arabicPeriod"/>
            </a:pPr>
            <a:r>
              <a:rPr lang="en-US" dirty="0" smtClean="0"/>
              <a:t>Providing support means lessening rigor.</a:t>
            </a:r>
          </a:p>
          <a:p>
            <a:pPr marL="514350" indent="-514350">
              <a:buFont typeface="+mj-lt"/>
              <a:buAutoNum type="arabicPeriod"/>
            </a:pPr>
            <a:r>
              <a:rPr lang="en-US" dirty="0" smtClean="0"/>
              <a:t>Resources equal rigor.</a:t>
            </a:r>
          </a:p>
          <a:p>
            <a:pPr marL="514350" indent="-514350">
              <a:buFont typeface="+mj-lt"/>
              <a:buAutoNum type="arabicPeriod"/>
            </a:pPr>
            <a:r>
              <a:rPr lang="en-US" i="1" dirty="0" smtClean="0"/>
              <a:t>Standards alone take care of rigor.*</a:t>
            </a:r>
          </a:p>
          <a:p>
            <a:pPr marL="514350" indent="-514350">
              <a:buFont typeface="+mj-lt"/>
              <a:buAutoNum type="arabicPeriod"/>
            </a:pPr>
            <a:r>
              <a:rPr lang="en-US" i="1" dirty="0" smtClean="0"/>
              <a:t>Rigor is just one more thing to do.*</a:t>
            </a:r>
          </a:p>
          <a:p>
            <a:pPr marL="0" indent="0" algn="r">
              <a:buNone/>
            </a:pPr>
            <a:endParaRPr lang="en-US" sz="2000" dirty="0" smtClean="0"/>
          </a:p>
          <a:p>
            <a:pPr marL="0" indent="0" algn="r">
              <a:buNone/>
            </a:pPr>
            <a:r>
              <a:rPr lang="en-US" sz="2800" dirty="0" smtClean="0"/>
              <a:t>(*www.Te@chThought.com)</a:t>
            </a:r>
            <a:endParaRPr lang="en-US" sz="2800" dirty="0"/>
          </a:p>
        </p:txBody>
      </p:sp>
      <p:sp>
        <p:nvSpPr>
          <p:cNvPr id="3" name="Title 2"/>
          <p:cNvSpPr>
            <a:spLocks noGrp="1"/>
          </p:cNvSpPr>
          <p:nvPr>
            <p:ph type="title"/>
          </p:nvPr>
        </p:nvSpPr>
        <p:spPr/>
        <p:txBody>
          <a:bodyPr/>
          <a:lstStyle/>
          <a:p>
            <a:r>
              <a:rPr lang="en-US" dirty="0" smtClean="0"/>
              <a:t>7 Myths About Rigor in Learning</a:t>
            </a:r>
            <a:endParaRPr lang="en-US" dirty="0"/>
          </a:p>
        </p:txBody>
      </p:sp>
    </p:spTree>
    <p:extLst>
      <p:ext uri="{BB962C8B-B14F-4D97-AF65-F5344CB8AC3E}">
        <p14:creationId xmlns:p14="http://schemas.microsoft.com/office/powerpoint/2010/main" val="3675398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Verb Form - Number</a:t>
            </a:r>
            <a:endParaRPr lang="en-US" sz="4800" dirty="0"/>
          </a:p>
        </p:txBody>
      </p:sp>
      <p:sp>
        <p:nvSpPr>
          <p:cNvPr id="4" name="Content Placeholder 1"/>
          <p:cNvSpPr>
            <a:spLocks noGrp="1"/>
          </p:cNvSpPr>
          <p:nvPr>
            <p:ph idx="1"/>
          </p:nvPr>
        </p:nvSpPr>
        <p:spPr>
          <a:xfrm>
            <a:off x="304800" y="1524000"/>
            <a:ext cx="8534400" cy="5029200"/>
          </a:xfrm>
        </p:spPr>
        <p:txBody>
          <a:bodyPr>
            <a:normAutofit/>
          </a:bodyPr>
          <a:lstStyle/>
          <a:p>
            <a:pPr marL="0" indent="0" algn="ctr">
              <a:buNone/>
            </a:pPr>
            <a:endParaRPr lang="en-US" sz="1000" b="1" dirty="0" smtClean="0"/>
          </a:p>
          <a:p>
            <a:pPr marL="0" indent="0" algn="ctr">
              <a:buNone/>
            </a:pPr>
            <a:r>
              <a:rPr lang="en-US" sz="3400" b="1" dirty="0" smtClean="0"/>
              <a:t>Jeremy </a:t>
            </a:r>
            <a:r>
              <a:rPr lang="en-US" sz="3400" b="1" dirty="0" smtClean="0">
                <a:solidFill>
                  <a:srgbClr val="C00000"/>
                </a:solidFill>
              </a:rPr>
              <a:t>sleeps</a:t>
            </a:r>
            <a:r>
              <a:rPr lang="en-US" sz="3400" b="1" dirty="0" smtClean="0"/>
              <a:t>.</a:t>
            </a:r>
          </a:p>
          <a:p>
            <a:pPr marL="0" indent="0" algn="ctr">
              <a:buNone/>
            </a:pPr>
            <a:r>
              <a:rPr lang="en-US" sz="3400" b="1" dirty="0" smtClean="0"/>
              <a:t>Jeremy and Jessica </a:t>
            </a:r>
            <a:r>
              <a:rPr lang="en-US" sz="3400" b="1" dirty="0" smtClean="0">
                <a:solidFill>
                  <a:srgbClr val="C00000"/>
                </a:solidFill>
              </a:rPr>
              <a:t>sleep</a:t>
            </a:r>
            <a:r>
              <a:rPr lang="en-US" sz="3400" b="1" dirty="0" smtClean="0"/>
              <a:t>.</a:t>
            </a:r>
          </a:p>
          <a:p>
            <a:pPr marL="0" indent="0" algn="ctr">
              <a:buNone/>
            </a:pPr>
            <a:endParaRPr lang="en-US" sz="2000" b="1" dirty="0"/>
          </a:p>
          <a:p>
            <a:pPr marL="0" indent="0" algn="ctr">
              <a:buNone/>
            </a:pPr>
            <a:r>
              <a:rPr lang="en-US" sz="3400" b="1" dirty="0" smtClean="0"/>
              <a:t>Jeremy </a:t>
            </a:r>
            <a:r>
              <a:rPr lang="en-US" sz="3400" b="1" dirty="0" smtClean="0">
                <a:solidFill>
                  <a:srgbClr val="C00000"/>
                </a:solidFill>
              </a:rPr>
              <a:t>is sleeping</a:t>
            </a:r>
            <a:r>
              <a:rPr lang="en-US" sz="3400" b="1" dirty="0" smtClean="0"/>
              <a:t>.</a:t>
            </a:r>
          </a:p>
          <a:p>
            <a:pPr marL="0" indent="0" algn="ctr">
              <a:buNone/>
            </a:pPr>
            <a:r>
              <a:rPr lang="en-US" sz="3400" b="1" dirty="0" smtClean="0"/>
              <a:t>Jeremy and Jessica </a:t>
            </a:r>
            <a:r>
              <a:rPr lang="en-US" sz="3400" b="1" dirty="0" smtClean="0">
                <a:solidFill>
                  <a:srgbClr val="C00000"/>
                </a:solidFill>
              </a:rPr>
              <a:t>are sleeping</a:t>
            </a:r>
            <a:r>
              <a:rPr lang="en-US" sz="3400" b="1" dirty="0" smtClean="0"/>
              <a:t>.</a:t>
            </a:r>
          </a:p>
          <a:p>
            <a:pPr marL="0" indent="0" algn="ctr">
              <a:buNone/>
            </a:pPr>
            <a:endParaRPr lang="en-US" sz="2000" b="1" dirty="0"/>
          </a:p>
          <a:p>
            <a:pPr marL="0" indent="0" algn="ctr">
              <a:buNone/>
            </a:pPr>
            <a:r>
              <a:rPr lang="en-US" sz="3400" b="1" dirty="0" smtClean="0"/>
              <a:t>Jeremy </a:t>
            </a:r>
            <a:r>
              <a:rPr lang="en-US" sz="3400" b="1" dirty="0" smtClean="0">
                <a:solidFill>
                  <a:srgbClr val="C00000"/>
                </a:solidFill>
              </a:rPr>
              <a:t>will go</a:t>
            </a:r>
            <a:r>
              <a:rPr lang="en-US" sz="3400" b="1" dirty="0" smtClean="0"/>
              <a:t>.</a:t>
            </a:r>
          </a:p>
          <a:p>
            <a:pPr marL="0" indent="0" algn="ctr">
              <a:buNone/>
            </a:pPr>
            <a:r>
              <a:rPr lang="en-US" sz="3400" b="1" dirty="0" smtClean="0"/>
              <a:t>Jeremy and Jessica </a:t>
            </a:r>
            <a:r>
              <a:rPr lang="en-US" sz="3400" b="1" dirty="0" smtClean="0">
                <a:solidFill>
                  <a:srgbClr val="C00000"/>
                </a:solidFill>
              </a:rPr>
              <a:t>will go</a:t>
            </a:r>
            <a:r>
              <a:rPr lang="en-US" sz="3400" b="1" dirty="0" smtClean="0"/>
              <a:t>.</a:t>
            </a:r>
          </a:p>
        </p:txBody>
      </p:sp>
    </p:spTree>
    <p:extLst>
      <p:ext uri="{BB962C8B-B14F-4D97-AF65-F5344CB8AC3E}">
        <p14:creationId xmlns:p14="http://schemas.microsoft.com/office/powerpoint/2010/main" val="33966573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Verb Form - Person</a:t>
            </a:r>
            <a:endParaRPr lang="en-US" sz="4800" dirty="0"/>
          </a:p>
        </p:txBody>
      </p:sp>
      <p:sp>
        <p:nvSpPr>
          <p:cNvPr id="4" name="Content Placeholder 1"/>
          <p:cNvSpPr>
            <a:spLocks noGrp="1"/>
          </p:cNvSpPr>
          <p:nvPr>
            <p:ph idx="1"/>
          </p:nvPr>
        </p:nvSpPr>
        <p:spPr>
          <a:xfrm>
            <a:off x="304800" y="1524000"/>
            <a:ext cx="8534400" cy="5029200"/>
          </a:xfrm>
        </p:spPr>
        <p:txBody>
          <a:bodyPr/>
          <a:lstStyle/>
          <a:p>
            <a:pPr marL="0" indent="0" algn="ctr">
              <a:buNone/>
            </a:pPr>
            <a:endParaRPr lang="en-US" sz="2800" b="1" dirty="0" smtClean="0"/>
          </a:p>
          <a:p>
            <a:pPr marL="0" indent="0" algn="ctr">
              <a:buNone/>
            </a:pPr>
            <a:r>
              <a:rPr lang="en-US" sz="3600" b="1" dirty="0" smtClean="0">
                <a:solidFill>
                  <a:srgbClr val="C00000"/>
                </a:solidFill>
              </a:rPr>
              <a:t>I am </a:t>
            </a:r>
            <a:r>
              <a:rPr lang="en-US" sz="3600" b="1" dirty="0" smtClean="0"/>
              <a:t>working.</a:t>
            </a:r>
          </a:p>
          <a:p>
            <a:pPr marL="0" indent="0" algn="ctr">
              <a:buNone/>
            </a:pPr>
            <a:endParaRPr lang="en-US" sz="2000" b="1" dirty="0">
              <a:solidFill>
                <a:srgbClr val="C00000"/>
              </a:solidFill>
            </a:endParaRPr>
          </a:p>
          <a:p>
            <a:pPr marL="0" indent="0" algn="ctr">
              <a:buNone/>
            </a:pPr>
            <a:r>
              <a:rPr lang="en-US" sz="3600" b="1" dirty="0" smtClean="0">
                <a:solidFill>
                  <a:srgbClr val="C00000"/>
                </a:solidFill>
              </a:rPr>
              <a:t>You are </a:t>
            </a:r>
            <a:r>
              <a:rPr lang="en-US" sz="3600" b="1" dirty="0" smtClean="0"/>
              <a:t>working.</a:t>
            </a:r>
          </a:p>
          <a:p>
            <a:pPr marL="0" indent="0" algn="ctr">
              <a:buNone/>
            </a:pPr>
            <a:endParaRPr lang="en-US" sz="2000" b="1" dirty="0">
              <a:solidFill>
                <a:srgbClr val="C00000"/>
              </a:solidFill>
            </a:endParaRPr>
          </a:p>
          <a:p>
            <a:pPr marL="0" indent="0" algn="ctr">
              <a:buNone/>
            </a:pPr>
            <a:r>
              <a:rPr lang="en-US" sz="3600" b="1" dirty="0" smtClean="0">
                <a:solidFill>
                  <a:srgbClr val="C00000"/>
                </a:solidFill>
              </a:rPr>
              <a:t>He is</a:t>
            </a:r>
            <a:r>
              <a:rPr lang="en-US" sz="3600" b="1" dirty="0" smtClean="0"/>
              <a:t> working.</a:t>
            </a:r>
          </a:p>
          <a:p>
            <a:pPr marL="0" indent="0" algn="ctr">
              <a:buNone/>
            </a:pPr>
            <a:endParaRPr lang="en-US" sz="2000" b="1" dirty="0" smtClean="0"/>
          </a:p>
          <a:p>
            <a:pPr marL="0" indent="0" algn="ctr">
              <a:buNone/>
            </a:pPr>
            <a:r>
              <a:rPr lang="en-US" sz="3600" b="1" dirty="0" smtClean="0">
                <a:solidFill>
                  <a:srgbClr val="C00000"/>
                </a:solidFill>
              </a:rPr>
              <a:t>They are</a:t>
            </a:r>
            <a:r>
              <a:rPr lang="en-US" sz="3600" b="1" dirty="0" smtClean="0"/>
              <a:t> working.</a:t>
            </a:r>
          </a:p>
          <a:p>
            <a:endParaRPr lang="en-US" sz="2000" b="1" dirty="0" smtClean="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endParaRPr lang="en-US" sz="1000" b="1" dirty="0" smtClean="0"/>
          </a:p>
        </p:txBody>
      </p:sp>
    </p:spTree>
    <p:extLst>
      <p:ext uri="{BB962C8B-B14F-4D97-AF65-F5344CB8AC3E}">
        <p14:creationId xmlns:p14="http://schemas.microsoft.com/office/powerpoint/2010/main" val="34889612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Verb Form – 3 Basic Tenses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1000" b="1" dirty="0" smtClean="0"/>
          </a:p>
          <a:p>
            <a:r>
              <a:rPr lang="en-US" b="1" dirty="0" smtClean="0"/>
              <a:t>Present tense:  </a:t>
            </a:r>
            <a:r>
              <a:rPr lang="en-US" dirty="0" smtClean="0"/>
              <a:t>denote actions/states </a:t>
            </a:r>
            <a:r>
              <a:rPr lang="en-US" u="sng" dirty="0" smtClean="0"/>
              <a:t>occurring</a:t>
            </a:r>
            <a:r>
              <a:rPr lang="en-US" dirty="0" smtClean="0"/>
              <a:t> right now</a:t>
            </a:r>
          </a:p>
          <a:p>
            <a:endParaRPr lang="en-US" b="1" dirty="0" smtClean="0"/>
          </a:p>
          <a:p>
            <a:r>
              <a:rPr lang="en-US" b="1" dirty="0" smtClean="0"/>
              <a:t>Past tense:  </a:t>
            </a:r>
            <a:r>
              <a:rPr lang="en-US" dirty="0" smtClean="0"/>
              <a:t>denote actions/states that </a:t>
            </a:r>
            <a:r>
              <a:rPr lang="en-US" u="sng" dirty="0" smtClean="0"/>
              <a:t>occurred</a:t>
            </a:r>
            <a:r>
              <a:rPr lang="en-US" dirty="0" smtClean="0"/>
              <a:t> previously</a:t>
            </a:r>
          </a:p>
          <a:p>
            <a:endParaRPr lang="en-US" b="1" dirty="0" smtClean="0"/>
          </a:p>
          <a:p>
            <a:r>
              <a:rPr lang="en-US" b="1" dirty="0" smtClean="0"/>
              <a:t>Future tense:  </a:t>
            </a:r>
            <a:r>
              <a:rPr lang="en-US" dirty="0" smtClean="0"/>
              <a:t>denote actions/states that </a:t>
            </a:r>
            <a:r>
              <a:rPr lang="en-US" u="sng" dirty="0" smtClean="0"/>
              <a:t>will occur</a:t>
            </a:r>
          </a:p>
          <a:p>
            <a:endParaRPr lang="en-US" sz="2000" b="1" dirty="0" smtClean="0"/>
          </a:p>
        </p:txBody>
      </p:sp>
    </p:spTree>
    <p:extLst>
      <p:ext uri="{BB962C8B-B14F-4D97-AF65-F5344CB8AC3E}">
        <p14:creationId xmlns:p14="http://schemas.microsoft.com/office/powerpoint/2010/main" val="37354972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Verb Form – 3 Dimensions</a:t>
            </a:r>
            <a:endParaRPr lang="en-US" sz="4800" dirty="0"/>
          </a:p>
        </p:txBody>
      </p:sp>
      <p:sp>
        <p:nvSpPr>
          <p:cNvPr id="4" name="Content Placeholder 1"/>
          <p:cNvSpPr>
            <a:spLocks noGrp="1"/>
          </p:cNvSpPr>
          <p:nvPr>
            <p:ph idx="1"/>
          </p:nvPr>
        </p:nvSpPr>
        <p:spPr>
          <a:xfrm>
            <a:off x="304800" y="1524000"/>
            <a:ext cx="8534400" cy="5029200"/>
          </a:xfrm>
        </p:spPr>
        <p:txBody>
          <a:bodyPr>
            <a:normAutofit fontScale="70000" lnSpcReduction="20000"/>
          </a:bodyPr>
          <a:lstStyle/>
          <a:p>
            <a:pPr>
              <a:lnSpc>
                <a:spcPct val="120000"/>
              </a:lnSpc>
              <a:spcAft>
                <a:spcPts val="1200"/>
              </a:spcAft>
            </a:pPr>
            <a:r>
              <a:rPr lang="en-US" sz="4000" b="1" dirty="0" smtClean="0"/>
              <a:t>Simple:  </a:t>
            </a:r>
            <a:r>
              <a:rPr lang="en-US" sz="4000" dirty="0" smtClean="0"/>
              <a:t>denote basic present, past, &amp; future      (EX: </a:t>
            </a:r>
            <a:r>
              <a:rPr lang="en-US" sz="4000" i="1" dirty="0" smtClean="0"/>
              <a:t>rains, rained, will rain, eats, ate, will eat</a:t>
            </a:r>
            <a:r>
              <a:rPr lang="en-US" sz="4000" dirty="0" smtClean="0"/>
              <a:t>)</a:t>
            </a:r>
          </a:p>
          <a:p>
            <a:pPr>
              <a:lnSpc>
                <a:spcPct val="120000"/>
              </a:lnSpc>
              <a:spcAft>
                <a:spcPts val="1200"/>
              </a:spcAft>
            </a:pPr>
            <a:r>
              <a:rPr lang="en-US" sz="4000" b="1" dirty="0" smtClean="0"/>
              <a:t>Progressive (AKA continuous):  </a:t>
            </a:r>
            <a:r>
              <a:rPr lang="en-US" sz="4000" dirty="0" smtClean="0"/>
              <a:t>denote the duration of an ongoing action/state of being    (EX: </a:t>
            </a:r>
            <a:r>
              <a:rPr lang="en-US" sz="4000" i="1" dirty="0" smtClean="0"/>
              <a:t>is/are eating, was/were eating, will be/ shall be eating</a:t>
            </a:r>
            <a:r>
              <a:rPr lang="en-US" sz="4000" dirty="0" smtClean="0"/>
              <a:t>)</a:t>
            </a:r>
            <a:endParaRPr lang="en-US" sz="4000" b="1" dirty="0" smtClean="0"/>
          </a:p>
          <a:p>
            <a:pPr>
              <a:lnSpc>
                <a:spcPct val="120000"/>
              </a:lnSpc>
              <a:spcAft>
                <a:spcPts val="1200"/>
              </a:spcAft>
            </a:pPr>
            <a:r>
              <a:rPr lang="en-US" sz="4000" b="1" dirty="0" smtClean="0"/>
              <a:t>Perfect:  </a:t>
            </a:r>
            <a:r>
              <a:rPr lang="en-US" sz="4000" dirty="0" smtClean="0"/>
              <a:t>denote actions/states that happened in the past, and suggest that the action/state happened before some other action/state                           (EX: </a:t>
            </a:r>
            <a:r>
              <a:rPr lang="en-US" sz="4000" i="1" dirty="0" smtClean="0"/>
              <a:t>has/have eaten, had eaten, will have eaten</a:t>
            </a:r>
            <a:r>
              <a:rPr lang="en-US" sz="4000" dirty="0" smtClean="0"/>
              <a:t>)</a:t>
            </a:r>
          </a:p>
          <a:p>
            <a:endParaRPr lang="en-US" sz="2000" b="1" dirty="0" smtClean="0"/>
          </a:p>
        </p:txBody>
      </p:sp>
    </p:spTree>
    <p:extLst>
      <p:ext uri="{BB962C8B-B14F-4D97-AF65-F5344CB8AC3E}">
        <p14:creationId xmlns:p14="http://schemas.microsoft.com/office/powerpoint/2010/main" val="27431617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Simple Tenses</a:t>
            </a:r>
            <a:endParaRPr lang="en-US" sz="4800" dirty="0"/>
          </a:p>
        </p:txBody>
      </p:sp>
      <p:sp>
        <p:nvSpPr>
          <p:cNvPr id="4" name="Content Placeholder 1"/>
          <p:cNvSpPr>
            <a:spLocks noGrp="1"/>
          </p:cNvSpPr>
          <p:nvPr>
            <p:ph idx="1"/>
          </p:nvPr>
        </p:nvSpPr>
        <p:spPr>
          <a:xfrm>
            <a:off x="228600" y="1524000"/>
            <a:ext cx="8686800" cy="5029200"/>
          </a:xfrm>
          <a:noFill/>
        </p:spPr>
        <p:txBody>
          <a:bodyPr>
            <a:normAutofit lnSpcReduction="10000"/>
          </a:bodyPr>
          <a:lstStyle/>
          <a:p>
            <a:pPr>
              <a:spcBef>
                <a:spcPts val="0"/>
              </a:spcBef>
              <a:spcAft>
                <a:spcPts val="1200"/>
              </a:spcAft>
            </a:pPr>
            <a:r>
              <a:rPr lang="en-US" sz="3000" b="1" dirty="0" smtClean="0"/>
              <a:t>Simple Present tense:  </a:t>
            </a:r>
            <a:r>
              <a:rPr lang="en-US" sz="3000" dirty="0" smtClean="0"/>
              <a:t>uses verb stem for 1</a:t>
            </a:r>
            <a:r>
              <a:rPr lang="en-US" sz="3000" baseline="30000" dirty="0" smtClean="0"/>
              <a:t>st</a:t>
            </a:r>
            <a:r>
              <a:rPr lang="en-US" sz="3000" dirty="0" smtClean="0"/>
              <a:t> and 2</a:t>
            </a:r>
            <a:r>
              <a:rPr lang="en-US" sz="3000" baseline="30000" dirty="0" smtClean="0"/>
              <a:t>nd</a:t>
            </a:r>
            <a:r>
              <a:rPr lang="en-US" sz="3000" dirty="0" smtClean="0"/>
              <a:t> person; uses verb stem plus </a:t>
            </a:r>
            <a:r>
              <a:rPr lang="en-US" sz="3000" b="1" i="1" dirty="0" smtClean="0"/>
              <a:t>–s</a:t>
            </a:r>
            <a:r>
              <a:rPr lang="en-US" sz="3000" dirty="0" smtClean="0"/>
              <a:t> or </a:t>
            </a:r>
            <a:r>
              <a:rPr lang="en-US" sz="3000" b="1" i="1" dirty="0" smtClean="0"/>
              <a:t>-</a:t>
            </a:r>
            <a:r>
              <a:rPr lang="en-US" sz="3000" b="1" i="1" dirty="0" err="1" smtClean="0"/>
              <a:t>es</a:t>
            </a:r>
            <a:r>
              <a:rPr lang="en-US" sz="3000" b="1" dirty="0" smtClean="0"/>
              <a:t> </a:t>
            </a:r>
            <a:r>
              <a:rPr lang="en-US" sz="3000" dirty="0" smtClean="0"/>
              <a:t>for 3</a:t>
            </a:r>
            <a:r>
              <a:rPr lang="en-US" sz="3000" baseline="30000" dirty="0" smtClean="0"/>
              <a:t>rd</a:t>
            </a:r>
            <a:r>
              <a:rPr lang="en-US" sz="3000" dirty="0" smtClean="0"/>
              <a:t> person; minor spelling changes</a:t>
            </a:r>
            <a:r>
              <a:rPr lang="en-US" sz="3000" b="1" dirty="0" smtClean="0">
                <a:solidFill>
                  <a:srgbClr val="C00000"/>
                </a:solidFill>
                <a:effectLst/>
                <a:sym typeface="Wingdings"/>
              </a:rPr>
              <a:t></a:t>
            </a:r>
          </a:p>
          <a:p>
            <a:pPr>
              <a:spcBef>
                <a:spcPts val="0"/>
              </a:spcBef>
              <a:spcAft>
                <a:spcPts val="1200"/>
              </a:spcAft>
            </a:pPr>
            <a:endParaRPr lang="en-US" sz="1100" baseline="30000" dirty="0">
              <a:solidFill>
                <a:srgbClr val="C00000"/>
              </a:solidFill>
              <a:effectLst/>
            </a:endParaRPr>
          </a:p>
          <a:p>
            <a:pPr>
              <a:spcBef>
                <a:spcPts val="0"/>
              </a:spcBef>
              <a:spcAft>
                <a:spcPts val="1200"/>
              </a:spcAft>
            </a:pPr>
            <a:r>
              <a:rPr lang="en-US" sz="3000" b="1" dirty="0" smtClean="0"/>
              <a:t>Simple Past tense:  </a:t>
            </a:r>
            <a:r>
              <a:rPr lang="en-US" sz="3000" dirty="0" smtClean="0"/>
              <a:t>uses verb stem plus </a:t>
            </a:r>
            <a:r>
              <a:rPr lang="en-US" sz="3000" b="1" i="1" dirty="0" smtClean="0"/>
              <a:t>–d</a:t>
            </a:r>
            <a:r>
              <a:rPr lang="en-US" sz="3000" dirty="0" smtClean="0"/>
              <a:t> or   </a:t>
            </a:r>
            <a:r>
              <a:rPr lang="en-US" sz="3000" b="1" i="1" dirty="0" smtClean="0"/>
              <a:t>–</a:t>
            </a:r>
            <a:r>
              <a:rPr lang="en-US" sz="3000" b="1" i="1" dirty="0" err="1" smtClean="0"/>
              <a:t>ed</a:t>
            </a:r>
            <a:r>
              <a:rPr lang="en-US" sz="3000" b="1" i="1" dirty="0" smtClean="0"/>
              <a:t> </a:t>
            </a:r>
            <a:r>
              <a:rPr lang="en-US" sz="3000" dirty="0" smtClean="0"/>
              <a:t>for 1</a:t>
            </a:r>
            <a:r>
              <a:rPr lang="en-US" sz="3000" baseline="30000" dirty="0" smtClean="0"/>
              <a:t>st</a:t>
            </a:r>
            <a:r>
              <a:rPr lang="en-US" sz="3000" dirty="0" smtClean="0"/>
              <a:t>, 2</a:t>
            </a:r>
            <a:r>
              <a:rPr lang="en-US" sz="3000" baseline="30000" dirty="0" smtClean="0"/>
              <a:t>nd</a:t>
            </a:r>
            <a:r>
              <a:rPr lang="en-US" sz="3000" dirty="0" smtClean="0"/>
              <a:t>, and 3</a:t>
            </a:r>
            <a:r>
              <a:rPr lang="en-US" sz="3000" baseline="30000" dirty="0" smtClean="0"/>
              <a:t>rd</a:t>
            </a:r>
            <a:r>
              <a:rPr lang="en-US" sz="3000" dirty="0" smtClean="0"/>
              <a:t> person (regular);</a:t>
            </a:r>
            <a:r>
              <a:rPr lang="en-US" sz="3000" b="1" dirty="0" smtClean="0">
                <a:solidFill>
                  <a:srgbClr val="C00000"/>
                </a:solidFill>
                <a:effectLst/>
                <a:sym typeface="Wingdings"/>
              </a:rPr>
              <a:t> </a:t>
            </a:r>
            <a:r>
              <a:rPr lang="en-US" sz="3000" dirty="0" smtClean="0"/>
              <a:t>more significant changes in spelling (irregular)</a:t>
            </a:r>
          </a:p>
          <a:p>
            <a:pPr>
              <a:spcBef>
                <a:spcPts val="0"/>
              </a:spcBef>
              <a:spcAft>
                <a:spcPts val="1200"/>
              </a:spcAft>
            </a:pPr>
            <a:endParaRPr lang="en-US" sz="1000" dirty="0" smtClean="0"/>
          </a:p>
          <a:p>
            <a:pPr>
              <a:spcBef>
                <a:spcPts val="0"/>
              </a:spcBef>
              <a:spcAft>
                <a:spcPts val="1200"/>
              </a:spcAft>
            </a:pPr>
            <a:r>
              <a:rPr lang="en-US" sz="3000" b="1" dirty="0" smtClean="0">
                <a:solidFill>
                  <a:prstClr val="white"/>
                </a:solidFill>
              </a:rPr>
              <a:t>Simple Future tense:</a:t>
            </a:r>
            <a:r>
              <a:rPr lang="en-US" sz="3000" dirty="0" smtClean="0">
                <a:solidFill>
                  <a:prstClr val="white"/>
                </a:solidFill>
              </a:rPr>
              <a:t>  uses auxiliary verbs </a:t>
            </a:r>
            <a:r>
              <a:rPr lang="en-US" sz="3000" b="1" i="1" dirty="0" smtClean="0">
                <a:solidFill>
                  <a:prstClr val="white"/>
                </a:solidFill>
              </a:rPr>
              <a:t>will</a:t>
            </a:r>
            <a:r>
              <a:rPr lang="en-US" sz="3000" dirty="0" smtClean="0">
                <a:solidFill>
                  <a:prstClr val="white"/>
                </a:solidFill>
              </a:rPr>
              <a:t> or </a:t>
            </a:r>
            <a:r>
              <a:rPr lang="en-US" sz="3000" b="1" i="1" dirty="0" smtClean="0">
                <a:solidFill>
                  <a:prstClr val="white"/>
                </a:solidFill>
              </a:rPr>
              <a:t>shall</a:t>
            </a:r>
            <a:r>
              <a:rPr lang="en-US" sz="3000" dirty="0" smtClean="0">
                <a:solidFill>
                  <a:prstClr val="white"/>
                </a:solidFill>
              </a:rPr>
              <a:t> with present tense verb; viewed by some as a compound tense (2+ words)</a:t>
            </a:r>
            <a:endParaRPr lang="en-US" sz="3000" baseline="30000" dirty="0">
              <a:solidFill>
                <a:srgbClr val="C00000"/>
              </a:solidFill>
              <a:sym typeface="Wingdings"/>
            </a:endParaRPr>
          </a:p>
        </p:txBody>
      </p:sp>
      <p:sp>
        <p:nvSpPr>
          <p:cNvPr id="2" name="&quot;No&quot; Symbol 1"/>
          <p:cNvSpPr/>
          <p:nvPr/>
        </p:nvSpPr>
        <p:spPr>
          <a:xfrm>
            <a:off x="914400" y="1475096"/>
            <a:ext cx="457200" cy="4572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quot;No&quot; Symbol 4"/>
          <p:cNvSpPr/>
          <p:nvPr/>
        </p:nvSpPr>
        <p:spPr>
          <a:xfrm>
            <a:off x="914400" y="3124200"/>
            <a:ext cx="457200" cy="4572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quot; Symbol 5"/>
          <p:cNvSpPr/>
          <p:nvPr/>
        </p:nvSpPr>
        <p:spPr>
          <a:xfrm>
            <a:off x="914400" y="4800600"/>
            <a:ext cx="457200" cy="4572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34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Progressive Tenses</a:t>
            </a:r>
            <a:endParaRPr lang="en-US" sz="4800" dirty="0"/>
          </a:p>
        </p:txBody>
      </p:sp>
      <p:sp>
        <p:nvSpPr>
          <p:cNvPr id="4" name="Content Placeholder 1"/>
          <p:cNvSpPr>
            <a:spLocks noGrp="1"/>
          </p:cNvSpPr>
          <p:nvPr>
            <p:ph idx="1"/>
          </p:nvPr>
        </p:nvSpPr>
        <p:spPr>
          <a:xfrm>
            <a:off x="304800" y="1524000"/>
            <a:ext cx="8686800" cy="5029200"/>
          </a:xfrm>
        </p:spPr>
        <p:txBody>
          <a:bodyPr>
            <a:normAutofit/>
          </a:bodyPr>
          <a:lstStyle/>
          <a:p>
            <a:pPr marL="0" indent="0" algn="ctr">
              <a:lnSpc>
                <a:spcPct val="110000"/>
              </a:lnSpc>
              <a:buNone/>
            </a:pPr>
            <a:r>
              <a:rPr lang="en-US" sz="2800" dirty="0" smtClean="0"/>
              <a:t>Present participle = verb stem + </a:t>
            </a:r>
            <a:r>
              <a:rPr lang="en-US" sz="2800" i="1" dirty="0" smtClean="0"/>
              <a:t>-</a:t>
            </a:r>
            <a:r>
              <a:rPr lang="en-US" sz="2800" i="1" dirty="0" err="1" smtClean="0"/>
              <a:t>ing</a:t>
            </a:r>
            <a:r>
              <a:rPr lang="en-US" sz="2800" dirty="0" smtClean="0"/>
              <a:t> </a:t>
            </a:r>
            <a:r>
              <a:rPr lang="en-US" sz="2800" b="1" dirty="0" smtClean="0">
                <a:solidFill>
                  <a:srgbClr val="C00000"/>
                </a:solidFill>
                <a:effectLst/>
                <a:sym typeface="Wingdings"/>
              </a:rPr>
              <a:t></a:t>
            </a:r>
            <a:endParaRPr lang="en-US" sz="2800" b="1" dirty="0" smtClean="0">
              <a:effectLst/>
            </a:endParaRPr>
          </a:p>
          <a:p>
            <a:pPr>
              <a:lnSpc>
                <a:spcPct val="110000"/>
              </a:lnSpc>
            </a:pPr>
            <a:endParaRPr lang="en-US" sz="1800" b="1" dirty="0"/>
          </a:p>
          <a:p>
            <a:pPr>
              <a:lnSpc>
                <a:spcPct val="110000"/>
              </a:lnSpc>
            </a:pPr>
            <a:r>
              <a:rPr lang="en-US" b="1" dirty="0" smtClean="0"/>
              <a:t>Present Progressive:  </a:t>
            </a:r>
            <a:r>
              <a:rPr lang="en-US" dirty="0" smtClean="0"/>
              <a:t>combines </a:t>
            </a:r>
            <a:r>
              <a:rPr lang="en-US" b="1" i="1" dirty="0" smtClean="0"/>
              <a:t>am</a:t>
            </a:r>
            <a:r>
              <a:rPr lang="en-US" i="1" dirty="0" smtClean="0"/>
              <a:t>, </a:t>
            </a:r>
            <a:r>
              <a:rPr lang="en-US" b="1" i="1" dirty="0" smtClean="0"/>
              <a:t>is</a:t>
            </a:r>
            <a:r>
              <a:rPr lang="en-US" i="1" dirty="0" smtClean="0"/>
              <a:t>, </a:t>
            </a:r>
            <a:r>
              <a:rPr lang="en-US" dirty="0" smtClean="0"/>
              <a:t>or </a:t>
            </a:r>
            <a:r>
              <a:rPr lang="en-US" b="1" i="1" dirty="0" smtClean="0"/>
              <a:t>are</a:t>
            </a:r>
            <a:r>
              <a:rPr lang="en-US" dirty="0" smtClean="0"/>
              <a:t> with the present participle</a:t>
            </a:r>
          </a:p>
          <a:p>
            <a:pPr lvl="0">
              <a:lnSpc>
                <a:spcPct val="110000"/>
              </a:lnSpc>
              <a:buClr>
                <a:srgbClr val="9C5252"/>
              </a:buClr>
            </a:pPr>
            <a:r>
              <a:rPr lang="en-US" b="1" dirty="0" smtClean="0">
                <a:solidFill>
                  <a:prstClr val="white"/>
                </a:solidFill>
              </a:rPr>
              <a:t>Past Progressive:  </a:t>
            </a:r>
            <a:r>
              <a:rPr lang="en-US" dirty="0">
                <a:solidFill>
                  <a:prstClr val="white"/>
                </a:solidFill>
              </a:rPr>
              <a:t>combines </a:t>
            </a:r>
            <a:r>
              <a:rPr lang="en-US" b="1" i="1" dirty="0" smtClean="0">
                <a:solidFill>
                  <a:prstClr val="white"/>
                </a:solidFill>
              </a:rPr>
              <a:t>was</a:t>
            </a:r>
            <a:r>
              <a:rPr lang="en-US" i="1" dirty="0" smtClean="0">
                <a:solidFill>
                  <a:prstClr val="white"/>
                </a:solidFill>
              </a:rPr>
              <a:t> </a:t>
            </a:r>
            <a:r>
              <a:rPr lang="en-US" dirty="0" smtClean="0">
                <a:solidFill>
                  <a:prstClr val="white"/>
                </a:solidFill>
              </a:rPr>
              <a:t>or </a:t>
            </a:r>
            <a:r>
              <a:rPr lang="en-US" b="1" i="1" dirty="0" smtClean="0">
                <a:solidFill>
                  <a:prstClr val="white"/>
                </a:solidFill>
              </a:rPr>
              <a:t>were</a:t>
            </a:r>
            <a:r>
              <a:rPr lang="en-US" dirty="0" smtClean="0">
                <a:solidFill>
                  <a:prstClr val="white"/>
                </a:solidFill>
              </a:rPr>
              <a:t> </a:t>
            </a:r>
            <a:r>
              <a:rPr lang="en-US" dirty="0">
                <a:solidFill>
                  <a:prstClr val="white"/>
                </a:solidFill>
              </a:rPr>
              <a:t>with </a:t>
            </a:r>
            <a:r>
              <a:rPr lang="en-US" dirty="0" smtClean="0">
                <a:solidFill>
                  <a:prstClr val="white"/>
                </a:solidFill>
              </a:rPr>
              <a:t>the present participle</a:t>
            </a:r>
          </a:p>
          <a:p>
            <a:pPr lvl="0">
              <a:lnSpc>
                <a:spcPct val="110000"/>
              </a:lnSpc>
              <a:buClr>
                <a:srgbClr val="9C5252"/>
              </a:buClr>
            </a:pPr>
            <a:r>
              <a:rPr lang="en-US" b="1" dirty="0" smtClean="0">
                <a:solidFill>
                  <a:prstClr val="white"/>
                </a:solidFill>
              </a:rPr>
              <a:t>Future Progressive</a:t>
            </a:r>
            <a:r>
              <a:rPr lang="en-US" b="1" dirty="0">
                <a:solidFill>
                  <a:prstClr val="white"/>
                </a:solidFill>
              </a:rPr>
              <a:t>:  </a:t>
            </a:r>
            <a:r>
              <a:rPr lang="en-US" dirty="0">
                <a:solidFill>
                  <a:prstClr val="white"/>
                </a:solidFill>
              </a:rPr>
              <a:t>combines </a:t>
            </a:r>
            <a:r>
              <a:rPr lang="en-US" b="1" i="1" dirty="0" smtClean="0">
                <a:solidFill>
                  <a:prstClr val="white"/>
                </a:solidFill>
              </a:rPr>
              <a:t>will be</a:t>
            </a:r>
            <a:r>
              <a:rPr lang="en-US" i="1" dirty="0" smtClean="0">
                <a:solidFill>
                  <a:prstClr val="white"/>
                </a:solidFill>
              </a:rPr>
              <a:t> </a:t>
            </a:r>
            <a:r>
              <a:rPr lang="en-US" dirty="0">
                <a:solidFill>
                  <a:prstClr val="white"/>
                </a:solidFill>
              </a:rPr>
              <a:t>or </a:t>
            </a:r>
            <a:r>
              <a:rPr lang="en-US" b="1" i="1" dirty="0" smtClean="0">
                <a:solidFill>
                  <a:prstClr val="white"/>
                </a:solidFill>
              </a:rPr>
              <a:t>shall be</a:t>
            </a:r>
            <a:r>
              <a:rPr lang="en-US" dirty="0" smtClean="0">
                <a:solidFill>
                  <a:prstClr val="white"/>
                </a:solidFill>
              </a:rPr>
              <a:t> </a:t>
            </a:r>
            <a:r>
              <a:rPr lang="en-US" dirty="0">
                <a:solidFill>
                  <a:prstClr val="white"/>
                </a:solidFill>
              </a:rPr>
              <a:t>with </a:t>
            </a:r>
            <a:r>
              <a:rPr lang="en-US" dirty="0" smtClean="0">
                <a:solidFill>
                  <a:prstClr val="white"/>
                </a:solidFill>
              </a:rPr>
              <a:t>the present participle</a:t>
            </a:r>
            <a:endParaRPr lang="en-US" sz="2000" dirty="0">
              <a:solidFill>
                <a:prstClr val="white"/>
              </a:solidFill>
            </a:endParaRPr>
          </a:p>
        </p:txBody>
      </p:sp>
    </p:spTree>
    <p:extLst>
      <p:ext uri="{BB962C8B-B14F-4D97-AF65-F5344CB8AC3E}">
        <p14:creationId xmlns:p14="http://schemas.microsoft.com/office/powerpoint/2010/main" val="25049217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Perfect Tenses</a:t>
            </a:r>
            <a:endParaRPr lang="en-US" sz="4800" dirty="0"/>
          </a:p>
        </p:txBody>
      </p:sp>
      <p:sp>
        <p:nvSpPr>
          <p:cNvPr id="4" name="Content Placeholder 1"/>
          <p:cNvSpPr>
            <a:spLocks noGrp="1"/>
          </p:cNvSpPr>
          <p:nvPr>
            <p:ph idx="1"/>
          </p:nvPr>
        </p:nvSpPr>
        <p:spPr>
          <a:xfrm>
            <a:off x="304800" y="1524000"/>
            <a:ext cx="8686800" cy="5029200"/>
          </a:xfrm>
        </p:spPr>
        <p:txBody>
          <a:bodyPr>
            <a:normAutofit/>
          </a:bodyPr>
          <a:lstStyle/>
          <a:p>
            <a:pPr marL="0" indent="0" algn="ctr">
              <a:lnSpc>
                <a:spcPct val="110000"/>
              </a:lnSpc>
              <a:buNone/>
            </a:pPr>
            <a:r>
              <a:rPr lang="en-US" sz="2800" dirty="0" smtClean="0"/>
              <a:t>Past participle = verb stem + </a:t>
            </a:r>
            <a:r>
              <a:rPr lang="en-US" sz="2800" i="1" dirty="0" smtClean="0"/>
              <a:t>-d</a:t>
            </a:r>
            <a:r>
              <a:rPr lang="en-US" sz="2800" dirty="0" smtClean="0"/>
              <a:t> or </a:t>
            </a:r>
            <a:r>
              <a:rPr lang="en-US" sz="2800" i="1" dirty="0" smtClean="0"/>
              <a:t>–</a:t>
            </a:r>
            <a:r>
              <a:rPr lang="en-US" sz="2800" i="1" dirty="0" err="1" smtClean="0"/>
              <a:t>ed</a:t>
            </a:r>
            <a:r>
              <a:rPr lang="en-US" sz="2800" i="1" dirty="0" smtClean="0"/>
              <a:t> </a:t>
            </a:r>
            <a:r>
              <a:rPr lang="en-US" sz="2800" b="1" dirty="0" smtClean="0">
                <a:solidFill>
                  <a:srgbClr val="C00000"/>
                </a:solidFill>
                <a:sym typeface="Wingdings"/>
              </a:rPr>
              <a:t></a:t>
            </a:r>
          </a:p>
          <a:p>
            <a:pPr>
              <a:lnSpc>
                <a:spcPct val="110000"/>
              </a:lnSpc>
            </a:pPr>
            <a:endParaRPr lang="en-US" sz="1800" b="1" dirty="0"/>
          </a:p>
          <a:p>
            <a:pPr>
              <a:lnSpc>
                <a:spcPct val="110000"/>
              </a:lnSpc>
            </a:pPr>
            <a:r>
              <a:rPr lang="en-US" b="1" dirty="0" smtClean="0"/>
              <a:t>Present Perfect:  </a:t>
            </a:r>
            <a:r>
              <a:rPr lang="en-US" dirty="0" smtClean="0"/>
              <a:t>combines </a:t>
            </a:r>
            <a:r>
              <a:rPr lang="en-US" b="1" i="1" dirty="0" smtClean="0"/>
              <a:t>have</a:t>
            </a:r>
            <a:r>
              <a:rPr lang="en-US" i="1" dirty="0" smtClean="0"/>
              <a:t> </a:t>
            </a:r>
            <a:r>
              <a:rPr lang="en-US" dirty="0" smtClean="0"/>
              <a:t>or </a:t>
            </a:r>
            <a:r>
              <a:rPr lang="en-US" b="1" i="1" dirty="0" smtClean="0"/>
              <a:t>has</a:t>
            </a:r>
            <a:r>
              <a:rPr lang="en-US" i="1" dirty="0" smtClean="0"/>
              <a:t> </a:t>
            </a:r>
            <a:r>
              <a:rPr lang="en-US" dirty="0" smtClean="0"/>
              <a:t>with the past participle</a:t>
            </a:r>
          </a:p>
          <a:p>
            <a:pPr lvl="0">
              <a:lnSpc>
                <a:spcPct val="110000"/>
              </a:lnSpc>
              <a:buClr>
                <a:srgbClr val="9C5252"/>
              </a:buClr>
            </a:pPr>
            <a:r>
              <a:rPr lang="en-US" b="1" dirty="0" smtClean="0">
                <a:solidFill>
                  <a:prstClr val="white"/>
                </a:solidFill>
              </a:rPr>
              <a:t>Past Perfect:  </a:t>
            </a:r>
            <a:r>
              <a:rPr lang="en-US" dirty="0">
                <a:solidFill>
                  <a:prstClr val="white"/>
                </a:solidFill>
              </a:rPr>
              <a:t>combines </a:t>
            </a:r>
            <a:r>
              <a:rPr lang="en-US" b="1" i="1" dirty="0" smtClean="0">
                <a:solidFill>
                  <a:prstClr val="white"/>
                </a:solidFill>
              </a:rPr>
              <a:t>was</a:t>
            </a:r>
            <a:r>
              <a:rPr lang="en-US" i="1" dirty="0" smtClean="0">
                <a:solidFill>
                  <a:prstClr val="white"/>
                </a:solidFill>
              </a:rPr>
              <a:t> </a:t>
            </a:r>
            <a:r>
              <a:rPr lang="en-US" dirty="0" smtClean="0">
                <a:solidFill>
                  <a:prstClr val="white"/>
                </a:solidFill>
              </a:rPr>
              <a:t>or </a:t>
            </a:r>
            <a:r>
              <a:rPr lang="en-US" b="1" i="1" dirty="0" smtClean="0">
                <a:solidFill>
                  <a:prstClr val="white"/>
                </a:solidFill>
              </a:rPr>
              <a:t>were</a:t>
            </a:r>
            <a:r>
              <a:rPr lang="en-US" dirty="0" smtClean="0">
                <a:solidFill>
                  <a:prstClr val="white"/>
                </a:solidFill>
              </a:rPr>
              <a:t> </a:t>
            </a:r>
            <a:r>
              <a:rPr lang="en-US" dirty="0">
                <a:solidFill>
                  <a:prstClr val="white"/>
                </a:solidFill>
              </a:rPr>
              <a:t>with </a:t>
            </a:r>
            <a:r>
              <a:rPr lang="en-US" dirty="0" smtClean="0">
                <a:solidFill>
                  <a:prstClr val="white"/>
                </a:solidFill>
              </a:rPr>
              <a:t>the past participle</a:t>
            </a:r>
          </a:p>
          <a:p>
            <a:pPr lvl="0">
              <a:lnSpc>
                <a:spcPct val="110000"/>
              </a:lnSpc>
              <a:buClr>
                <a:srgbClr val="9C5252"/>
              </a:buClr>
            </a:pPr>
            <a:r>
              <a:rPr lang="en-US" b="1" dirty="0" smtClean="0">
                <a:solidFill>
                  <a:prstClr val="white"/>
                </a:solidFill>
              </a:rPr>
              <a:t>Future Perfect:  </a:t>
            </a:r>
            <a:r>
              <a:rPr lang="en-US" dirty="0">
                <a:solidFill>
                  <a:prstClr val="white"/>
                </a:solidFill>
              </a:rPr>
              <a:t>combines </a:t>
            </a:r>
            <a:r>
              <a:rPr lang="en-US" b="1" i="1" dirty="0" smtClean="0">
                <a:solidFill>
                  <a:prstClr val="white"/>
                </a:solidFill>
              </a:rPr>
              <a:t>will be</a:t>
            </a:r>
            <a:r>
              <a:rPr lang="en-US" i="1" dirty="0" smtClean="0">
                <a:solidFill>
                  <a:prstClr val="white"/>
                </a:solidFill>
              </a:rPr>
              <a:t> </a:t>
            </a:r>
            <a:r>
              <a:rPr lang="en-US" dirty="0">
                <a:solidFill>
                  <a:prstClr val="white"/>
                </a:solidFill>
              </a:rPr>
              <a:t>or </a:t>
            </a:r>
            <a:r>
              <a:rPr lang="en-US" b="1" i="1" dirty="0" smtClean="0">
                <a:solidFill>
                  <a:prstClr val="white"/>
                </a:solidFill>
              </a:rPr>
              <a:t>shall be</a:t>
            </a:r>
            <a:r>
              <a:rPr lang="en-US" dirty="0" smtClean="0">
                <a:solidFill>
                  <a:prstClr val="white"/>
                </a:solidFill>
              </a:rPr>
              <a:t> </a:t>
            </a:r>
            <a:r>
              <a:rPr lang="en-US" dirty="0">
                <a:solidFill>
                  <a:prstClr val="white"/>
                </a:solidFill>
              </a:rPr>
              <a:t>with </a:t>
            </a:r>
            <a:r>
              <a:rPr lang="en-US" dirty="0" smtClean="0">
                <a:solidFill>
                  <a:prstClr val="white"/>
                </a:solidFill>
              </a:rPr>
              <a:t>the past participle</a:t>
            </a:r>
            <a:endParaRPr lang="en-US" sz="2000" dirty="0">
              <a:solidFill>
                <a:prstClr val="white"/>
              </a:solidFill>
            </a:endParaRPr>
          </a:p>
        </p:txBody>
      </p:sp>
    </p:spTree>
    <p:extLst>
      <p:ext uri="{BB962C8B-B14F-4D97-AF65-F5344CB8AC3E}">
        <p14:creationId xmlns:p14="http://schemas.microsoft.com/office/powerpoint/2010/main" val="16203738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Verb Form - Voice</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endParaRPr lang="en-US" sz="2000" b="1" dirty="0" smtClean="0"/>
          </a:p>
          <a:p>
            <a:endParaRPr lang="en-US" sz="2000" b="1" dirty="0" smtClean="0"/>
          </a:p>
          <a:p>
            <a:pPr marL="0" indent="0" algn="ctr">
              <a:buFont typeface="Wingdings 2"/>
              <a:buNone/>
            </a:pPr>
            <a:r>
              <a:rPr lang="en-US" sz="3600" b="1" dirty="0" smtClean="0">
                <a:solidFill>
                  <a:srgbClr val="C00000"/>
                </a:solidFill>
              </a:rPr>
              <a:t>Mike</a:t>
            </a:r>
            <a:r>
              <a:rPr lang="en-US" sz="3600" b="1" dirty="0" smtClean="0"/>
              <a:t> is eating the </a:t>
            </a:r>
            <a:r>
              <a:rPr lang="en-US" sz="3600" b="1" dirty="0" smtClean="0">
                <a:solidFill>
                  <a:srgbClr val="C00000"/>
                </a:solidFill>
              </a:rPr>
              <a:t>apple</a:t>
            </a:r>
            <a:r>
              <a:rPr lang="en-US" sz="3600" b="1" dirty="0" smtClean="0"/>
              <a:t>.</a:t>
            </a:r>
          </a:p>
          <a:p>
            <a:pPr marL="0" indent="0" algn="ctr">
              <a:buFont typeface="Wingdings 2"/>
              <a:buNone/>
            </a:pPr>
            <a:r>
              <a:rPr lang="en-US" sz="3600" b="1" dirty="0" smtClean="0"/>
              <a:t>The </a:t>
            </a:r>
            <a:r>
              <a:rPr lang="en-US" sz="3600" b="1" dirty="0" smtClean="0">
                <a:solidFill>
                  <a:srgbClr val="C00000"/>
                </a:solidFill>
              </a:rPr>
              <a:t>bear</a:t>
            </a:r>
            <a:r>
              <a:rPr lang="en-US" sz="3600" b="1" dirty="0" smtClean="0"/>
              <a:t> grabbed the </a:t>
            </a:r>
            <a:r>
              <a:rPr lang="en-US" sz="3600" b="1" dirty="0" smtClean="0">
                <a:solidFill>
                  <a:srgbClr val="C00000"/>
                </a:solidFill>
              </a:rPr>
              <a:t>boy</a:t>
            </a:r>
            <a:r>
              <a:rPr lang="en-US" sz="3600" b="1" dirty="0" smtClean="0"/>
              <a:t>.</a:t>
            </a:r>
          </a:p>
          <a:p>
            <a:pPr marL="0" indent="0" algn="ctr">
              <a:buFont typeface="Wingdings 2"/>
              <a:buNone/>
            </a:pPr>
            <a:endParaRPr lang="en-US" sz="3600" b="1" dirty="0" smtClean="0"/>
          </a:p>
          <a:p>
            <a:pPr marL="0" indent="0" algn="ctr">
              <a:buFont typeface="Wingdings 2"/>
              <a:buNone/>
            </a:pPr>
            <a:r>
              <a:rPr lang="en-US" sz="3600" b="1" dirty="0" smtClean="0"/>
              <a:t>The </a:t>
            </a:r>
            <a:r>
              <a:rPr lang="en-US" sz="3600" b="1" dirty="0" smtClean="0">
                <a:solidFill>
                  <a:srgbClr val="C00000"/>
                </a:solidFill>
              </a:rPr>
              <a:t>apple</a:t>
            </a:r>
            <a:r>
              <a:rPr lang="en-US" sz="3600" b="1" dirty="0" smtClean="0"/>
              <a:t> is being eaten by </a:t>
            </a:r>
            <a:r>
              <a:rPr lang="en-US" sz="3600" b="1" dirty="0" smtClean="0">
                <a:solidFill>
                  <a:srgbClr val="C00000"/>
                </a:solidFill>
              </a:rPr>
              <a:t>Mike</a:t>
            </a:r>
            <a:r>
              <a:rPr lang="en-US" sz="3600" b="1" dirty="0" smtClean="0"/>
              <a:t>.</a:t>
            </a:r>
          </a:p>
          <a:p>
            <a:pPr marL="0" indent="0" algn="ctr">
              <a:buFont typeface="Wingdings 2"/>
              <a:buNone/>
            </a:pPr>
            <a:r>
              <a:rPr lang="en-US" sz="3600" b="1" dirty="0" smtClean="0"/>
              <a:t>The </a:t>
            </a:r>
            <a:r>
              <a:rPr lang="en-US" sz="3600" b="1" dirty="0" smtClean="0">
                <a:solidFill>
                  <a:srgbClr val="C00000"/>
                </a:solidFill>
              </a:rPr>
              <a:t>boy</a:t>
            </a:r>
            <a:r>
              <a:rPr lang="en-US" sz="3600" b="1" dirty="0" smtClean="0"/>
              <a:t> was grabbed by the </a:t>
            </a:r>
            <a:r>
              <a:rPr lang="en-US" sz="3600" b="1" dirty="0" smtClean="0">
                <a:solidFill>
                  <a:srgbClr val="C00000"/>
                </a:solidFill>
              </a:rPr>
              <a:t>bear</a:t>
            </a:r>
            <a:r>
              <a:rPr lang="en-US" sz="3600" b="1" dirty="0" smtClean="0"/>
              <a:t>.</a:t>
            </a:r>
          </a:p>
        </p:txBody>
      </p:sp>
    </p:spTree>
    <p:extLst>
      <p:ext uri="{BB962C8B-B14F-4D97-AF65-F5344CB8AC3E}">
        <p14:creationId xmlns:p14="http://schemas.microsoft.com/office/powerpoint/2010/main" val="22659304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Verb Form - Mood</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7" name="Content Placeholder 1"/>
          <p:cNvSpPr txBox="1">
            <a:spLocks/>
          </p:cNvSpPr>
          <p:nvPr/>
        </p:nvSpPr>
        <p:spPr>
          <a:xfrm>
            <a:off x="304800" y="1600200"/>
            <a:ext cx="8534400" cy="5029200"/>
          </a:xfrm>
          <a:prstGeom prst="rect">
            <a:avLst/>
          </a:prstGeom>
        </p:spPr>
        <p:txBody>
          <a:bodyPr vert="horz">
            <a:normAutofit lnSpcReduction="10000"/>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None/>
            </a:pPr>
            <a:r>
              <a:rPr lang="en-US" sz="4000" b="1" dirty="0" smtClean="0"/>
              <a:t>Indicative</a:t>
            </a:r>
            <a:endParaRPr lang="en-US" sz="3600" b="1" dirty="0" smtClean="0"/>
          </a:p>
          <a:p>
            <a:pPr marL="0" indent="0">
              <a:buNone/>
            </a:pPr>
            <a:r>
              <a:rPr lang="en-US" sz="3400" i="1" dirty="0" smtClean="0">
                <a:effectLst/>
              </a:rPr>
              <a:t>That dog </a:t>
            </a:r>
            <a:r>
              <a:rPr lang="en-US" sz="3400" i="1" dirty="0" smtClean="0">
                <a:solidFill>
                  <a:srgbClr val="C00000"/>
                </a:solidFill>
              </a:rPr>
              <a:t>is</a:t>
            </a:r>
            <a:r>
              <a:rPr lang="en-US" sz="3400" i="1" dirty="0" smtClean="0">
                <a:effectLst/>
              </a:rPr>
              <a:t> a terrier.</a:t>
            </a:r>
          </a:p>
          <a:p>
            <a:pPr marL="0" indent="0" algn="ctr">
              <a:buNone/>
            </a:pPr>
            <a:endParaRPr lang="en-US" sz="2000" b="1" dirty="0" smtClean="0"/>
          </a:p>
          <a:p>
            <a:pPr marL="0" indent="0" algn="ctr">
              <a:buNone/>
            </a:pPr>
            <a:r>
              <a:rPr lang="en-US" sz="4000" b="1" dirty="0" smtClean="0"/>
              <a:t>Imperative</a:t>
            </a:r>
            <a:endParaRPr lang="en-US" sz="3600" b="1" dirty="0" smtClean="0"/>
          </a:p>
          <a:p>
            <a:pPr marL="0" indent="0" algn="ctr">
              <a:buNone/>
            </a:pPr>
            <a:r>
              <a:rPr lang="en-US" sz="3400" i="1" dirty="0" smtClean="0">
                <a:solidFill>
                  <a:srgbClr val="C00000"/>
                </a:solidFill>
              </a:rPr>
              <a:t>Tell</a:t>
            </a:r>
            <a:r>
              <a:rPr lang="en-US" sz="3400" i="1" dirty="0" smtClean="0"/>
              <a:t> </a:t>
            </a:r>
            <a:r>
              <a:rPr lang="en-US" sz="3400" i="1" dirty="0" smtClean="0">
                <a:effectLst/>
              </a:rPr>
              <a:t>that terrier to stop!</a:t>
            </a:r>
          </a:p>
          <a:p>
            <a:pPr marL="0" indent="0" algn="ctr">
              <a:buNone/>
            </a:pPr>
            <a:endParaRPr lang="en-US" sz="2000" b="1" dirty="0" smtClean="0"/>
          </a:p>
          <a:p>
            <a:pPr marL="0" indent="0" algn="r">
              <a:buNone/>
            </a:pPr>
            <a:r>
              <a:rPr lang="en-US" sz="4000" b="1" dirty="0" smtClean="0"/>
              <a:t>Subjunctive</a:t>
            </a:r>
            <a:endParaRPr lang="en-US" sz="3600" b="1" dirty="0" smtClean="0"/>
          </a:p>
          <a:p>
            <a:pPr marL="0" indent="0" algn="r">
              <a:buNone/>
            </a:pPr>
            <a:r>
              <a:rPr lang="en-US" sz="3400" i="1" dirty="0" smtClean="0">
                <a:effectLst/>
              </a:rPr>
              <a:t>I wish I </a:t>
            </a:r>
            <a:r>
              <a:rPr lang="en-US" sz="3400" i="1" dirty="0" smtClean="0">
                <a:solidFill>
                  <a:srgbClr val="C00000"/>
                </a:solidFill>
              </a:rPr>
              <a:t>were</a:t>
            </a:r>
            <a:r>
              <a:rPr lang="en-US" sz="3400" i="1" dirty="0" smtClean="0">
                <a:effectLst/>
              </a:rPr>
              <a:t> a little bit taller.</a:t>
            </a:r>
          </a:p>
          <a:p>
            <a:pPr marL="0" indent="0" algn="r">
              <a:buNone/>
            </a:pPr>
            <a:r>
              <a:rPr lang="en-US" sz="3400" i="1" dirty="0" smtClean="0">
                <a:effectLst/>
              </a:rPr>
              <a:t>We demand that we </a:t>
            </a:r>
            <a:r>
              <a:rPr lang="en-US" sz="3400" i="1" dirty="0" smtClean="0">
                <a:solidFill>
                  <a:srgbClr val="C00000"/>
                </a:solidFill>
              </a:rPr>
              <a:t>be</a:t>
            </a:r>
            <a:r>
              <a:rPr lang="en-US" sz="3400" i="1" dirty="0" smtClean="0">
                <a:effectLst/>
              </a:rPr>
              <a:t> heard.</a:t>
            </a:r>
            <a:endParaRPr lang="en-US" sz="3400" dirty="0" smtClean="0">
              <a:effectLst/>
            </a:endParaRPr>
          </a:p>
          <a:p>
            <a:endParaRPr lang="en-US" sz="2000" b="1" dirty="0" smtClean="0">
              <a:effectLst/>
            </a:endParaRPr>
          </a:p>
        </p:txBody>
      </p:sp>
    </p:spTree>
    <p:extLst>
      <p:ext uri="{BB962C8B-B14F-4D97-AF65-F5344CB8AC3E}">
        <p14:creationId xmlns:p14="http://schemas.microsoft.com/office/powerpoint/2010/main" val="38020101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err="1" smtClean="0"/>
              <a:t>Verbals</a:t>
            </a:r>
            <a:endParaRPr lang="en-US" sz="5400" dirty="0"/>
          </a:p>
        </p:txBody>
      </p:sp>
      <p:sp>
        <p:nvSpPr>
          <p:cNvPr id="2" name="Content Placeholder 1"/>
          <p:cNvSpPr>
            <a:spLocks noGrp="1"/>
          </p:cNvSpPr>
          <p:nvPr>
            <p:ph idx="1"/>
          </p:nvPr>
        </p:nvSpPr>
        <p:spPr>
          <a:xfrm>
            <a:off x="304800" y="1524000"/>
            <a:ext cx="8534400" cy="5029200"/>
          </a:xfrm>
        </p:spPr>
        <p:txBody>
          <a:bodyPr>
            <a:normAutofit/>
          </a:bodyPr>
          <a:lstStyle/>
          <a:p>
            <a:endParaRPr lang="en-US" sz="4000" b="1" dirty="0" smtClean="0"/>
          </a:p>
          <a:p>
            <a:r>
              <a:rPr lang="en-US" sz="4000" b="1" dirty="0" smtClean="0"/>
              <a:t>Infinitives</a:t>
            </a:r>
          </a:p>
          <a:p>
            <a:endParaRPr lang="en-US" sz="4000" b="1" dirty="0" smtClean="0"/>
          </a:p>
          <a:p>
            <a:r>
              <a:rPr lang="en-US" sz="4000" b="1" dirty="0" smtClean="0"/>
              <a:t>Gerunds</a:t>
            </a:r>
          </a:p>
          <a:p>
            <a:endParaRPr lang="en-US" sz="4000" b="1" dirty="0" smtClean="0"/>
          </a:p>
          <a:p>
            <a:r>
              <a:rPr lang="en-US" sz="4000" b="1" dirty="0" smtClean="0"/>
              <a:t>Participles</a:t>
            </a:r>
            <a:endParaRPr lang="en-US" sz="4000" b="1"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835150">
            <a:off x="3758026" y="1891144"/>
            <a:ext cx="4767262" cy="445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687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SLPs working with students who need instructional intensity and our      </a:t>
            </a:r>
            <a:r>
              <a:rPr lang="en-US" dirty="0" smtClean="0">
                <a:solidFill>
                  <a:schemeClr val="accent2"/>
                </a:solidFill>
              </a:rPr>
              <a:t>“</a:t>
            </a:r>
            <a:r>
              <a:rPr lang="en-US" dirty="0" smtClean="0"/>
              <a:t>language lens</a:t>
            </a:r>
            <a:r>
              <a:rPr lang="en-US" dirty="0" smtClean="0">
                <a:solidFill>
                  <a:schemeClr val="accent2"/>
                </a:solidFill>
              </a:rPr>
              <a:t>”</a:t>
            </a:r>
          </a:p>
          <a:p>
            <a:endParaRPr lang="en-US" dirty="0" smtClean="0"/>
          </a:p>
          <a:p>
            <a:r>
              <a:rPr lang="en-US" dirty="0" smtClean="0"/>
              <a:t>SLPs working with teachers who have to differentiate instruction</a:t>
            </a:r>
            <a:endParaRPr lang="en-US" dirty="0"/>
          </a:p>
        </p:txBody>
      </p:sp>
      <p:sp>
        <p:nvSpPr>
          <p:cNvPr id="3" name="Title 2"/>
          <p:cNvSpPr>
            <a:spLocks noGrp="1"/>
          </p:cNvSpPr>
          <p:nvPr>
            <p:ph type="title"/>
          </p:nvPr>
        </p:nvSpPr>
        <p:spPr/>
        <p:txBody>
          <a:bodyPr>
            <a:normAutofit/>
          </a:bodyPr>
          <a:lstStyle/>
          <a:p>
            <a:r>
              <a:rPr lang="en-US" sz="4800" dirty="0" smtClean="0"/>
              <a:t>Scaffolding involves . . .</a:t>
            </a:r>
            <a:endParaRPr lang="en-US" sz="4800" dirty="0"/>
          </a:p>
        </p:txBody>
      </p:sp>
    </p:spTree>
    <p:extLst>
      <p:ext uri="{BB962C8B-B14F-4D97-AF65-F5344CB8AC3E}">
        <p14:creationId xmlns:p14="http://schemas.microsoft.com/office/powerpoint/2010/main" val="2930939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err="1" smtClean="0"/>
              <a:t>Verbals</a:t>
            </a:r>
            <a:r>
              <a:rPr lang="en-US" sz="4800" dirty="0" smtClean="0"/>
              <a:t>:  Infinitives</a:t>
            </a:r>
            <a:endParaRPr lang="en-US" sz="4800" dirty="0"/>
          </a:p>
        </p:txBody>
      </p:sp>
      <p:sp>
        <p:nvSpPr>
          <p:cNvPr id="2" name="Content Placeholder 1"/>
          <p:cNvSpPr>
            <a:spLocks noGrp="1"/>
          </p:cNvSpPr>
          <p:nvPr>
            <p:ph idx="1"/>
          </p:nvPr>
        </p:nvSpPr>
        <p:spPr>
          <a:xfrm>
            <a:off x="304800" y="1524000"/>
            <a:ext cx="8534400" cy="5029200"/>
          </a:xfrm>
        </p:spPr>
        <p:txBody>
          <a:bodyPr>
            <a:normAutofit/>
          </a:bodyPr>
          <a:lstStyle/>
          <a:p>
            <a:r>
              <a:rPr lang="en-US" sz="4000" b="1" dirty="0" smtClean="0"/>
              <a:t>Infinitives</a:t>
            </a:r>
          </a:p>
          <a:p>
            <a:pPr lvl="1">
              <a:spcAft>
                <a:spcPts val="600"/>
              </a:spcAft>
            </a:pPr>
            <a:r>
              <a:rPr lang="en-US" sz="3200" dirty="0" smtClean="0">
                <a:solidFill>
                  <a:schemeClr val="tx1"/>
                </a:solidFill>
              </a:rPr>
              <a:t>familiar “</a:t>
            </a:r>
            <a:r>
              <a:rPr lang="en-US" sz="3200" i="1" dirty="0" smtClean="0">
                <a:solidFill>
                  <a:schemeClr val="tx1"/>
                </a:solidFill>
              </a:rPr>
              <a:t>to</a:t>
            </a:r>
            <a:r>
              <a:rPr lang="en-US" sz="3200" dirty="0" smtClean="0">
                <a:solidFill>
                  <a:schemeClr val="tx1"/>
                </a:solidFill>
              </a:rPr>
              <a:t> + verb” structure</a:t>
            </a:r>
          </a:p>
          <a:p>
            <a:pPr lvl="1">
              <a:spcAft>
                <a:spcPts val="600"/>
              </a:spcAft>
            </a:pPr>
            <a:r>
              <a:rPr lang="en-US" sz="3200" dirty="0" smtClean="0">
                <a:solidFill>
                  <a:schemeClr val="tx1"/>
                </a:solidFill>
              </a:rPr>
              <a:t>can be used as nouns, adjectives &amp; adverbs</a:t>
            </a:r>
          </a:p>
          <a:p>
            <a:pPr lvl="1">
              <a:spcAft>
                <a:spcPts val="600"/>
              </a:spcAft>
            </a:pPr>
            <a:r>
              <a:rPr lang="en-US" sz="3200" dirty="0" smtClean="0">
                <a:solidFill>
                  <a:schemeClr val="tx1"/>
                </a:solidFill>
              </a:rPr>
              <a:t>efficient – avoids subject repetition</a:t>
            </a:r>
          </a:p>
          <a:p>
            <a:pPr lvl="1">
              <a:spcAft>
                <a:spcPts val="600"/>
              </a:spcAft>
            </a:pPr>
            <a:r>
              <a:rPr lang="en-US" sz="3200" dirty="0" smtClean="0">
                <a:solidFill>
                  <a:schemeClr val="tx1"/>
                </a:solidFill>
              </a:rPr>
              <a:t>allow embedding of one sentence into another (to clarify meaning)</a:t>
            </a:r>
          </a:p>
          <a:p>
            <a:pPr lvl="1">
              <a:spcAft>
                <a:spcPts val="600"/>
              </a:spcAft>
            </a:pPr>
            <a:r>
              <a:rPr lang="en-US" sz="3200" dirty="0" smtClean="0">
                <a:solidFill>
                  <a:schemeClr val="tx1"/>
                </a:solidFill>
              </a:rPr>
              <a:t>easy to spot except when “bare”</a:t>
            </a:r>
          </a:p>
        </p:txBody>
      </p:sp>
    </p:spTree>
    <p:extLst>
      <p:ext uri="{BB962C8B-B14F-4D97-AF65-F5344CB8AC3E}">
        <p14:creationId xmlns:p14="http://schemas.microsoft.com/office/powerpoint/2010/main" val="23656962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err="1" smtClean="0"/>
              <a:t>Verbals</a:t>
            </a:r>
            <a:r>
              <a:rPr lang="en-US" sz="4800" dirty="0" smtClean="0"/>
              <a:t>:  Gerunds</a:t>
            </a:r>
            <a:endParaRPr lang="en-US" sz="4800" dirty="0"/>
          </a:p>
        </p:txBody>
      </p:sp>
      <p:sp>
        <p:nvSpPr>
          <p:cNvPr id="2" name="Content Placeholder 1"/>
          <p:cNvSpPr>
            <a:spLocks noGrp="1"/>
          </p:cNvSpPr>
          <p:nvPr>
            <p:ph idx="1"/>
          </p:nvPr>
        </p:nvSpPr>
        <p:spPr>
          <a:xfrm>
            <a:off x="304800" y="1524000"/>
            <a:ext cx="8686800" cy="5029200"/>
          </a:xfrm>
        </p:spPr>
        <p:txBody>
          <a:bodyPr>
            <a:normAutofit/>
          </a:bodyPr>
          <a:lstStyle/>
          <a:p>
            <a:r>
              <a:rPr lang="en-US" sz="4000" b="1" dirty="0" smtClean="0"/>
              <a:t>Gerunds</a:t>
            </a:r>
          </a:p>
          <a:p>
            <a:pPr lvl="1"/>
            <a:r>
              <a:rPr lang="en-US" sz="3200" dirty="0" smtClean="0">
                <a:solidFill>
                  <a:schemeClr val="tx1"/>
                </a:solidFill>
              </a:rPr>
              <a:t>present participle (</a:t>
            </a:r>
            <a:r>
              <a:rPr lang="en-US" sz="3200" i="1" dirty="0" smtClean="0">
                <a:solidFill>
                  <a:schemeClr val="tx1"/>
                </a:solidFill>
              </a:rPr>
              <a:t>-</a:t>
            </a:r>
            <a:r>
              <a:rPr lang="en-US" sz="3200" i="1" dirty="0" err="1" smtClean="0">
                <a:solidFill>
                  <a:schemeClr val="tx1"/>
                </a:solidFill>
              </a:rPr>
              <a:t>ing</a:t>
            </a:r>
            <a:r>
              <a:rPr lang="en-US" sz="3200" i="1" dirty="0" smtClean="0">
                <a:solidFill>
                  <a:schemeClr val="tx1"/>
                </a:solidFill>
              </a:rPr>
              <a:t> </a:t>
            </a:r>
            <a:r>
              <a:rPr lang="en-US" sz="3200" dirty="0" smtClean="0">
                <a:solidFill>
                  <a:schemeClr val="tx1"/>
                </a:solidFill>
              </a:rPr>
              <a:t>verb form)</a:t>
            </a:r>
          </a:p>
          <a:p>
            <a:pPr lvl="1"/>
            <a:r>
              <a:rPr lang="en-US" sz="3200" dirty="0" smtClean="0">
                <a:solidFill>
                  <a:schemeClr val="tx1"/>
                </a:solidFill>
              </a:rPr>
              <a:t>take the place of a noun or pronoun</a:t>
            </a:r>
          </a:p>
          <a:p>
            <a:pPr lvl="1"/>
            <a:r>
              <a:rPr lang="en-US" sz="3200" dirty="0" smtClean="0">
                <a:solidFill>
                  <a:schemeClr val="tx1"/>
                </a:solidFill>
              </a:rPr>
              <a:t>can be preceded by </a:t>
            </a:r>
            <a:r>
              <a:rPr lang="en-US" sz="3200" i="1" dirty="0" smtClean="0">
                <a:solidFill>
                  <a:schemeClr val="tx1"/>
                </a:solidFill>
              </a:rPr>
              <a:t>the</a:t>
            </a:r>
            <a:r>
              <a:rPr lang="en-US" sz="3200" dirty="0" smtClean="0">
                <a:solidFill>
                  <a:schemeClr val="tx1"/>
                </a:solidFill>
              </a:rPr>
              <a:t> and followed by </a:t>
            </a:r>
            <a:r>
              <a:rPr lang="en-US" sz="3200" i="1" dirty="0" smtClean="0">
                <a:solidFill>
                  <a:schemeClr val="tx1"/>
                </a:solidFill>
              </a:rPr>
              <a:t>of </a:t>
            </a:r>
            <a:r>
              <a:rPr lang="en-US" sz="3200" dirty="0" smtClean="0">
                <a:solidFill>
                  <a:schemeClr val="tx1"/>
                </a:solidFill>
              </a:rPr>
              <a:t>(which may be present or assumed)</a:t>
            </a:r>
            <a:endParaRPr lang="en-US" sz="3200" i="1" dirty="0" smtClean="0">
              <a:solidFill>
                <a:schemeClr val="tx1"/>
              </a:solidFill>
            </a:endParaRPr>
          </a:p>
          <a:p>
            <a:pPr marL="0" indent="0">
              <a:buNone/>
            </a:pPr>
            <a:endParaRPr lang="en-US" sz="1200" b="1" dirty="0" smtClean="0"/>
          </a:p>
          <a:p>
            <a:pPr marL="0" indent="0" algn="ctr">
              <a:buNone/>
            </a:pPr>
            <a:r>
              <a:rPr lang="en-US" b="1" i="1" dirty="0" smtClean="0"/>
              <a:t>The </a:t>
            </a:r>
            <a:r>
              <a:rPr lang="en-US" b="1" i="1" dirty="0" smtClean="0">
                <a:solidFill>
                  <a:srgbClr val="C00000"/>
                </a:solidFill>
              </a:rPr>
              <a:t>handling</a:t>
            </a:r>
            <a:r>
              <a:rPr lang="en-US" b="1" i="1" dirty="0" smtClean="0"/>
              <a:t> of wild animals is for experts</a:t>
            </a:r>
            <a:r>
              <a:rPr lang="en-US" b="1" dirty="0" smtClean="0"/>
              <a:t>.</a:t>
            </a:r>
          </a:p>
          <a:p>
            <a:pPr marL="0" indent="0" algn="ctr">
              <a:buNone/>
            </a:pPr>
            <a:r>
              <a:rPr lang="en-US" b="1" i="1" dirty="0" smtClean="0">
                <a:solidFill>
                  <a:srgbClr val="C00000"/>
                </a:solidFill>
              </a:rPr>
              <a:t>Cleaning</a:t>
            </a:r>
            <a:r>
              <a:rPr lang="en-US" b="1" i="1" dirty="0" smtClean="0"/>
              <a:t> is not my favorite activity</a:t>
            </a:r>
            <a:r>
              <a:rPr lang="en-US" b="1" dirty="0" smtClean="0"/>
              <a:t>.</a:t>
            </a:r>
          </a:p>
          <a:p>
            <a:pPr marL="0" indent="0" algn="ctr">
              <a:buNone/>
            </a:pPr>
            <a:r>
              <a:rPr lang="en-US" b="1" i="1" dirty="0" smtClean="0"/>
              <a:t>The only thing he doesn’t like is </a:t>
            </a:r>
            <a:r>
              <a:rPr lang="en-US" b="1" i="1" dirty="0" smtClean="0">
                <a:solidFill>
                  <a:srgbClr val="C00000"/>
                </a:solidFill>
              </a:rPr>
              <a:t>cooking</a:t>
            </a:r>
            <a:r>
              <a:rPr lang="en-US" b="1" dirty="0" smtClean="0"/>
              <a:t>.</a:t>
            </a:r>
          </a:p>
        </p:txBody>
      </p:sp>
    </p:spTree>
    <p:extLst>
      <p:ext uri="{BB962C8B-B14F-4D97-AF65-F5344CB8AC3E}">
        <p14:creationId xmlns:p14="http://schemas.microsoft.com/office/powerpoint/2010/main" val="34915063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err="1" smtClean="0"/>
              <a:t>Verbals</a:t>
            </a:r>
            <a:r>
              <a:rPr lang="en-US" sz="4800" dirty="0" smtClean="0"/>
              <a:t>:  Participles</a:t>
            </a:r>
            <a:endParaRPr lang="en-US" sz="4800" dirty="0"/>
          </a:p>
        </p:txBody>
      </p:sp>
      <p:sp>
        <p:nvSpPr>
          <p:cNvPr id="2" name="Content Placeholder 1"/>
          <p:cNvSpPr>
            <a:spLocks noGrp="1"/>
          </p:cNvSpPr>
          <p:nvPr>
            <p:ph idx="1"/>
          </p:nvPr>
        </p:nvSpPr>
        <p:spPr>
          <a:xfrm>
            <a:off x="304800" y="1524000"/>
            <a:ext cx="8686800" cy="5029200"/>
          </a:xfrm>
        </p:spPr>
        <p:txBody>
          <a:bodyPr>
            <a:normAutofit/>
          </a:bodyPr>
          <a:lstStyle/>
          <a:p>
            <a:r>
              <a:rPr lang="en-US" sz="4000" b="1" dirty="0" smtClean="0"/>
              <a:t>Participles</a:t>
            </a:r>
          </a:p>
          <a:p>
            <a:pPr lvl="1"/>
            <a:r>
              <a:rPr lang="en-US" sz="3200" dirty="0" smtClean="0">
                <a:solidFill>
                  <a:schemeClr val="tx1"/>
                </a:solidFill>
              </a:rPr>
              <a:t>present participle (verb stem + </a:t>
            </a:r>
            <a:r>
              <a:rPr lang="en-US" sz="3200" i="1" dirty="0" smtClean="0">
                <a:solidFill>
                  <a:schemeClr val="tx1"/>
                </a:solidFill>
              </a:rPr>
              <a:t>-</a:t>
            </a:r>
            <a:r>
              <a:rPr lang="en-US" sz="3200" i="1" dirty="0" err="1" smtClean="0">
                <a:solidFill>
                  <a:schemeClr val="tx1"/>
                </a:solidFill>
              </a:rPr>
              <a:t>ing</a:t>
            </a:r>
            <a:r>
              <a:rPr lang="en-US" sz="3200" dirty="0" smtClean="0">
                <a:solidFill>
                  <a:schemeClr val="tx1"/>
                </a:solidFill>
              </a:rPr>
              <a:t>)</a:t>
            </a:r>
            <a:r>
              <a:rPr lang="en-US" sz="3200" b="1" dirty="0" smtClean="0">
                <a:solidFill>
                  <a:srgbClr val="C00000"/>
                </a:solidFill>
                <a:effectLst/>
                <a:sym typeface="Wingdings"/>
              </a:rPr>
              <a:t></a:t>
            </a:r>
            <a:r>
              <a:rPr lang="en-US" sz="3200" b="1" dirty="0" smtClean="0">
                <a:solidFill>
                  <a:schemeClr val="tx1"/>
                </a:solidFill>
              </a:rPr>
              <a:t> </a:t>
            </a:r>
            <a:r>
              <a:rPr lang="en-US" sz="3200" dirty="0" smtClean="0">
                <a:solidFill>
                  <a:schemeClr val="tx1"/>
                </a:solidFill>
              </a:rPr>
              <a:t>used to form the progressive tenses</a:t>
            </a:r>
          </a:p>
          <a:p>
            <a:pPr lvl="1"/>
            <a:r>
              <a:rPr lang="en-US" sz="3200" dirty="0" smtClean="0">
                <a:solidFill>
                  <a:schemeClr val="tx1"/>
                </a:solidFill>
              </a:rPr>
              <a:t>past participle (verb stem + </a:t>
            </a:r>
            <a:r>
              <a:rPr lang="en-US" sz="3200" i="1" dirty="0" smtClean="0">
                <a:solidFill>
                  <a:schemeClr val="tx1"/>
                </a:solidFill>
              </a:rPr>
              <a:t>-d</a:t>
            </a:r>
            <a:r>
              <a:rPr lang="en-US" sz="3200" dirty="0" smtClean="0">
                <a:solidFill>
                  <a:schemeClr val="tx1"/>
                </a:solidFill>
              </a:rPr>
              <a:t> or </a:t>
            </a:r>
            <a:r>
              <a:rPr lang="en-US" sz="3200" i="1" dirty="0" smtClean="0">
                <a:solidFill>
                  <a:schemeClr val="tx1"/>
                </a:solidFill>
              </a:rPr>
              <a:t>–</a:t>
            </a:r>
            <a:r>
              <a:rPr lang="en-US" sz="3200" i="1" dirty="0" err="1" smtClean="0">
                <a:solidFill>
                  <a:schemeClr val="tx1"/>
                </a:solidFill>
              </a:rPr>
              <a:t>ed</a:t>
            </a:r>
            <a:r>
              <a:rPr lang="en-US" sz="3200" dirty="0" smtClean="0">
                <a:solidFill>
                  <a:schemeClr val="tx1"/>
                </a:solidFill>
              </a:rPr>
              <a:t>)</a:t>
            </a:r>
            <a:r>
              <a:rPr lang="en-US" sz="3200" b="1" dirty="0" smtClean="0">
                <a:solidFill>
                  <a:srgbClr val="C00000"/>
                </a:solidFill>
                <a:effectLst/>
                <a:sym typeface="Wingdings"/>
              </a:rPr>
              <a:t></a:t>
            </a:r>
            <a:r>
              <a:rPr lang="en-US" sz="3200" b="1" dirty="0" smtClean="0">
                <a:solidFill>
                  <a:schemeClr val="tx1"/>
                </a:solidFill>
                <a:effectLst/>
                <a:sym typeface="Wingdings"/>
              </a:rPr>
              <a:t> </a:t>
            </a:r>
            <a:r>
              <a:rPr lang="en-US" sz="3200" dirty="0" smtClean="0">
                <a:solidFill>
                  <a:schemeClr val="tx1"/>
                </a:solidFill>
              </a:rPr>
              <a:t>used to form the perfect tenses</a:t>
            </a:r>
          </a:p>
          <a:p>
            <a:pPr lvl="2"/>
            <a:r>
              <a:rPr lang="en-US" sz="3200" dirty="0" smtClean="0">
                <a:effectLst>
                  <a:outerShdw blurRad="38100" dist="38100" dir="2700000" algn="tl">
                    <a:srgbClr val="000000">
                      <a:alpha val="43137"/>
                    </a:srgbClr>
                  </a:outerShdw>
                </a:effectLst>
              </a:rPr>
              <a:t>irregular verbs require a spelling change (e.g. </a:t>
            </a:r>
            <a:r>
              <a:rPr lang="en-US" sz="3200" i="1" dirty="0" smtClean="0">
                <a:effectLst>
                  <a:outerShdw blurRad="38100" dist="38100" dir="2700000" algn="tl">
                    <a:srgbClr val="000000">
                      <a:alpha val="43137"/>
                    </a:srgbClr>
                  </a:outerShdw>
                </a:effectLst>
              </a:rPr>
              <a:t>buy </a:t>
            </a:r>
            <a:r>
              <a:rPr lang="en-US" sz="3200" i="1" dirty="0" smtClean="0">
                <a:effectLst>
                  <a:outerShdw blurRad="38100" dist="38100" dir="2700000" algn="tl">
                    <a:srgbClr val="000000">
                      <a:alpha val="43137"/>
                    </a:srgbClr>
                  </a:outerShdw>
                </a:effectLst>
                <a:sym typeface="Wingdings"/>
              </a:rPr>
              <a:t> bought</a:t>
            </a:r>
            <a:r>
              <a:rPr lang="en-US" sz="3200" dirty="0" smtClean="0">
                <a:effectLst>
                  <a:outerShdw blurRad="38100" dist="38100" dir="2700000" algn="tl">
                    <a:srgbClr val="000000">
                      <a:alpha val="43137"/>
                    </a:srgbClr>
                  </a:outerShdw>
                </a:effectLst>
                <a:sym typeface="Wingdings"/>
              </a:rPr>
              <a:t>)</a:t>
            </a:r>
            <a:endParaRPr lang="en-US" sz="3200" dirty="0" smtClean="0">
              <a:effectLst>
                <a:outerShdw blurRad="38100" dist="38100" dir="2700000" algn="tl">
                  <a:srgbClr val="000000">
                    <a:alpha val="43137"/>
                  </a:srgbClr>
                </a:outerShdw>
              </a:effectLst>
            </a:endParaRPr>
          </a:p>
          <a:p>
            <a:pPr lvl="2"/>
            <a:r>
              <a:rPr lang="en-US" sz="3200" dirty="0" smtClean="0">
                <a:effectLst>
                  <a:outerShdw blurRad="38100" dist="38100" dir="2700000" algn="tl">
                    <a:srgbClr val="000000">
                      <a:alpha val="43137"/>
                    </a:srgbClr>
                  </a:outerShdw>
                </a:effectLst>
              </a:rPr>
              <a:t>some have both regular and irregular forms (e.g. </a:t>
            </a:r>
            <a:r>
              <a:rPr lang="en-US" sz="3200" i="1" dirty="0" smtClean="0">
                <a:effectLst>
                  <a:outerShdw blurRad="38100" dist="38100" dir="2700000" algn="tl">
                    <a:srgbClr val="000000">
                      <a:alpha val="43137"/>
                    </a:srgbClr>
                  </a:outerShdw>
                </a:effectLst>
              </a:rPr>
              <a:t>burned/burnt</a:t>
            </a:r>
            <a:r>
              <a:rPr lang="en-US" sz="3200"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49648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Developmental Notes:  Verbs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32362936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4958864"/>
            <a:ext cx="7924800" cy="1746736"/>
          </a:xfrm>
        </p:spPr>
        <p:txBody>
          <a:bodyPr>
            <a:noAutofit/>
          </a:bodyPr>
          <a:lstStyle/>
          <a:p>
            <a:pPr algn="ctr"/>
            <a:r>
              <a:rPr lang="en-US" sz="3200" b="1" dirty="0">
                <a:solidFill>
                  <a:schemeClr val="tx1"/>
                </a:solidFill>
                <a:effectLst>
                  <a:outerShdw blurRad="38100" dist="38100" dir="2700000" algn="tl">
                    <a:srgbClr val="000000">
                      <a:alpha val="43137"/>
                    </a:srgbClr>
                  </a:outerShdw>
                </a:effectLst>
              </a:rPr>
              <a:t>3</a:t>
            </a:r>
            <a:r>
              <a:rPr lang="en-US" sz="3200" b="1" dirty="0" smtClean="0">
                <a:solidFill>
                  <a:schemeClr val="tx1"/>
                </a:solidFill>
                <a:effectLst>
                  <a:outerShdw blurRad="38100" dist="38100" dir="2700000" algn="tl">
                    <a:srgbClr val="000000">
                      <a:alpha val="43137"/>
                    </a:srgbClr>
                  </a:outerShdw>
                </a:effectLst>
              </a:rPr>
              <a:t>A:  Verb Description</a:t>
            </a:r>
          </a:p>
          <a:p>
            <a:pPr algn="ctr"/>
            <a:r>
              <a:rPr lang="en-US" sz="3200" b="1" dirty="0">
                <a:solidFill>
                  <a:schemeClr val="tx1"/>
                </a:solidFill>
                <a:effectLst>
                  <a:outerShdw blurRad="38100" dist="38100" dir="2700000" algn="tl">
                    <a:srgbClr val="000000">
                      <a:alpha val="43137"/>
                    </a:srgbClr>
                  </a:outerShdw>
                </a:effectLst>
              </a:rPr>
              <a:t>3</a:t>
            </a:r>
            <a:r>
              <a:rPr lang="en-US" sz="3200" b="1" dirty="0" smtClean="0">
                <a:solidFill>
                  <a:schemeClr val="tx1"/>
                </a:solidFill>
                <a:effectLst>
                  <a:outerShdw blurRad="38100" dist="38100" dir="2700000" algn="tl">
                    <a:srgbClr val="000000">
                      <a:alpha val="43137"/>
                    </a:srgbClr>
                  </a:outerShdw>
                </a:effectLst>
              </a:rPr>
              <a:t>B:  Verb Conjugation (optional)</a:t>
            </a:r>
          </a:p>
          <a:p>
            <a:pPr algn="ctr"/>
            <a:r>
              <a:rPr lang="en-US" sz="3200" b="1" dirty="0" smtClean="0">
                <a:solidFill>
                  <a:schemeClr val="tx1"/>
                </a:solidFill>
                <a:effectLst>
                  <a:outerShdw blurRad="38100" dist="38100" dir="2700000" algn="tl">
                    <a:srgbClr val="000000">
                      <a:alpha val="43137"/>
                    </a:srgbClr>
                  </a:outerShdw>
                </a:effectLst>
              </a:rPr>
              <a:t>3C:  Verb Analysis</a:t>
            </a:r>
            <a:endParaRPr lang="en-US" sz="3200" b="1" dirty="0">
              <a:solidFill>
                <a:schemeClr val="tx1"/>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8248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5678"/>
          <a:stretch/>
        </p:blipFill>
        <p:spPr bwMode="auto">
          <a:xfrm>
            <a:off x="361798" y="1221066"/>
            <a:ext cx="8858402" cy="464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6758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72" r="2663" b="7048"/>
          <a:stretch/>
        </p:blipFill>
        <p:spPr bwMode="auto">
          <a:xfrm>
            <a:off x="339634" y="2022566"/>
            <a:ext cx="8634549" cy="270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131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720883"/>
            <a:ext cx="9070975" cy="590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4097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1752600"/>
          </a:xfrm>
        </p:spPr>
        <p:txBody>
          <a:bodyPr>
            <a:normAutofit/>
          </a:bodyPr>
          <a:lstStyle/>
          <a:p>
            <a:r>
              <a:rPr lang="en-US" dirty="0" smtClean="0"/>
              <a:t>An important, open-class of words that provides info about nouns and pronouns</a:t>
            </a:r>
          </a:p>
          <a:p>
            <a:r>
              <a:rPr lang="en-US" dirty="0" smtClean="0"/>
              <a:t>Generally referred to as “modifiers” </a:t>
            </a:r>
          </a:p>
        </p:txBody>
      </p:sp>
      <p:sp>
        <p:nvSpPr>
          <p:cNvPr id="3" name="Title 2"/>
          <p:cNvSpPr>
            <a:spLocks noGrp="1"/>
          </p:cNvSpPr>
          <p:nvPr>
            <p:ph type="title"/>
          </p:nvPr>
        </p:nvSpPr>
        <p:spPr/>
        <p:txBody>
          <a:bodyPr>
            <a:normAutofit/>
          </a:bodyPr>
          <a:lstStyle/>
          <a:p>
            <a:r>
              <a:rPr lang="en-US" sz="4800" dirty="0" smtClean="0"/>
              <a:t>What Is an Adjective?</a:t>
            </a:r>
            <a:endParaRPr lang="en-US" sz="48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19" r="3228"/>
          <a:stretch/>
        </p:blipFill>
        <p:spPr bwMode="auto">
          <a:xfrm>
            <a:off x="5867400" y="3581400"/>
            <a:ext cx="2760785" cy="2724150"/>
          </a:xfrm>
          <a:prstGeom prst="rect">
            <a:avLst/>
          </a:prstGeom>
          <a:noFill/>
          <a:ln w="63500" cmpd="thickThin">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Content Placeholder 1"/>
          <p:cNvSpPr txBox="1">
            <a:spLocks/>
          </p:cNvSpPr>
          <p:nvPr/>
        </p:nvSpPr>
        <p:spPr>
          <a:xfrm>
            <a:off x="304800" y="3174762"/>
            <a:ext cx="5334000" cy="33528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Important for narrowing down the qualities and properties of the words to which they refer</a:t>
            </a:r>
          </a:p>
          <a:p>
            <a:r>
              <a:rPr lang="en-US" dirty="0" smtClean="0">
                <a:solidFill>
                  <a:schemeClr val="tx1"/>
                </a:solidFill>
              </a:rPr>
              <a:t>       Two categories:  Descriptive and Limiting</a:t>
            </a:r>
          </a:p>
        </p:txBody>
      </p:sp>
    </p:spTree>
    <p:extLst>
      <p:ext uri="{BB962C8B-B14F-4D97-AF65-F5344CB8AC3E}">
        <p14:creationId xmlns:p14="http://schemas.microsoft.com/office/powerpoint/2010/main" val="29352246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534400" cy="2971800"/>
          </a:xfrm>
        </p:spPr>
        <p:txBody>
          <a:bodyPr>
            <a:normAutofit/>
          </a:bodyPr>
          <a:lstStyle/>
          <a:p>
            <a:pPr marL="0" indent="0" algn="ctr">
              <a:buNone/>
            </a:pPr>
            <a:endParaRPr lang="en-US" sz="1000" dirty="0" smtClean="0"/>
          </a:p>
          <a:p>
            <a:pPr marL="0" indent="0" algn="ctr">
              <a:buNone/>
            </a:pPr>
            <a:r>
              <a:rPr lang="en-US" sz="4000" dirty="0" smtClean="0">
                <a:solidFill>
                  <a:schemeClr val="accent2"/>
                </a:solidFill>
              </a:rPr>
              <a:t>2 Types of Descriptive Adjectives</a:t>
            </a:r>
          </a:p>
          <a:p>
            <a:pPr marL="0" indent="0" algn="ctr">
              <a:buNone/>
            </a:pPr>
            <a:endParaRPr lang="en-US" sz="1000" dirty="0" smtClean="0">
              <a:solidFill>
                <a:schemeClr val="tx1"/>
              </a:solidFill>
            </a:endParaRPr>
          </a:p>
          <a:p>
            <a:pPr marL="0" indent="0" algn="ctr">
              <a:buNone/>
            </a:pPr>
            <a:r>
              <a:rPr lang="en-US" sz="3200" dirty="0" smtClean="0">
                <a:solidFill>
                  <a:schemeClr val="tx1"/>
                </a:solidFill>
              </a:rPr>
              <a:t>Attributive	       	Predicate</a:t>
            </a:r>
          </a:p>
          <a:p>
            <a:pPr marL="0" indent="0" algn="ctr">
              <a:buNone/>
            </a:pPr>
            <a:endParaRPr lang="en-US" sz="2800" dirty="0"/>
          </a:p>
          <a:p>
            <a:pPr marL="0" indent="0" algn="ctr">
              <a:buNone/>
            </a:pPr>
            <a:r>
              <a:rPr lang="en-US" sz="4000" dirty="0" smtClean="0">
                <a:solidFill>
                  <a:schemeClr val="accent2"/>
                </a:solidFill>
              </a:rPr>
              <a:t>9 Types of Limiting Adjectives</a:t>
            </a:r>
          </a:p>
          <a:p>
            <a:pPr marL="0" indent="0" algn="ctr">
              <a:buNone/>
            </a:pPr>
            <a:endParaRPr lang="en-US" sz="1000" dirty="0"/>
          </a:p>
        </p:txBody>
      </p:sp>
      <p:sp>
        <p:nvSpPr>
          <p:cNvPr id="6" name="Content Placeholder 1"/>
          <p:cNvSpPr txBox="1">
            <a:spLocks/>
          </p:cNvSpPr>
          <p:nvPr/>
        </p:nvSpPr>
        <p:spPr>
          <a:xfrm>
            <a:off x="304800" y="3352800"/>
            <a:ext cx="8534400" cy="3429000"/>
          </a:xfrm>
          <a:prstGeom prst="rect">
            <a:avLst/>
          </a:prstGeom>
        </p:spPr>
        <p:txBody>
          <a:bodyPr vert="horz" numCol="2">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Font typeface="Wingdings 2"/>
              <a:buNone/>
            </a:pPr>
            <a:r>
              <a:rPr lang="en-US" dirty="0" smtClean="0"/>
              <a:t>Proper</a:t>
            </a:r>
          </a:p>
          <a:p>
            <a:pPr marL="0" indent="0" algn="ctr">
              <a:buFont typeface="Wingdings 2"/>
              <a:buNone/>
            </a:pPr>
            <a:r>
              <a:rPr lang="en-US" dirty="0" smtClean="0"/>
              <a:t>Possessive</a:t>
            </a:r>
          </a:p>
          <a:p>
            <a:pPr marL="0" indent="0" algn="ctr">
              <a:buFont typeface="Wingdings 2"/>
              <a:buNone/>
            </a:pPr>
            <a:r>
              <a:rPr lang="en-US" dirty="0" smtClean="0"/>
              <a:t>Demonstrative</a:t>
            </a:r>
          </a:p>
          <a:p>
            <a:pPr marL="0" indent="0" algn="ctr">
              <a:buFont typeface="Wingdings 2"/>
              <a:buNone/>
            </a:pPr>
            <a:r>
              <a:rPr lang="en-US" dirty="0" smtClean="0"/>
              <a:t>Cardinal</a:t>
            </a:r>
          </a:p>
          <a:p>
            <a:pPr marL="0" indent="0" algn="ctr">
              <a:buFont typeface="Wingdings 2"/>
              <a:buNone/>
            </a:pPr>
            <a:r>
              <a:rPr lang="en-US" dirty="0" smtClean="0"/>
              <a:t>Ordinal</a:t>
            </a:r>
          </a:p>
          <a:p>
            <a:pPr marL="0" indent="0" algn="ctr">
              <a:buNone/>
            </a:pPr>
            <a:endParaRPr lang="en-US" dirty="0" smtClean="0"/>
          </a:p>
          <a:p>
            <a:pPr marL="0" indent="0" algn="ctr">
              <a:buNone/>
            </a:pPr>
            <a:r>
              <a:rPr lang="en-US" dirty="0" smtClean="0"/>
              <a:t>Indefinite</a:t>
            </a:r>
          </a:p>
          <a:p>
            <a:pPr marL="0" indent="0" algn="ctr">
              <a:buNone/>
            </a:pPr>
            <a:r>
              <a:rPr lang="en-US" dirty="0" smtClean="0"/>
              <a:t>Interrogative</a:t>
            </a:r>
            <a:endParaRPr lang="en-US" dirty="0"/>
          </a:p>
          <a:p>
            <a:pPr marL="0" indent="0" algn="ctr">
              <a:buFont typeface="Wingdings 2"/>
              <a:buNone/>
            </a:pPr>
            <a:r>
              <a:rPr lang="en-US" dirty="0" smtClean="0"/>
              <a:t>Nouns Used As…</a:t>
            </a:r>
          </a:p>
          <a:p>
            <a:pPr marL="0" indent="0" algn="ctr">
              <a:buFont typeface="Wingdings 2"/>
              <a:buNone/>
            </a:pPr>
            <a:r>
              <a:rPr lang="en-US" dirty="0" smtClean="0"/>
              <a:t>Definite &amp; Indefinite Articles</a:t>
            </a:r>
            <a:endParaRPr lang="en-US" dirty="0"/>
          </a:p>
        </p:txBody>
      </p:sp>
    </p:spTree>
    <p:extLst>
      <p:ext uri="{BB962C8B-B14F-4D97-AF65-F5344CB8AC3E}">
        <p14:creationId xmlns:p14="http://schemas.microsoft.com/office/powerpoint/2010/main" val="1444795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sz="1000" b="1" dirty="0" smtClean="0"/>
          </a:p>
          <a:p>
            <a:pPr marL="0" indent="0" algn="ctr">
              <a:buNone/>
            </a:pPr>
            <a:r>
              <a:rPr lang="en-US" sz="3600" b="1" dirty="0" smtClean="0"/>
              <a:t>“Knowing the Zone”</a:t>
            </a:r>
          </a:p>
          <a:p>
            <a:endParaRPr lang="en-US" sz="2000" b="1" dirty="0" smtClean="0"/>
          </a:p>
          <a:p>
            <a:r>
              <a:rPr lang="en-US" b="1" dirty="0" smtClean="0"/>
              <a:t>Not making targets/processes so difficult that it frustrates the student</a:t>
            </a:r>
          </a:p>
          <a:p>
            <a:endParaRPr lang="en-US" b="1" dirty="0"/>
          </a:p>
          <a:p>
            <a:r>
              <a:rPr lang="en-US" b="1" dirty="0" smtClean="0"/>
              <a:t>Not making targets/processes so easy that the student gains nothing</a:t>
            </a:r>
            <a:endParaRPr lang="en-US" b="1" dirty="0"/>
          </a:p>
        </p:txBody>
      </p:sp>
      <p:sp>
        <p:nvSpPr>
          <p:cNvPr id="3" name="Title 2"/>
          <p:cNvSpPr>
            <a:spLocks noGrp="1"/>
          </p:cNvSpPr>
          <p:nvPr>
            <p:ph type="title"/>
          </p:nvPr>
        </p:nvSpPr>
        <p:spPr/>
        <p:txBody>
          <a:bodyPr>
            <a:normAutofit/>
          </a:bodyPr>
          <a:lstStyle/>
          <a:p>
            <a:r>
              <a:rPr lang="en-US" sz="4800" dirty="0" smtClean="0"/>
              <a:t>Scaffolding requires . . .</a:t>
            </a:r>
            <a:endParaRPr lang="en-US" sz="4800" dirty="0"/>
          </a:p>
        </p:txBody>
      </p:sp>
    </p:spTree>
    <p:extLst>
      <p:ext uri="{BB962C8B-B14F-4D97-AF65-F5344CB8AC3E}">
        <p14:creationId xmlns:p14="http://schemas.microsoft.com/office/powerpoint/2010/main" val="6191942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86800" cy="5029200"/>
          </a:xfrm>
        </p:spPr>
        <p:txBody>
          <a:bodyPr>
            <a:noAutofit/>
          </a:bodyPr>
          <a:lstStyle/>
          <a:p>
            <a:r>
              <a:rPr lang="en-US" sz="2800" b="1" dirty="0" smtClean="0"/>
              <a:t>Simple adjectives:  </a:t>
            </a:r>
            <a:r>
              <a:rPr lang="en-US" sz="2800" dirty="0" smtClean="0"/>
              <a:t>consist of a single word,     e.g. </a:t>
            </a:r>
            <a:r>
              <a:rPr lang="en-US" sz="2800" i="1" dirty="0" smtClean="0"/>
              <a:t>tacky, experimental, shrill, delicious</a:t>
            </a:r>
            <a:endParaRPr lang="en-US" sz="2800" dirty="0" smtClean="0"/>
          </a:p>
          <a:p>
            <a:r>
              <a:rPr lang="en-US" sz="2800" b="1" dirty="0" smtClean="0"/>
              <a:t>Compound adjectives:  </a:t>
            </a:r>
            <a:r>
              <a:rPr lang="en-US" sz="2800" dirty="0" smtClean="0"/>
              <a:t>consist of two words; formed three ways:</a:t>
            </a:r>
          </a:p>
          <a:p>
            <a:pPr lvl="1">
              <a:spcBef>
                <a:spcPts val="600"/>
              </a:spcBef>
            </a:pPr>
            <a:r>
              <a:rPr lang="en-US" strike="sngStrike" dirty="0" smtClean="0">
                <a:solidFill>
                  <a:schemeClr val="tx1"/>
                </a:solidFill>
              </a:rPr>
              <a:t>Closed</a:t>
            </a:r>
            <a:r>
              <a:rPr lang="en-US" dirty="0">
                <a:solidFill>
                  <a:schemeClr val="tx1"/>
                </a:solidFill>
              </a:rPr>
              <a:t>:  combine two words into </a:t>
            </a:r>
            <a:r>
              <a:rPr lang="en-US" dirty="0" smtClean="0">
                <a:solidFill>
                  <a:schemeClr val="tx1"/>
                </a:solidFill>
              </a:rPr>
              <a:t>one word,   e.g. </a:t>
            </a:r>
            <a:r>
              <a:rPr lang="en-US" i="1" dirty="0" smtClean="0">
                <a:solidFill>
                  <a:schemeClr val="tx1"/>
                </a:solidFill>
              </a:rPr>
              <a:t>pickup </a:t>
            </a:r>
            <a:r>
              <a:rPr lang="en-US" dirty="0" smtClean="0">
                <a:solidFill>
                  <a:schemeClr val="tx1"/>
                </a:solidFill>
              </a:rPr>
              <a:t>truck</a:t>
            </a:r>
            <a:r>
              <a:rPr lang="en-US" i="1" dirty="0" smtClean="0">
                <a:solidFill>
                  <a:schemeClr val="tx1"/>
                </a:solidFill>
              </a:rPr>
              <a:t>, ballpoint </a:t>
            </a:r>
            <a:r>
              <a:rPr lang="en-US" dirty="0" smtClean="0">
                <a:solidFill>
                  <a:schemeClr val="tx1"/>
                </a:solidFill>
              </a:rPr>
              <a:t>pen</a:t>
            </a:r>
            <a:r>
              <a:rPr lang="en-US" i="1" dirty="0" smtClean="0">
                <a:solidFill>
                  <a:schemeClr val="tx1"/>
                </a:solidFill>
              </a:rPr>
              <a:t>, hardcover </a:t>
            </a:r>
            <a:r>
              <a:rPr lang="en-US" dirty="0" smtClean="0">
                <a:solidFill>
                  <a:schemeClr val="tx1"/>
                </a:solidFill>
              </a:rPr>
              <a:t>book</a:t>
            </a:r>
          </a:p>
          <a:p>
            <a:pPr lvl="1">
              <a:spcBef>
                <a:spcPts val="600"/>
              </a:spcBef>
            </a:pPr>
            <a:r>
              <a:rPr lang="en-US" strike="sngStrike" dirty="0" smtClean="0">
                <a:solidFill>
                  <a:schemeClr val="tx1"/>
                </a:solidFill>
              </a:rPr>
              <a:t>Open</a:t>
            </a:r>
            <a:r>
              <a:rPr lang="en-US" dirty="0" smtClean="0">
                <a:solidFill>
                  <a:schemeClr val="tx1"/>
                </a:solidFill>
              </a:rPr>
              <a:t>:  two closely related words used together, e.g. </a:t>
            </a:r>
            <a:r>
              <a:rPr lang="en-US" i="1" dirty="0" smtClean="0">
                <a:solidFill>
                  <a:schemeClr val="tx1"/>
                </a:solidFill>
              </a:rPr>
              <a:t>child development </a:t>
            </a:r>
            <a:r>
              <a:rPr lang="en-US" dirty="0" smtClean="0">
                <a:solidFill>
                  <a:schemeClr val="tx1"/>
                </a:solidFill>
              </a:rPr>
              <a:t>center</a:t>
            </a:r>
            <a:r>
              <a:rPr lang="en-US" i="1" dirty="0" smtClean="0">
                <a:solidFill>
                  <a:schemeClr val="tx1"/>
                </a:solidFill>
              </a:rPr>
              <a:t>, Supreme Court </a:t>
            </a:r>
            <a:r>
              <a:rPr lang="en-US" dirty="0" smtClean="0">
                <a:solidFill>
                  <a:schemeClr val="tx1"/>
                </a:solidFill>
              </a:rPr>
              <a:t>ruling, </a:t>
            </a:r>
            <a:r>
              <a:rPr lang="en-US" i="1" dirty="0" smtClean="0">
                <a:solidFill>
                  <a:schemeClr val="tx1"/>
                </a:solidFill>
              </a:rPr>
              <a:t>high school</a:t>
            </a:r>
            <a:r>
              <a:rPr lang="en-US" dirty="0" smtClean="0">
                <a:solidFill>
                  <a:schemeClr val="tx1"/>
                </a:solidFill>
              </a:rPr>
              <a:t> teacher</a:t>
            </a:r>
          </a:p>
          <a:p>
            <a:pPr lvl="1">
              <a:spcBef>
                <a:spcPts val="600"/>
              </a:spcBef>
            </a:pPr>
            <a:r>
              <a:rPr lang="en-US" strike="sngStrike" dirty="0" smtClean="0">
                <a:solidFill>
                  <a:schemeClr val="tx1"/>
                </a:solidFill>
              </a:rPr>
              <a:t>Hyphenated</a:t>
            </a:r>
            <a:r>
              <a:rPr lang="en-US" dirty="0" smtClean="0">
                <a:solidFill>
                  <a:schemeClr val="tx1"/>
                </a:solidFill>
              </a:rPr>
              <a:t>:  hyphenating two words, e.g. </a:t>
            </a:r>
            <a:r>
              <a:rPr lang="en-US" i="1" dirty="0" smtClean="0">
                <a:solidFill>
                  <a:schemeClr val="tx1"/>
                </a:solidFill>
              </a:rPr>
              <a:t>parent-child </a:t>
            </a:r>
            <a:r>
              <a:rPr lang="en-US" dirty="0" smtClean="0">
                <a:solidFill>
                  <a:schemeClr val="tx1"/>
                </a:solidFill>
              </a:rPr>
              <a:t>interaction</a:t>
            </a:r>
            <a:r>
              <a:rPr lang="en-US" i="1" dirty="0" smtClean="0">
                <a:solidFill>
                  <a:schemeClr val="tx1"/>
                </a:solidFill>
              </a:rPr>
              <a:t>, low-income</a:t>
            </a:r>
            <a:r>
              <a:rPr lang="en-US" dirty="0" smtClean="0">
                <a:solidFill>
                  <a:schemeClr val="tx1"/>
                </a:solidFill>
              </a:rPr>
              <a:t> households</a:t>
            </a:r>
            <a:endParaRPr lang="en-US" dirty="0">
              <a:solidFill>
                <a:schemeClr val="tx1"/>
              </a:solidFill>
            </a:endParaRPr>
          </a:p>
        </p:txBody>
      </p:sp>
      <p:sp>
        <p:nvSpPr>
          <p:cNvPr id="3" name="Title 2"/>
          <p:cNvSpPr>
            <a:spLocks noGrp="1"/>
          </p:cNvSpPr>
          <p:nvPr>
            <p:ph type="title"/>
          </p:nvPr>
        </p:nvSpPr>
        <p:spPr>
          <a:xfrm>
            <a:off x="304800" y="76200"/>
            <a:ext cx="8534400" cy="1219200"/>
          </a:xfrm>
        </p:spPr>
        <p:txBody>
          <a:bodyPr>
            <a:normAutofit fontScale="90000"/>
          </a:bodyPr>
          <a:lstStyle/>
          <a:p>
            <a:r>
              <a:rPr lang="en-US" sz="4800" dirty="0" smtClean="0"/>
              <a:t>Simple and Compound Adjectives</a:t>
            </a:r>
            <a:endParaRPr lang="en-US" sz="4800" dirty="0"/>
          </a:p>
        </p:txBody>
      </p:sp>
    </p:spTree>
    <p:extLst>
      <p:ext uri="{BB962C8B-B14F-4D97-AF65-F5344CB8AC3E}">
        <p14:creationId xmlns:p14="http://schemas.microsoft.com/office/powerpoint/2010/main" val="32444727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94415603"/>
              </p:ext>
            </p:extLst>
          </p:nvPr>
        </p:nvGraphicFramePr>
        <p:xfrm>
          <a:off x="685800" y="1905000"/>
          <a:ext cx="7772400" cy="41910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590800"/>
                <a:gridCol w="2590800"/>
                <a:gridCol w="2590800"/>
              </a:tblGrid>
              <a:tr h="990600">
                <a:tc>
                  <a:txBody>
                    <a:bodyPr/>
                    <a:lstStyle/>
                    <a:p>
                      <a:pPr algn="ctr"/>
                      <a:r>
                        <a:rPr lang="en-US" sz="3100" dirty="0" smtClean="0"/>
                        <a:t>Positive</a:t>
                      </a:r>
                    </a:p>
                    <a:p>
                      <a:pPr algn="ctr"/>
                      <a:r>
                        <a:rPr lang="en-US" sz="2000" dirty="0" smtClean="0"/>
                        <a:t>(gradable)</a:t>
                      </a:r>
                      <a:endParaRPr lang="en-US" sz="2000" dirty="0"/>
                    </a:p>
                  </a:txBody>
                  <a:tcPr anchor="ctr"/>
                </a:tc>
                <a:tc>
                  <a:txBody>
                    <a:bodyPr/>
                    <a:lstStyle/>
                    <a:p>
                      <a:pPr algn="ctr"/>
                      <a:r>
                        <a:rPr lang="en-US" sz="3100" dirty="0" smtClean="0"/>
                        <a:t>Comparative</a:t>
                      </a:r>
                    </a:p>
                    <a:p>
                      <a:pPr algn="ctr"/>
                      <a:r>
                        <a:rPr lang="en-US" sz="2000" dirty="0" smtClean="0"/>
                        <a:t>(compares</a:t>
                      </a:r>
                      <a:r>
                        <a:rPr lang="en-US" sz="2000" baseline="0" dirty="0" smtClean="0"/>
                        <a:t> two)</a:t>
                      </a:r>
                      <a:endParaRPr lang="en-US" sz="2000" dirty="0"/>
                    </a:p>
                  </a:txBody>
                  <a:tcPr anchor="ctr"/>
                </a:tc>
                <a:tc>
                  <a:txBody>
                    <a:bodyPr/>
                    <a:lstStyle/>
                    <a:p>
                      <a:pPr algn="ctr"/>
                      <a:r>
                        <a:rPr lang="en-US" sz="3100" dirty="0" smtClean="0"/>
                        <a:t>Superlative</a:t>
                      </a:r>
                    </a:p>
                    <a:p>
                      <a:pPr algn="ctr"/>
                      <a:r>
                        <a:rPr lang="en-US" sz="2000" dirty="0" smtClean="0"/>
                        <a:t>(compares three+)</a:t>
                      </a:r>
                      <a:endParaRPr lang="en-US" sz="2000" dirty="0"/>
                    </a:p>
                  </a:txBody>
                  <a:tcPr anchor="ctr"/>
                </a:tc>
              </a:tr>
              <a:tr h="640080">
                <a:tc>
                  <a:txBody>
                    <a:bodyPr/>
                    <a:lstStyle/>
                    <a:p>
                      <a:pPr algn="ctr"/>
                      <a:r>
                        <a:rPr lang="en-US" sz="2800" dirty="0" smtClean="0"/>
                        <a:t>sleepy</a:t>
                      </a:r>
                      <a:endParaRPr lang="en-US" sz="2800" dirty="0"/>
                    </a:p>
                  </a:txBody>
                  <a:tcPr anchor="ctr">
                    <a:solidFill>
                      <a:schemeClr val="bg2">
                        <a:lumMod val="20000"/>
                        <a:lumOff val="80000"/>
                      </a:schemeClr>
                    </a:solidFill>
                  </a:tcPr>
                </a:tc>
                <a:tc>
                  <a:txBody>
                    <a:bodyPr/>
                    <a:lstStyle/>
                    <a:p>
                      <a:pPr algn="ctr"/>
                      <a:r>
                        <a:rPr lang="en-US" sz="2800" dirty="0" smtClean="0"/>
                        <a:t>sleepier</a:t>
                      </a:r>
                      <a:endParaRPr lang="en-US" sz="2800" dirty="0"/>
                    </a:p>
                  </a:txBody>
                  <a:tcPr anchor="ctr">
                    <a:solidFill>
                      <a:schemeClr val="bg2">
                        <a:lumMod val="20000"/>
                        <a:lumOff val="80000"/>
                      </a:schemeClr>
                    </a:solidFill>
                  </a:tcPr>
                </a:tc>
                <a:tc>
                  <a:txBody>
                    <a:bodyPr/>
                    <a:lstStyle/>
                    <a:p>
                      <a:pPr algn="ctr"/>
                      <a:r>
                        <a:rPr lang="en-US" sz="2800" dirty="0" smtClean="0"/>
                        <a:t>sleepiest</a:t>
                      </a:r>
                      <a:endParaRPr lang="en-US" sz="2800" dirty="0"/>
                    </a:p>
                  </a:txBody>
                  <a:tcPr anchor="ctr">
                    <a:solidFill>
                      <a:schemeClr val="bg2">
                        <a:lumMod val="20000"/>
                        <a:lumOff val="80000"/>
                      </a:schemeClr>
                    </a:solidFill>
                  </a:tcPr>
                </a:tc>
              </a:tr>
              <a:tr h="640080">
                <a:tc>
                  <a:txBody>
                    <a:bodyPr/>
                    <a:lstStyle/>
                    <a:p>
                      <a:pPr algn="ctr"/>
                      <a:r>
                        <a:rPr lang="en-US" sz="2800" dirty="0" smtClean="0"/>
                        <a:t>serious</a:t>
                      </a:r>
                      <a:endParaRPr lang="en-US" sz="2800" dirty="0"/>
                    </a:p>
                  </a:txBody>
                  <a:tcPr anchor="ctr">
                    <a:solidFill>
                      <a:schemeClr val="bg2">
                        <a:lumMod val="20000"/>
                        <a:lumOff val="80000"/>
                      </a:schemeClr>
                    </a:solidFill>
                  </a:tcPr>
                </a:tc>
                <a:tc>
                  <a:txBody>
                    <a:bodyPr/>
                    <a:lstStyle/>
                    <a:p>
                      <a:pPr algn="ctr"/>
                      <a:r>
                        <a:rPr lang="en-US" sz="2800" dirty="0" smtClean="0"/>
                        <a:t>more serious</a:t>
                      </a:r>
                      <a:endParaRPr lang="en-US" sz="2800" dirty="0"/>
                    </a:p>
                  </a:txBody>
                  <a:tcPr anchor="ctr">
                    <a:solidFill>
                      <a:schemeClr val="bg2">
                        <a:lumMod val="20000"/>
                        <a:lumOff val="80000"/>
                      </a:schemeClr>
                    </a:solidFill>
                  </a:tcPr>
                </a:tc>
                <a:tc>
                  <a:txBody>
                    <a:bodyPr/>
                    <a:lstStyle/>
                    <a:p>
                      <a:pPr algn="ctr"/>
                      <a:r>
                        <a:rPr lang="en-US" sz="2800" dirty="0" smtClean="0"/>
                        <a:t>most serious</a:t>
                      </a:r>
                      <a:endParaRPr lang="en-US" sz="2800" dirty="0"/>
                    </a:p>
                  </a:txBody>
                  <a:tcPr anchor="ctr">
                    <a:solidFill>
                      <a:schemeClr val="bg2">
                        <a:lumMod val="20000"/>
                        <a:lumOff val="80000"/>
                      </a:schemeClr>
                    </a:solidFill>
                  </a:tcPr>
                </a:tc>
              </a:tr>
              <a:tr h="640080">
                <a:tc>
                  <a:txBody>
                    <a:bodyPr/>
                    <a:lstStyle/>
                    <a:p>
                      <a:pPr algn="ctr"/>
                      <a:r>
                        <a:rPr lang="en-US" sz="2800" dirty="0" smtClean="0"/>
                        <a:t>studious</a:t>
                      </a:r>
                      <a:endParaRPr lang="en-US" sz="2800" dirty="0"/>
                    </a:p>
                  </a:txBody>
                  <a:tcPr anchor="ctr">
                    <a:solidFill>
                      <a:schemeClr val="bg2">
                        <a:lumMod val="20000"/>
                        <a:lumOff val="80000"/>
                      </a:schemeClr>
                    </a:solidFill>
                  </a:tcPr>
                </a:tc>
                <a:tc>
                  <a:txBody>
                    <a:bodyPr/>
                    <a:lstStyle/>
                    <a:p>
                      <a:pPr algn="ctr"/>
                      <a:r>
                        <a:rPr lang="en-US" sz="2800" dirty="0" smtClean="0"/>
                        <a:t>less studious</a:t>
                      </a:r>
                      <a:endParaRPr lang="en-US" sz="2800" dirty="0"/>
                    </a:p>
                  </a:txBody>
                  <a:tcPr anchor="ctr">
                    <a:solidFill>
                      <a:schemeClr val="bg2">
                        <a:lumMod val="20000"/>
                        <a:lumOff val="80000"/>
                      </a:schemeClr>
                    </a:solidFill>
                  </a:tcPr>
                </a:tc>
                <a:tc>
                  <a:txBody>
                    <a:bodyPr/>
                    <a:lstStyle/>
                    <a:p>
                      <a:pPr algn="ctr"/>
                      <a:r>
                        <a:rPr lang="en-US" sz="2800" dirty="0" smtClean="0"/>
                        <a:t>least</a:t>
                      </a:r>
                      <a:r>
                        <a:rPr lang="en-US" sz="2800" baseline="0" dirty="0" smtClean="0"/>
                        <a:t> studious</a:t>
                      </a:r>
                      <a:endParaRPr lang="en-US" sz="2800" dirty="0"/>
                    </a:p>
                  </a:txBody>
                  <a:tcPr anchor="ctr">
                    <a:solidFill>
                      <a:schemeClr val="bg2">
                        <a:lumMod val="20000"/>
                        <a:lumOff val="80000"/>
                      </a:schemeClr>
                    </a:solidFill>
                  </a:tcPr>
                </a:tc>
              </a:tr>
              <a:tr h="640080">
                <a:tc>
                  <a:txBody>
                    <a:bodyPr/>
                    <a:lstStyle/>
                    <a:p>
                      <a:pPr algn="ctr"/>
                      <a:r>
                        <a:rPr lang="en-US" sz="2800" dirty="0" smtClean="0"/>
                        <a:t>good</a:t>
                      </a:r>
                      <a:endParaRPr lang="en-US" sz="2800" dirty="0"/>
                    </a:p>
                  </a:txBody>
                  <a:tcPr anchor="ctr">
                    <a:solidFill>
                      <a:schemeClr val="bg2">
                        <a:lumMod val="40000"/>
                        <a:lumOff val="60000"/>
                      </a:schemeClr>
                    </a:solidFill>
                  </a:tcPr>
                </a:tc>
                <a:tc>
                  <a:txBody>
                    <a:bodyPr/>
                    <a:lstStyle/>
                    <a:p>
                      <a:pPr algn="ctr"/>
                      <a:r>
                        <a:rPr lang="en-US" sz="2800" dirty="0" smtClean="0"/>
                        <a:t>better</a:t>
                      </a:r>
                      <a:endParaRPr lang="en-US" sz="2800" dirty="0"/>
                    </a:p>
                  </a:txBody>
                  <a:tcPr anchor="ctr">
                    <a:solidFill>
                      <a:schemeClr val="bg2">
                        <a:lumMod val="40000"/>
                        <a:lumOff val="60000"/>
                      </a:schemeClr>
                    </a:solidFill>
                  </a:tcPr>
                </a:tc>
                <a:tc>
                  <a:txBody>
                    <a:bodyPr/>
                    <a:lstStyle/>
                    <a:p>
                      <a:pPr algn="ctr"/>
                      <a:r>
                        <a:rPr lang="en-US" sz="2800" dirty="0" smtClean="0"/>
                        <a:t>best</a:t>
                      </a:r>
                      <a:endParaRPr lang="en-US" sz="2800" dirty="0"/>
                    </a:p>
                  </a:txBody>
                  <a:tcPr anchor="ctr">
                    <a:solidFill>
                      <a:schemeClr val="bg2">
                        <a:lumMod val="40000"/>
                        <a:lumOff val="60000"/>
                      </a:schemeClr>
                    </a:solidFill>
                  </a:tcPr>
                </a:tc>
              </a:tr>
              <a:tr h="640080">
                <a:tc>
                  <a:txBody>
                    <a:bodyPr/>
                    <a:lstStyle/>
                    <a:p>
                      <a:pPr algn="ctr"/>
                      <a:r>
                        <a:rPr lang="en-US" sz="2800" dirty="0" smtClean="0"/>
                        <a:t>bad</a:t>
                      </a:r>
                      <a:endParaRPr lang="en-US" sz="2800" dirty="0"/>
                    </a:p>
                  </a:txBody>
                  <a:tcPr anchor="ctr">
                    <a:solidFill>
                      <a:schemeClr val="bg2">
                        <a:lumMod val="40000"/>
                        <a:lumOff val="60000"/>
                      </a:schemeClr>
                    </a:solidFill>
                  </a:tcPr>
                </a:tc>
                <a:tc>
                  <a:txBody>
                    <a:bodyPr/>
                    <a:lstStyle/>
                    <a:p>
                      <a:pPr algn="ctr"/>
                      <a:r>
                        <a:rPr lang="en-US" sz="2800" dirty="0" smtClean="0"/>
                        <a:t>worse</a:t>
                      </a:r>
                      <a:endParaRPr lang="en-US" sz="2800" dirty="0"/>
                    </a:p>
                  </a:txBody>
                  <a:tcPr anchor="ctr">
                    <a:solidFill>
                      <a:schemeClr val="bg2">
                        <a:lumMod val="40000"/>
                        <a:lumOff val="60000"/>
                      </a:schemeClr>
                    </a:solidFill>
                  </a:tcPr>
                </a:tc>
                <a:tc>
                  <a:txBody>
                    <a:bodyPr/>
                    <a:lstStyle/>
                    <a:p>
                      <a:pPr algn="ctr"/>
                      <a:r>
                        <a:rPr lang="en-US" sz="2800" dirty="0" smtClean="0"/>
                        <a:t>worst</a:t>
                      </a:r>
                      <a:endParaRPr lang="en-US" sz="2800" dirty="0"/>
                    </a:p>
                  </a:txBody>
                  <a:tcPr anchor="ctr">
                    <a:solidFill>
                      <a:schemeClr val="bg2">
                        <a:lumMod val="40000"/>
                        <a:lumOff val="60000"/>
                      </a:schemeClr>
                    </a:solidFill>
                  </a:tcPr>
                </a:tc>
              </a:tr>
            </a:tbl>
          </a:graphicData>
        </a:graphic>
      </p:graphicFrame>
      <p:sp>
        <p:nvSpPr>
          <p:cNvPr id="3" name="Title 2"/>
          <p:cNvSpPr>
            <a:spLocks noGrp="1"/>
          </p:cNvSpPr>
          <p:nvPr>
            <p:ph type="title"/>
          </p:nvPr>
        </p:nvSpPr>
        <p:spPr/>
        <p:txBody>
          <a:bodyPr>
            <a:normAutofit/>
          </a:bodyPr>
          <a:lstStyle/>
          <a:p>
            <a:r>
              <a:rPr lang="en-US" sz="4800" dirty="0" smtClean="0"/>
              <a:t>Three Adjective Forms</a:t>
            </a:r>
            <a:endParaRPr lang="en-US" sz="4800" dirty="0"/>
          </a:p>
        </p:txBody>
      </p:sp>
      <p:sp>
        <p:nvSpPr>
          <p:cNvPr id="5" name="TextBox 4"/>
          <p:cNvSpPr txBox="1"/>
          <p:nvPr/>
        </p:nvSpPr>
        <p:spPr>
          <a:xfrm>
            <a:off x="609600" y="2829580"/>
            <a:ext cx="609600" cy="523220"/>
          </a:xfrm>
          <a:prstGeom prst="rect">
            <a:avLst/>
          </a:prstGeom>
          <a:noFill/>
        </p:spPr>
        <p:txBody>
          <a:bodyPr wrap="square" rtlCol="0">
            <a:spAutoFit/>
          </a:bodyPr>
          <a:lstStyle/>
          <a:p>
            <a:r>
              <a:rPr lang="en-US" sz="2800" dirty="0" smtClean="0">
                <a:solidFill>
                  <a:srgbClr val="0066FF"/>
                </a:solidFill>
                <a:sym typeface="Wingdings"/>
              </a:rPr>
              <a:t></a:t>
            </a:r>
            <a:endParaRPr lang="en-US" sz="2800" dirty="0">
              <a:solidFill>
                <a:srgbClr val="0066FF"/>
              </a:solidFill>
            </a:endParaRPr>
          </a:p>
        </p:txBody>
      </p:sp>
      <p:sp>
        <p:nvSpPr>
          <p:cNvPr id="6" name="TextBox 5"/>
          <p:cNvSpPr txBox="1"/>
          <p:nvPr/>
        </p:nvSpPr>
        <p:spPr>
          <a:xfrm>
            <a:off x="609600" y="4734580"/>
            <a:ext cx="609600" cy="523220"/>
          </a:xfrm>
          <a:prstGeom prst="rect">
            <a:avLst/>
          </a:prstGeom>
          <a:noFill/>
        </p:spPr>
        <p:txBody>
          <a:bodyPr wrap="square" rtlCol="0">
            <a:spAutoFit/>
          </a:bodyPr>
          <a:lstStyle/>
          <a:p>
            <a:r>
              <a:rPr lang="en-US" sz="2800" dirty="0" smtClean="0">
                <a:solidFill>
                  <a:srgbClr val="0066FF"/>
                </a:solidFill>
                <a:sym typeface="Wingdings"/>
              </a:rPr>
              <a:t></a:t>
            </a:r>
            <a:endParaRPr lang="en-US" sz="2800" dirty="0">
              <a:solidFill>
                <a:srgbClr val="0066FF"/>
              </a:solidFill>
            </a:endParaRPr>
          </a:p>
        </p:txBody>
      </p:sp>
    </p:spTree>
    <p:extLst>
      <p:ext uri="{BB962C8B-B14F-4D97-AF65-F5344CB8AC3E}">
        <p14:creationId xmlns:p14="http://schemas.microsoft.com/office/powerpoint/2010/main" val="16689523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3400" b="1" dirty="0"/>
              <a:t>Attributive</a:t>
            </a:r>
            <a:r>
              <a:rPr lang="en-US" sz="3400" dirty="0"/>
              <a:t> adjectives most often precede </a:t>
            </a:r>
            <a:r>
              <a:rPr lang="en-US" sz="3400" dirty="0" smtClean="0"/>
              <a:t>nouns, e.g. </a:t>
            </a:r>
            <a:r>
              <a:rPr lang="en-US" sz="3400" i="1" dirty="0" smtClean="0"/>
              <a:t>The </a:t>
            </a:r>
            <a:r>
              <a:rPr lang="en-US" sz="3400" i="1" u="sng" dirty="0"/>
              <a:t>tall</a:t>
            </a:r>
            <a:r>
              <a:rPr lang="en-US" sz="3400" i="1" dirty="0"/>
              <a:t> girl is in  my class</a:t>
            </a:r>
            <a:r>
              <a:rPr lang="en-US" sz="3400" i="1" dirty="0" smtClean="0"/>
              <a:t>.</a:t>
            </a:r>
            <a:endParaRPr lang="en-US" sz="3400" dirty="0"/>
          </a:p>
          <a:p>
            <a:r>
              <a:rPr lang="en-US" sz="3400" b="1" dirty="0"/>
              <a:t>Predicate</a:t>
            </a:r>
            <a:r>
              <a:rPr lang="en-US" sz="3400" dirty="0"/>
              <a:t> adjectives </a:t>
            </a:r>
            <a:r>
              <a:rPr lang="en-US" sz="3400" dirty="0" smtClean="0"/>
              <a:t>. . .</a:t>
            </a:r>
            <a:endParaRPr lang="en-US" sz="3400" dirty="0"/>
          </a:p>
          <a:p>
            <a:pPr lvl="2">
              <a:buFont typeface="Wingdings" panose="05000000000000000000" pitchFamily="2" charset="2"/>
              <a:buChar char="§"/>
            </a:pPr>
            <a:r>
              <a:rPr lang="en-US" sz="3000" dirty="0">
                <a:solidFill>
                  <a:schemeClr val="tx1"/>
                </a:solidFill>
                <a:effectLst>
                  <a:outerShdw blurRad="38100" dist="38100" dir="2700000" algn="tl">
                    <a:srgbClr val="000000">
                      <a:alpha val="43137"/>
                    </a:srgbClr>
                  </a:outerShdw>
                </a:effectLst>
              </a:rPr>
              <a:t>can follow a </a:t>
            </a:r>
            <a:r>
              <a:rPr lang="en-US" sz="3000" dirty="0" smtClean="0">
                <a:solidFill>
                  <a:schemeClr val="tx1"/>
                </a:solidFill>
                <a:effectLst>
                  <a:outerShdw blurRad="38100" dist="38100" dir="2700000" algn="tl">
                    <a:srgbClr val="000000">
                      <a:alpha val="43137"/>
                    </a:srgbClr>
                  </a:outerShdw>
                </a:effectLst>
              </a:rPr>
              <a:t>copula                                   </a:t>
            </a:r>
            <a:r>
              <a:rPr lang="en-US" sz="3000" dirty="0" smtClean="0">
                <a:solidFill>
                  <a:schemeClr val="tx1"/>
                </a:solidFill>
              </a:rPr>
              <a:t>e.g. </a:t>
            </a:r>
            <a:r>
              <a:rPr lang="en-US" sz="3000" i="1" dirty="0" smtClean="0">
                <a:solidFill>
                  <a:schemeClr val="tx1"/>
                </a:solidFill>
              </a:rPr>
              <a:t>The </a:t>
            </a:r>
            <a:r>
              <a:rPr lang="en-US" sz="3000" i="1" dirty="0">
                <a:solidFill>
                  <a:schemeClr val="tx1"/>
                </a:solidFill>
              </a:rPr>
              <a:t>girl in my class is </a:t>
            </a:r>
            <a:r>
              <a:rPr lang="en-US" sz="3000" i="1" u="sng" dirty="0" smtClean="0">
                <a:solidFill>
                  <a:schemeClr val="tx1"/>
                </a:solidFill>
              </a:rPr>
              <a:t>tall</a:t>
            </a:r>
            <a:r>
              <a:rPr lang="en-US" sz="3000" i="1" dirty="0" smtClean="0">
                <a:solidFill>
                  <a:schemeClr val="tx1"/>
                </a:solidFill>
              </a:rPr>
              <a:t>.</a:t>
            </a:r>
            <a:endParaRPr lang="en-US" sz="3000" dirty="0">
              <a:solidFill>
                <a:schemeClr val="tx1"/>
              </a:solidFill>
            </a:endParaRPr>
          </a:p>
          <a:p>
            <a:pPr lvl="2">
              <a:buFont typeface="Wingdings" panose="05000000000000000000" pitchFamily="2" charset="2"/>
              <a:buChar char="§"/>
            </a:pPr>
            <a:r>
              <a:rPr lang="en-US" sz="3000" dirty="0">
                <a:solidFill>
                  <a:schemeClr val="tx1"/>
                </a:solidFill>
                <a:effectLst>
                  <a:outerShdw blurRad="38100" dist="38100" dir="2700000" algn="tl">
                    <a:srgbClr val="000000">
                      <a:alpha val="43137"/>
                    </a:srgbClr>
                  </a:outerShdw>
                </a:effectLst>
              </a:rPr>
              <a:t>and </a:t>
            </a:r>
            <a:r>
              <a:rPr lang="en-US" sz="3000" dirty="0" smtClean="0">
                <a:solidFill>
                  <a:schemeClr val="tx1"/>
                </a:solidFill>
                <a:effectLst>
                  <a:outerShdw blurRad="38100" dist="38100" dir="2700000" algn="tl">
                    <a:srgbClr val="000000">
                      <a:alpha val="43137"/>
                    </a:srgbClr>
                  </a:outerShdw>
                </a:effectLst>
              </a:rPr>
              <a:t>can </a:t>
            </a:r>
            <a:r>
              <a:rPr lang="en-US" sz="3000" dirty="0">
                <a:solidFill>
                  <a:schemeClr val="tx1"/>
                </a:solidFill>
                <a:effectLst>
                  <a:outerShdw blurRad="38100" dist="38100" dir="2700000" algn="tl">
                    <a:srgbClr val="000000">
                      <a:alpha val="43137"/>
                    </a:srgbClr>
                  </a:outerShdw>
                </a:effectLst>
              </a:rPr>
              <a:t>follow intransitive </a:t>
            </a:r>
            <a:r>
              <a:rPr lang="en-US" sz="3000" dirty="0" smtClean="0">
                <a:solidFill>
                  <a:schemeClr val="tx1"/>
                </a:solidFill>
                <a:effectLst>
                  <a:outerShdw blurRad="38100" dist="38100" dir="2700000" algn="tl">
                    <a:srgbClr val="000000">
                      <a:alpha val="43137"/>
                    </a:srgbClr>
                  </a:outerShdw>
                </a:effectLst>
              </a:rPr>
              <a:t>verbs               </a:t>
            </a:r>
            <a:r>
              <a:rPr lang="en-US" sz="3000" dirty="0" smtClean="0">
                <a:solidFill>
                  <a:schemeClr val="tx1"/>
                </a:solidFill>
              </a:rPr>
              <a:t>e.g. </a:t>
            </a:r>
            <a:r>
              <a:rPr lang="en-US" sz="3000" i="1" dirty="0" smtClean="0">
                <a:solidFill>
                  <a:schemeClr val="tx1"/>
                </a:solidFill>
              </a:rPr>
              <a:t>She </a:t>
            </a:r>
            <a:r>
              <a:rPr lang="en-US" sz="3000" i="1" dirty="0">
                <a:solidFill>
                  <a:schemeClr val="tx1"/>
                </a:solidFill>
              </a:rPr>
              <a:t>seems </a:t>
            </a:r>
            <a:r>
              <a:rPr lang="en-US" sz="3000" i="1" u="sng" dirty="0">
                <a:solidFill>
                  <a:schemeClr val="tx1"/>
                </a:solidFill>
              </a:rPr>
              <a:t>sad</a:t>
            </a:r>
            <a:r>
              <a:rPr lang="en-US" sz="3000" i="1" dirty="0" smtClean="0">
                <a:solidFill>
                  <a:schemeClr val="tx1"/>
                </a:solidFill>
              </a:rPr>
              <a:t>.</a:t>
            </a:r>
            <a:endParaRPr lang="en-US" sz="3000" dirty="0">
              <a:solidFill>
                <a:schemeClr val="tx1"/>
              </a:solidFill>
            </a:endParaRPr>
          </a:p>
          <a:p>
            <a:pPr lvl="1"/>
            <a:r>
              <a:rPr lang="en-US" sz="3200" dirty="0">
                <a:solidFill>
                  <a:schemeClr val="tx1"/>
                </a:solidFill>
              </a:rPr>
              <a:t> </a:t>
            </a:r>
            <a:r>
              <a:rPr lang="en-US" sz="3400" dirty="0">
                <a:solidFill>
                  <a:schemeClr val="tx1"/>
                </a:solidFill>
              </a:rPr>
              <a:t>. . . to modify nouns/pronouns serving as </a:t>
            </a:r>
            <a:r>
              <a:rPr lang="en-US" sz="3400" dirty="0" smtClean="0">
                <a:solidFill>
                  <a:schemeClr val="tx1"/>
                </a:solidFill>
              </a:rPr>
              <a:t>subjects</a:t>
            </a:r>
            <a:endParaRPr lang="en-US" sz="3400" dirty="0">
              <a:solidFill>
                <a:schemeClr val="tx1"/>
              </a:solidFill>
            </a:endParaRPr>
          </a:p>
          <a:p>
            <a:pPr lvl="1"/>
            <a:r>
              <a:rPr lang="en-US" sz="3200" dirty="0" smtClean="0">
                <a:solidFill>
                  <a:schemeClr val="tx1"/>
                </a:solidFill>
              </a:rPr>
              <a:t>AKA </a:t>
            </a:r>
            <a:r>
              <a:rPr lang="en-US" sz="3200" u="sng" dirty="0" smtClean="0">
                <a:solidFill>
                  <a:schemeClr val="tx1"/>
                </a:solidFill>
              </a:rPr>
              <a:t>complements</a:t>
            </a:r>
            <a:r>
              <a:rPr lang="en-US" sz="3200" dirty="0" smtClean="0">
                <a:solidFill>
                  <a:schemeClr val="tx1"/>
                </a:solidFill>
              </a:rPr>
              <a:t> </a:t>
            </a:r>
            <a:r>
              <a:rPr lang="en-US" sz="3200" dirty="0">
                <a:solidFill>
                  <a:schemeClr val="tx1"/>
                </a:solidFill>
              </a:rPr>
              <a:t>– specifically </a:t>
            </a:r>
            <a:r>
              <a:rPr lang="en-US" sz="3200" u="sng" dirty="0">
                <a:solidFill>
                  <a:schemeClr val="tx1"/>
                </a:solidFill>
              </a:rPr>
              <a:t>subject complements</a:t>
            </a:r>
            <a:r>
              <a:rPr lang="en-US" sz="3200" dirty="0">
                <a:solidFill>
                  <a:schemeClr val="tx1"/>
                </a:solidFill>
              </a:rPr>
              <a:t> – or as </a:t>
            </a:r>
            <a:r>
              <a:rPr lang="en-US" sz="3200" u="sng" dirty="0">
                <a:solidFill>
                  <a:schemeClr val="tx1"/>
                </a:solidFill>
              </a:rPr>
              <a:t>nominal </a:t>
            </a:r>
            <a:r>
              <a:rPr lang="en-US" sz="3200" u="sng" dirty="0" smtClean="0">
                <a:solidFill>
                  <a:schemeClr val="tx1"/>
                </a:solidFill>
              </a:rPr>
              <a:t>predicates</a:t>
            </a:r>
            <a:endParaRPr lang="en-US" sz="3200" dirty="0">
              <a:solidFill>
                <a:schemeClr val="tx1"/>
              </a:solidFill>
            </a:endParaRPr>
          </a:p>
          <a:p>
            <a:endParaRPr lang="en-US" dirty="0"/>
          </a:p>
        </p:txBody>
      </p:sp>
      <p:sp>
        <p:nvSpPr>
          <p:cNvPr id="3" name="Title 2"/>
          <p:cNvSpPr>
            <a:spLocks noGrp="1"/>
          </p:cNvSpPr>
          <p:nvPr>
            <p:ph type="title"/>
          </p:nvPr>
        </p:nvSpPr>
        <p:spPr/>
        <p:txBody>
          <a:bodyPr>
            <a:normAutofit/>
          </a:bodyPr>
          <a:lstStyle/>
          <a:p>
            <a:r>
              <a:rPr lang="en-US" sz="4800" dirty="0" smtClean="0"/>
              <a:t>Descriptive Adjectives</a:t>
            </a:r>
            <a:endParaRPr lang="en-US" sz="4800" dirty="0"/>
          </a:p>
        </p:txBody>
      </p:sp>
    </p:spTree>
    <p:extLst>
      <p:ext uri="{BB962C8B-B14F-4D97-AF65-F5344CB8AC3E}">
        <p14:creationId xmlns:p14="http://schemas.microsoft.com/office/powerpoint/2010/main" val="22463319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7772400" cy="5029200"/>
          </a:xfrm>
        </p:spPr>
        <p:txBody>
          <a:bodyPr>
            <a:normAutofit fontScale="85000" lnSpcReduction="20000"/>
          </a:bodyPr>
          <a:lstStyle/>
          <a:p>
            <a:pPr>
              <a:buClr>
                <a:schemeClr val="tx1"/>
              </a:buClr>
              <a:buSzPct val="100000"/>
              <a:buFont typeface="Symbol" panose="05050102010706020507" pitchFamily="18" charset="2"/>
              <a:buChar char=""/>
            </a:pPr>
            <a:r>
              <a:rPr lang="en-US" dirty="0" smtClean="0"/>
              <a:t>al:		actual, adjectival, categorical</a:t>
            </a:r>
          </a:p>
          <a:p>
            <a:pPr>
              <a:buClr>
                <a:schemeClr val="tx1"/>
              </a:buClr>
              <a:buSzPct val="100000"/>
              <a:buFont typeface="Symbol" panose="05050102010706020507" pitchFamily="18" charset="2"/>
              <a:buChar char=""/>
            </a:pPr>
            <a:r>
              <a:rPr lang="en-US" dirty="0" err="1" smtClean="0"/>
              <a:t>ous</a:t>
            </a:r>
            <a:r>
              <a:rPr lang="en-US" dirty="0" smtClean="0"/>
              <a:t>:		conscious, glorious, serious</a:t>
            </a:r>
          </a:p>
          <a:p>
            <a:pPr>
              <a:buClr>
                <a:schemeClr val="tx1"/>
              </a:buClr>
              <a:buSzPct val="100000"/>
              <a:buFont typeface="Symbol" panose="05050102010706020507" pitchFamily="18" charset="2"/>
              <a:buChar char=""/>
            </a:pPr>
            <a:r>
              <a:rPr lang="en-US" dirty="0" smtClean="0"/>
              <a:t>y:		easy, nasty, pretty, savory</a:t>
            </a:r>
          </a:p>
          <a:p>
            <a:pPr>
              <a:buClr>
                <a:schemeClr val="tx1"/>
              </a:buClr>
              <a:buSzPct val="100000"/>
              <a:buFont typeface="Symbol" panose="05050102010706020507" pitchFamily="18" charset="2"/>
              <a:buChar char=""/>
            </a:pPr>
            <a:r>
              <a:rPr lang="en-US" dirty="0" err="1" smtClean="0"/>
              <a:t>ful</a:t>
            </a:r>
            <a:r>
              <a:rPr lang="en-US" dirty="0" smtClean="0"/>
              <a:t>:		beautiful, plentiful, wonderful</a:t>
            </a:r>
          </a:p>
          <a:p>
            <a:pPr>
              <a:buClr>
                <a:schemeClr val="tx1"/>
              </a:buClr>
              <a:buSzPct val="100000"/>
              <a:buFont typeface="Symbol" panose="05050102010706020507" pitchFamily="18" charset="2"/>
              <a:buChar char=""/>
            </a:pPr>
            <a:r>
              <a:rPr lang="en-US" dirty="0" err="1" smtClean="0"/>
              <a:t>ish</a:t>
            </a:r>
            <a:r>
              <a:rPr lang="en-US" dirty="0" smtClean="0"/>
              <a:t>:		foolish, pinkish, selfish, feverish</a:t>
            </a:r>
          </a:p>
          <a:p>
            <a:pPr>
              <a:buClr>
                <a:schemeClr val="tx1"/>
              </a:buClr>
              <a:buSzPct val="100000"/>
              <a:buFont typeface="Symbol" panose="05050102010706020507" pitchFamily="18" charset="2"/>
              <a:buChar char=""/>
            </a:pPr>
            <a:r>
              <a:rPr lang="en-US" dirty="0" smtClean="0"/>
              <a:t>less:	blameless, bottomless, careless</a:t>
            </a:r>
          </a:p>
          <a:p>
            <a:pPr>
              <a:buClr>
                <a:schemeClr val="tx1"/>
              </a:buClr>
              <a:buSzPct val="100000"/>
              <a:buFont typeface="Symbol" panose="05050102010706020507" pitchFamily="18" charset="2"/>
              <a:buChar char=""/>
            </a:pPr>
            <a:r>
              <a:rPr lang="en-US" dirty="0" err="1" smtClean="0"/>
              <a:t>ive</a:t>
            </a:r>
            <a:r>
              <a:rPr lang="en-US" dirty="0" smtClean="0"/>
              <a:t>:		expensive, native, plaintive</a:t>
            </a:r>
          </a:p>
          <a:p>
            <a:pPr>
              <a:buClr>
                <a:schemeClr val="tx1"/>
              </a:buClr>
              <a:buSzPct val="100000"/>
              <a:buFont typeface="Symbol" panose="05050102010706020507" pitchFamily="18" charset="2"/>
              <a:buChar char=""/>
            </a:pPr>
            <a:r>
              <a:rPr lang="en-US" dirty="0" err="1" smtClean="0"/>
              <a:t>ial</a:t>
            </a:r>
            <a:r>
              <a:rPr lang="en-US" dirty="0" smtClean="0"/>
              <a:t>:		presidential, inferential, influential</a:t>
            </a:r>
          </a:p>
          <a:p>
            <a:pPr>
              <a:buClr>
                <a:schemeClr val="tx1"/>
              </a:buClr>
              <a:buSzPct val="100000"/>
              <a:buFont typeface="Symbol" panose="05050102010706020507" pitchFamily="18" charset="2"/>
              <a:buChar char=""/>
            </a:pPr>
            <a:r>
              <a:rPr lang="en-US" dirty="0" err="1" smtClean="0"/>
              <a:t>ent</a:t>
            </a:r>
            <a:r>
              <a:rPr lang="en-US" dirty="0" smtClean="0"/>
              <a:t>:		excellent, intelligent, belligerent</a:t>
            </a:r>
          </a:p>
          <a:p>
            <a:pPr>
              <a:buClr>
                <a:schemeClr val="tx1"/>
              </a:buClr>
              <a:buSzPct val="100000"/>
              <a:buFont typeface="Symbol" panose="05050102010706020507" pitchFamily="18" charset="2"/>
              <a:buChar char=""/>
            </a:pPr>
            <a:r>
              <a:rPr lang="en-US" dirty="0" err="1" smtClean="0"/>
              <a:t>ic</a:t>
            </a:r>
            <a:r>
              <a:rPr lang="en-US" dirty="0" smtClean="0"/>
              <a:t>:		caloric, endemic, syntactic, optic</a:t>
            </a:r>
          </a:p>
          <a:p>
            <a:pPr>
              <a:buClr>
                <a:schemeClr val="tx1"/>
              </a:buClr>
              <a:buSzPct val="100000"/>
              <a:buFont typeface="Symbol" panose="05050102010706020507" pitchFamily="18" charset="2"/>
              <a:buChar char=""/>
            </a:pPr>
            <a:r>
              <a:rPr lang="en-US" dirty="0" smtClean="0"/>
              <a:t>like:	childlike, catlike, </a:t>
            </a:r>
            <a:r>
              <a:rPr lang="en-US" dirty="0" err="1" smtClean="0"/>
              <a:t>grapefruitlike</a:t>
            </a:r>
            <a:endParaRPr lang="en-US" dirty="0" smtClean="0"/>
          </a:p>
          <a:p>
            <a:pPr>
              <a:buClr>
                <a:schemeClr val="tx1"/>
              </a:buClr>
              <a:buSzPct val="100000"/>
              <a:buFont typeface="Symbol" panose="05050102010706020507" pitchFamily="18" charset="2"/>
              <a:buChar char=""/>
            </a:pPr>
            <a:r>
              <a:rPr lang="en-US" dirty="0" err="1" smtClean="0"/>
              <a:t>en</a:t>
            </a:r>
            <a:r>
              <a:rPr lang="en-US" dirty="0" smtClean="0"/>
              <a:t>:		frozen, brazen, waxen, oaken</a:t>
            </a:r>
            <a:endParaRPr lang="en-US" dirty="0"/>
          </a:p>
        </p:txBody>
      </p:sp>
      <p:sp>
        <p:nvSpPr>
          <p:cNvPr id="3" name="Title 2"/>
          <p:cNvSpPr>
            <a:spLocks noGrp="1"/>
          </p:cNvSpPr>
          <p:nvPr>
            <p:ph type="title"/>
          </p:nvPr>
        </p:nvSpPr>
        <p:spPr/>
        <p:txBody>
          <a:bodyPr>
            <a:normAutofit/>
          </a:bodyPr>
          <a:lstStyle/>
          <a:p>
            <a:r>
              <a:rPr lang="en-US" sz="4800" dirty="0" smtClean="0"/>
              <a:t>Common Adjectival Suffixes</a:t>
            </a:r>
            <a:endParaRPr lang="en-US" sz="4800" dirty="0"/>
          </a:p>
        </p:txBody>
      </p:sp>
    </p:spTree>
    <p:extLst>
      <p:ext uri="{BB962C8B-B14F-4D97-AF65-F5344CB8AC3E}">
        <p14:creationId xmlns:p14="http://schemas.microsoft.com/office/powerpoint/2010/main" val="17925681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400" dirty="0" smtClean="0"/>
              <a:t>Modify nouns by focusing on how much, how many, what kind, whose, etc.</a:t>
            </a:r>
          </a:p>
          <a:p>
            <a:r>
              <a:rPr lang="en-US" sz="3400" dirty="0" smtClean="0"/>
              <a:t>Can include </a:t>
            </a:r>
            <a:r>
              <a:rPr lang="en-US" sz="3400" b="1" dirty="0" smtClean="0"/>
              <a:t>other parts of speech</a:t>
            </a:r>
            <a:r>
              <a:rPr lang="en-US" sz="3400" dirty="0" smtClean="0"/>
              <a:t> that take on an adjectival role</a:t>
            </a:r>
          </a:p>
          <a:p>
            <a:r>
              <a:rPr lang="en-US" sz="3400" dirty="0" smtClean="0"/>
              <a:t>AKA </a:t>
            </a:r>
            <a:r>
              <a:rPr lang="en-US" sz="3400" b="1" i="1" dirty="0" smtClean="0"/>
              <a:t>determiners</a:t>
            </a:r>
            <a:endParaRPr lang="en-US" sz="3400" b="1" dirty="0" smtClean="0"/>
          </a:p>
          <a:p>
            <a:r>
              <a:rPr lang="en-US" sz="3400" b="1" dirty="0" smtClean="0"/>
              <a:t>Nine types:  </a:t>
            </a:r>
            <a:r>
              <a:rPr lang="en-US" sz="3400" dirty="0" smtClean="0"/>
              <a:t>proper, possessive, cardinal, ordinal, demonstrative, indefinite, interrogative, nouns uses as adjectives, and definite &amp; indefinite articles</a:t>
            </a:r>
          </a:p>
          <a:p>
            <a:endParaRPr lang="en-US" sz="3400" dirty="0"/>
          </a:p>
          <a:p>
            <a:endParaRPr lang="en-US" dirty="0"/>
          </a:p>
        </p:txBody>
      </p:sp>
      <p:sp>
        <p:nvSpPr>
          <p:cNvPr id="3" name="Title 2"/>
          <p:cNvSpPr>
            <a:spLocks noGrp="1"/>
          </p:cNvSpPr>
          <p:nvPr>
            <p:ph type="title"/>
          </p:nvPr>
        </p:nvSpPr>
        <p:spPr/>
        <p:txBody>
          <a:bodyPr>
            <a:normAutofit/>
          </a:bodyPr>
          <a:lstStyle/>
          <a:p>
            <a:r>
              <a:rPr lang="en-US" sz="4800" dirty="0" smtClean="0"/>
              <a:t>Limiting Adjectives</a:t>
            </a:r>
            <a:endParaRPr lang="en-US" sz="4800" dirty="0"/>
          </a:p>
        </p:txBody>
      </p:sp>
    </p:spTree>
    <p:extLst>
      <p:ext uri="{BB962C8B-B14F-4D97-AF65-F5344CB8AC3E}">
        <p14:creationId xmlns:p14="http://schemas.microsoft.com/office/powerpoint/2010/main" val="12855639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Common vs Proper Adjectives</a:t>
            </a:r>
            <a:endParaRPr lang="en-US" sz="4800" dirty="0"/>
          </a:p>
        </p:txBody>
      </p:sp>
      <p:sp>
        <p:nvSpPr>
          <p:cNvPr id="4" name="Content Placeholder 1"/>
          <p:cNvSpPr>
            <a:spLocks noGrp="1"/>
          </p:cNvSpPr>
          <p:nvPr>
            <p:ph idx="1"/>
          </p:nvPr>
        </p:nvSpPr>
        <p:spPr>
          <a:xfrm>
            <a:off x="304800" y="1371600"/>
            <a:ext cx="4267200" cy="5029200"/>
          </a:xfrm>
        </p:spPr>
        <p:txBody>
          <a:bodyPr>
            <a:noAutofit/>
          </a:bodyPr>
          <a:lstStyle/>
          <a:p>
            <a:pPr marL="0" indent="0" algn="ctr">
              <a:lnSpc>
                <a:spcPct val="150000"/>
              </a:lnSpc>
              <a:spcBef>
                <a:spcPts val="0"/>
              </a:spcBef>
              <a:buNone/>
            </a:pPr>
            <a:r>
              <a:rPr lang="en-US" i="1" dirty="0" smtClean="0"/>
              <a:t>blue</a:t>
            </a:r>
          </a:p>
          <a:p>
            <a:pPr marL="0" indent="0" algn="ctr">
              <a:lnSpc>
                <a:spcPct val="150000"/>
              </a:lnSpc>
              <a:spcBef>
                <a:spcPts val="0"/>
              </a:spcBef>
              <a:buNone/>
            </a:pPr>
            <a:r>
              <a:rPr lang="en-US" i="1" dirty="0" smtClean="0"/>
              <a:t>tall</a:t>
            </a:r>
          </a:p>
          <a:p>
            <a:pPr marL="0" indent="0" algn="ctr">
              <a:lnSpc>
                <a:spcPct val="150000"/>
              </a:lnSpc>
              <a:spcBef>
                <a:spcPts val="0"/>
              </a:spcBef>
              <a:buNone/>
            </a:pPr>
            <a:r>
              <a:rPr lang="en-US" i="1" dirty="0" smtClean="0"/>
              <a:t>long</a:t>
            </a:r>
          </a:p>
          <a:p>
            <a:pPr marL="0" indent="0" algn="ctr">
              <a:lnSpc>
                <a:spcPct val="150000"/>
              </a:lnSpc>
              <a:spcBef>
                <a:spcPts val="0"/>
              </a:spcBef>
              <a:buNone/>
            </a:pPr>
            <a:r>
              <a:rPr lang="en-US" i="1" dirty="0" smtClean="0"/>
              <a:t>heavy</a:t>
            </a:r>
          </a:p>
          <a:p>
            <a:pPr marL="0" indent="0" algn="ctr">
              <a:lnSpc>
                <a:spcPct val="150000"/>
              </a:lnSpc>
              <a:spcBef>
                <a:spcPts val="0"/>
              </a:spcBef>
              <a:buNone/>
            </a:pPr>
            <a:r>
              <a:rPr lang="en-US" i="1" dirty="0" smtClean="0"/>
              <a:t>ugly</a:t>
            </a:r>
          </a:p>
          <a:p>
            <a:pPr marL="0" indent="0" algn="ctr">
              <a:lnSpc>
                <a:spcPct val="150000"/>
              </a:lnSpc>
              <a:spcBef>
                <a:spcPts val="0"/>
              </a:spcBef>
              <a:buNone/>
            </a:pPr>
            <a:r>
              <a:rPr lang="en-US" i="1" dirty="0" smtClean="0"/>
              <a:t>sharp</a:t>
            </a:r>
          </a:p>
          <a:p>
            <a:pPr marL="0" indent="0" algn="ctr">
              <a:lnSpc>
                <a:spcPct val="150000"/>
              </a:lnSpc>
              <a:spcBef>
                <a:spcPts val="0"/>
              </a:spcBef>
              <a:buNone/>
            </a:pPr>
            <a:r>
              <a:rPr lang="en-US" i="1" dirty="0" smtClean="0"/>
              <a:t>beautiful</a:t>
            </a:r>
            <a:endParaRPr lang="en-US" i="1" dirty="0"/>
          </a:p>
        </p:txBody>
      </p:sp>
      <p:sp>
        <p:nvSpPr>
          <p:cNvPr id="5" name="Content Placeholder 1"/>
          <p:cNvSpPr txBox="1">
            <a:spLocks/>
          </p:cNvSpPr>
          <p:nvPr/>
        </p:nvSpPr>
        <p:spPr>
          <a:xfrm>
            <a:off x="4572000" y="1371600"/>
            <a:ext cx="4267200"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lnSpc>
                <a:spcPct val="150000"/>
              </a:lnSpc>
              <a:spcBef>
                <a:spcPts val="0"/>
              </a:spcBef>
              <a:buFont typeface="Wingdings 2"/>
              <a:buNone/>
            </a:pPr>
            <a:r>
              <a:rPr lang="en-US" i="1" dirty="0" smtClean="0"/>
              <a:t>Shakespearean</a:t>
            </a:r>
          </a:p>
          <a:p>
            <a:pPr marL="0" indent="0" algn="ctr">
              <a:lnSpc>
                <a:spcPct val="150000"/>
              </a:lnSpc>
              <a:spcBef>
                <a:spcPts val="0"/>
              </a:spcBef>
              <a:buFont typeface="Wingdings 2"/>
              <a:buNone/>
            </a:pPr>
            <a:r>
              <a:rPr lang="en-US" i="1" dirty="0" smtClean="0"/>
              <a:t>Calvin Klein</a:t>
            </a:r>
          </a:p>
          <a:p>
            <a:pPr marL="0" indent="0" algn="ctr">
              <a:lnSpc>
                <a:spcPct val="150000"/>
              </a:lnSpc>
              <a:spcBef>
                <a:spcPts val="0"/>
              </a:spcBef>
              <a:buFont typeface="Wingdings 2"/>
              <a:buNone/>
            </a:pPr>
            <a:r>
              <a:rPr lang="en-US" i="1" dirty="0" smtClean="0"/>
              <a:t>Dell</a:t>
            </a:r>
          </a:p>
          <a:p>
            <a:pPr marL="0" indent="0" algn="ctr">
              <a:lnSpc>
                <a:spcPct val="150000"/>
              </a:lnSpc>
              <a:spcBef>
                <a:spcPts val="0"/>
              </a:spcBef>
              <a:buFont typeface="Wingdings 2"/>
              <a:buNone/>
            </a:pPr>
            <a:r>
              <a:rPr lang="en-US" i="1" dirty="0" smtClean="0"/>
              <a:t>Japanese</a:t>
            </a:r>
          </a:p>
          <a:p>
            <a:pPr marL="0" indent="0" algn="ctr">
              <a:lnSpc>
                <a:spcPct val="150000"/>
              </a:lnSpc>
              <a:spcBef>
                <a:spcPts val="0"/>
              </a:spcBef>
              <a:buFont typeface="Wingdings 2"/>
              <a:buNone/>
            </a:pPr>
            <a:r>
              <a:rPr lang="en-US" i="1" dirty="0" err="1" smtClean="0"/>
              <a:t>bunsen</a:t>
            </a:r>
            <a:endParaRPr lang="en-US" i="1" dirty="0" smtClean="0"/>
          </a:p>
          <a:p>
            <a:pPr marL="0" indent="0" algn="ctr">
              <a:lnSpc>
                <a:spcPct val="150000"/>
              </a:lnSpc>
              <a:spcBef>
                <a:spcPts val="0"/>
              </a:spcBef>
              <a:buFont typeface="Wingdings 2"/>
              <a:buNone/>
            </a:pPr>
            <a:r>
              <a:rPr lang="en-US" i="1" dirty="0" err="1" smtClean="0"/>
              <a:t>french</a:t>
            </a:r>
            <a:endParaRPr lang="en-US" i="1" dirty="0" smtClean="0"/>
          </a:p>
          <a:p>
            <a:pPr marL="0" indent="0" algn="ctr">
              <a:lnSpc>
                <a:spcPct val="150000"/>
              </a:lnSpc>
              <a:spcBef>
                <a:spcPts val="0"/>
              </a:spcBef>
              <a:buFont typeface="Wingdings 2"/>
              <a:buNone/>
            </a:pPr>
            <a:r>
              <a:rPr lang="en-US" i="1" dirty="0" smtClean="0"/>
              <a:t>manila</a:t>
            </a:r>
          </a:p>
        </p:txBody>
      </p:sp>
    </p:spTree>
    <p:extLst>
      <p:ext uri="{BB962C8B-B14F-4D97-AF65-F5344CB8AC3E}">
        <p14:creationId xmlns:p14="http://schemas.microsoft.com/office/powerpoint/2010/main" val="39219135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Possessive Adjectives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Clr>
                <a:srgbClr val="9C5252"/>
              </a:buClr>
              <a:buNone/>
            </a:pPr>
            <a:endParaRPr lang="en-US" sz="1000" b="1" i="1" dirty="0" smtClean="0">
              <a:solidFill>
                <a:prstClr val="white"/>
              </a:solidFill>
            </a:endParaRPr>
          </a:p>
          <a:p>
            <a:pPr marL="0" indent="0" algn="ctr">
              <a:buClr>
                <a:srgbClr val="9C5252"/>
              </a:buClr>
              <a:buNone/>
            </a:pPr>
            <a:r>
              <a:rPr lang="en-US" b="1" i="1" dirty="0" smtClean="0">
                <a:solidFill>
                  <a:prstClr val="white"/>
                </a:solidFill>
              </a:rPr>
              <a:t>The </a:t>
            </a:r>
            <a:r>
              <a:rPr lang="en-US" b="1" i="1" dirty="0" smtClean="0">
                <a:solidFill>
                  <a:srgbClr val="C00000"/>
                </a:solidFill>
              </a:rPr>
              <a:t>man’s</a:t>
            </a:r>
            <a:r>
              <a:rPr lang="en-US" b="1" i="1" dirty="0" smtClean="0">
                <a:solidFill>
                  <a:prstClr val="white"/>
                </a:solidFill>
              </a:rPr>
              <a:t> dog escaped over the weekend.</a:t>
            </a:r>
          </a:p>
          <a:p>
            <a:pPr marL="0" indent="0" algn="ctr">
              <a:buClr>
                <a:srgbClr val="9C5252"/>
              </a:buClr>
              <a:buNone/>
            </a:pPr>
            <a:r>
              <a:rPr lang="en-US" sz="2800" dirty="0" smtClean="0">
                <a:solidFill>
                  <a:prstClr val="white"/>
                </a:solidFill>
                <a:effectLst/>
              </a:rPr>
              <a:t>(</a:t>
            </a:r>
            <a:r>
              <a:rPr lang="en-US" sz="2800" u="sng" dirty="0" smtClean="0">
                <a:solidFill>
                  <a:prstClr val="white"/>
                </a:solidFill>
                <a:effectLst/>
              </a:rPr>
              <a:t>possessive common noun</a:t>
            </a:r>
            <a:r>
              <a:rPr lang="en-US" sz="2800" dirty="0" smtClean="0">
                <a:solidFill>
                  <a:prstClr val="white"/>
                </a:solidFill>
                <a:effectLst/>
              </a:rPr>
              <a:t> used as adjective)</a:t>
            </a:r>
          </a:p>
          <a:p>
            <a:pPr marL="0" indent="0" algn="ctr">
              <a:buClr>
                <a:srgbClr val="9C5252"/>
              </a:buClr>
              <a:buNone/>
            </a:pPr>
            <a:endParaRPr lang="en-US" sz="3100" b="1" dirty="0">
              <a:solidFill>
                <a:prstClr val="white"/>
              </a:solidFill>
            </a:endParaRPr>
          </a:p>
          <a:p>
            <a:pPr marL="0" indent="0" algn="ctr">
              <a:buClr>
                <a:srgbClr val="9C5252"/>
              </a:buClr>
              <a:buNone/>
            </a:pPr>
            <a:r>
              <a:rPr lang="en-US" b="1" i="1" dirty="0" smtClean="0">
                <a:solidFill>
                  <a:prstClr val="white"/>
                </a:solidFill>
              </a:rPr>
              <a:t>Please don’t eat all of </a:t>
            </a:r>
            <a:r>
              <a:rPr lang="en-US" b="1" i="1" dirty="0" smtClean="0">
                <a:solidFill>
                  <a:srgbClr val="C00000"/>
                </a:solidFill>
              </a:rPr>
              <a:t>Janet’s</a:t>
            </a:r>
            <a:r>
              <a:rPr lang="en-US" b="1" i="1" dirty="0" smtClean="0">
                <a:solidFill>
                  <a:prstClr val="white"/>
                </a:solidFill>
              </a:rPr>
              <a:t> cookies.</a:t>
            </a:r>
          </a:p>
          <a:p>
            <a:pPr marL="0" indent="0" algn="ctr">
              <a:buClr>
                <a:srgbClr val="9C5252"/>
              </a:buClr>
              <a:buNone/>
            </a:pPr>
            <a:r>
              <a:rPr lang="en-US" sz="2800" dirty="0" smtClean="0">
                <a:solidFill>
                  <a:prstClr val="white"/>
                </a:solidFill>
                <a:effectLst/>
              </a:rPr>
              <a:t>(</a:t>
            </a:r>
            <a:r>
              <a:rPr lang="en-US" sz="2800" u="sng" dirty="0" smtClean="0">
                <a:solidFill>
                  <a:prstClr val="white"/>
                </a:solidFill>
                <a:effectLst/>
              </a:rPr>
              <a:t>possessive proper noun</a:t>
            </a:r>
            <a:r>
              <a:rPr lang="en-US" sz="2800" dirty="0" smtClean="0">
                <a:solidFill>
                  <a:prstClr val="white"/>
                </a:solidFill>
                <a:effectLst/>
              </a:rPr>
              <a:t> used as adjective)</a:t>
            </a:r>
          </a:p>
          <a:p>
            <a:pPr marL="0" indent="0" algn="ctr">
              <a:buClr>
                <a:srgbClr val="9C5252"/>
              </a:buClr>
              <a:buNone/>
            </a:pPr>
            <a:endParaRPr lang="en-US" sz="3100" b="1" dirty="0">
              <a:solidFill>
                <a:prstClr val="white"/>
              </a:solidFill>
              <a:effectLst/>
            </a:endParaRPr>
          </a:p>
          <a:p>
            <a:pPr marL="0" indent="0" algn="ctr">
              <a:buClr>
                <a:srgbClr val="9C5252"/>
              </a:buClr>
              <a:buNone/>
            </a:pPr>
            <a:r>
              <a:rPr lang="en-US" b="1" i="1" dirty="0" smtClean="0">
                <a:solidFill>
                  <a:srgbClr val="C00000"/>
                </a:solidFill>
              </a:rPr>
              <a:t>His</a:t>
            </a:r>
            <a:r>
              <a:rPr lang="en-US" b="1" i="1" dirty="0" smtClean="0">
                <a:solidFill>
                  <a:prstClr val="white"/>
                </a:solidFill>
              </a:rPr>
              <a:t> hair is a wreck!</a:t>
            </a:r>
          </a:p>
          <a:p>
            <a:pPr marL="0" indent="0" algn="ctr">
              <a:buClr>
                <a:srgbClr val="9C5252"/>
              </a:buClr>
              <a:buNone/>
            </a:pPr>
            <a:r>
              <a:rPr lang="en-US" sz="2800" dirty="0" smtClean="0">
                <a:solidFill>
                  <a:prstClr val="white"/>
                </a:solidFill>
                <a:effectLst/>
              </a:rPr>
              <a:t>(</a:t>
            </a:r>
            <a:r>
              <a:rPr lang="en-US" sz="2800" u="sng" dirty="0" smtClean="0">
                <a:solidFill>
                  <a:prstClr val="white"/>
                </a:solidFill>
                <a:effectLst/>
              </a:rPr>
              <a:t>possessive pronoun</a:t>
            </a:r>
            <a:r>
              <a:rPr lang="en-US" sz="2800" dirty="0" smtClean="0">
                <a:solidFill>
                  <a:prstClr val="white"/>
                </a:solidFill>
                <a:effectLst/>
              </a:rPr>
              <a:t> used as adjective)</a:t>
            </a:r>
          </a:p>
        </p:txBody>
      </p:sp>
    </p:spTree>
    <p:extLst>
      <p:ext uri="{BB962C8B-B14F-4D97-AF65-F5344CB8AC3E}">
        <p14:creationId xmlns:p14="http://schemas.microsoft.com/office/powerpoint/2010/main" val="40933378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Demonstrative Adjectives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Clr>
                <a:srgbClr val="9C5252"/>
              </a:buClr>
              <a:buNone/>
            </a:pPr>
            <a:r>
              <a:rPr lang="en-US" b="1" i="1" dirty="0" smtClean="0">
                <a:solidFill>
                  <a:prstClr val="white"/>
                </a:solidFill>
              </a:rPr>
              <a:t>Please help her hang </a:t>
            </a:r>
            <a:r>
              <a:rPr lang="en-US" b="1" i="1" dirty="0" smtClean="0">
                <a:solidFill>
                  <a:srgbClr val="C00000"/>
                </a:solidFill>
              </a:rPr>
              <a:t>this</a:t>
            </a:r>
            <a:r>
              <a:rPr lang="en-US" b="1" i="1" dirty="0" smtClean="0">
                <a:solidFill>
                  <a:prstClr val="white"/>
                </a:solidFill>
              </a:rPr>
              <a:t> wallpaper.</a:t>
            </a:r>
          </a:p>
          <a:p>
            <a:pPr marL="0" indent="0" algn="ctr">
              <a:buClr>
                <a:srgbClr val="9C5252"/>
              </a:buClr>
              <a:buNone/>
            </a:pPr>
            <a:r>
              <a:rPr lang="en-US" b="1" i="1" dirty="0" smtClean="0">
                <a:solidFill>
                  <a:srgbClr val="C00000"/>
                </a:solidFill>
              </a:rPr>
              <a:t>That</a:t>
            </a:r>
            <a:r>
              <a:rPr lang="en-US" b="1" i="1" dirty="0" smtClean="0">
                <a:solidFill>
                  <a:prstClr val="white"/>
                </a:solidFill>
              </a:rPr>
              <a:t> one is the best.</a:t>
            </a:r>
          </a:p>
          <a:p>
            <a:pPr marL="0" indent="0" algn="ctr">
              <a:buClr>
                <a:srgbClr val="9C5252"/>
              </a:buClr>
              <a:buNone/>
            </a:pPr>
            <a:r>
              <a:rPr lang="en-US" b="1" i="1" dirty="0" smtClean="0">
                <a:solidFill>
                  <a:srgbClr val="C00000"/>
                </a:solidFill>
              </a:rPr>
              <a:t>These</a:t>
            </a:r>
            <a:r>
              <a:rPr lang="en-US" b="1" i="1" dirty="0" smtClean="0">
                <a:solidFill>
                  <a:prstClr val="white"/>
                </a:solidFill>
              </a:rPr>
              <a:t> shoes are too tight.</a:t>
            </a:r>
          </a:p>
          <a:p>
            <a:pPr marL="0" indent="0" algn="ctr">
              <a:buClr>
                <a:srgbClr val="9C5252"/>
              </a:buClr>
              <a:buNone/>
            </a:pPr>
            <a:r>
              <a:rPr lang="en-US" sz="2800" dirty="0" smtClean="0">
                <a:solidFill>
                  <a:prstClr val="white"/>
                </a:solidFill>
                <a:effectLst/>
              </a:rPr>
              <a:t>(</a:t>
            </a:r>
            <a:r>
              <a:rPr lang="en-US" sz="2800" u="sng" dirty="0" smtClean="0">
                <a:solidFill>
                  <a:prstClr val="white"/>
                </a:solidFill>
                <a:effectLst/>
              </a:rPr>
              <a:t>demonstrative adjectives</a:t>
            </a:r>
            <a:r>
              <a:rPr lang="en-US" sz="2800" dirty="0" smtClean="0">
                <a:solidFill>
                  <a:prstClr val="white"/>
                </a:solidFill>
                <a:effectLst/>
              </a:rPr>
              <a:t>)</a:t>
            </a:r>
          </a:p>
          <a:p>
            <a:pPr marL="0" indent="0" algn="ctr">
              <a:buClr>
                <a:srgbClr val="9C5252"/>
              </a:buClr>
              <a:buNone/>
            </a:pPr>
            <a:r>
              <a:rPr lang="en-US" sz="2800" dirty="0" smtClean="0">
                <a:solidFill>
                  <a:prstClr val="white"/>
                </a:solidFill>
                <a:effectLst/>
              </a:rPr>
              <a:t>vs</a:t>
            </a:r>
          </a:p>
          <a:p>
            <a:pPr marL="0" indent="0" algn="ctr">
              <a:buClr>
                <a:srgbClr val="9C5252"/>
              </a:buClr>
              <a:buNone/>
            </a:pPr>
            <a:r>
              <a:rPr lang="en-US" sz="2800" dirty="0" smtClean="0">
                <a:solidFill>
                  <a:prstClr val="white"/>
                </a:solidFill>
                <a:effectLst/>
              </a:rPr>
              <a:t>(</a:t>
            </a:r>
            <a:r>
              <a:rPr lang="en-US" sz="2800" u="sng" dirty="0" smtClean="0">
                <a:solidFill>
                  <a:prstClr val="white"/>
                </a:solidFill>
                <a:effectLst/>
              </a:rPr>
              <a:t>demonstrative pronouns</a:t>
            </a:r>
            <a:r>
              <a:rPr lang="en-US" sz="2800" dirty="0" smtClean="0">
                <a:solidFill>
                  <a:prstClr val="white"/>
                </a:solidFill>
                <a:effectLst/>
              </a:rPr>
              <a:t>)</a:t>
            </a:r>
          </a:p>
          <a:p>
            <a:pPr marL="0" indent="0" algn="ctr">
              <a:buClr>
                <a:srgbClr val="9C5252"/>
              </a:buClr>
              <a:buNone/>
            </a:pPr>
            <a:r>
              <a:rPr lang="en-US" b="1" i="1" dirty="0">
                <a:solidFill>
                  <a:prstClr val="white"/>
                </a:solidFill>
              </a:rPr>
              <a:t>Please help her hang </a:t>
            </a:r>
            <a:r>
              <a:rPr lang="en-US" b="1" i="1" dirty="0" smtClean="0">
                <a:solidFill>
                  <a:srgbClr val="C00000"/>
                </a:solidFill>
              </a:rPr>
              <a:t>this</a:t>
            </a:r>
            <a:r>
              <a:rPr lang="en-US" b="1" i="1" dirty="0" smtClean="0">
                <a:solidFill>
                  <a:prstClr val="white"/>
                </a:solidFill>
              </a:rPr>
              <a:t>.</a:t>
            </a:r>
          </a:p>
          <a:p>
            <a:pPr marL="0" indent="0" algn="ctr">
              <a:buClr>
                <a:srgbClr val="9C5252"/>
              </a:buClr>
              <a:buNone/>
            </a:pPr>
            <a:r>
              <a:rPr lang="en-US" b="1" i="1" dirty="0">
                <a:solidFill>
                  <a:srgbClr val="C00000"/>
                </a:solidFill>
              </a:rPr>
              <a:t>That</a:t>
            </a:r>
            <a:r>
              <a:rPr lang="en-US" b="1" i="1" dirty="0">
                <a:solidFill>
                  <a:prstClr val="white"/>
                </a:solidFill>
              </a:rPr>
              <a:t> </a:t>
            </a:r>
            <a:r>
              <a:rPr lang="en-US" b="1" i="1" dirty="0" smtClean="0">
                <a:solidFill>
                  <a:prstClr val="white"/>
                </a:solidFill>
              </a:rPr>
              <a:t>is </a:t>
            </a:r>
            <a:r>
              <a:rPr lang="en-US" b="1" i="1" dirty="0">
                <a:solidFill>
                  <a:prstClr val="white"/>
                </a:solidFill>
              </a:rPr>
              <a:t>the best.</a:t>
            </a:r>
          </a:p>
          <a:p>
            <a:pPr marL="0" indent="0" algn="ctr">
              <a:buClr>
                <a:srgbClr val="9C5252"/>
              </a:buClr>
              <a:buNone/>
            </a:pPr>
            <a:r>
              <a:rPr lang="en-US" b="1" i="1" dirty="0">
                <a:solidFill>
                  <a:srgbClr val="C00000"/>
                </a:solidFill>
              </a:rPr>
              <a:t>These</a:t>
            </a:r>
            <a:r>
              <a:rPr lang="en-US" b="1" i="1" dirty="0">
                <a:solidFill>
                  <a:prstClr val="white"/>
                </a:solidFill>
              </a:rPr>
              <a:t> </a:t>
            </a:r>
            <a:r>
              <a:rPr lang="en-US" b="1" i="1" dirty="0" smtClean="0">
                <a:solidFill>
                  <a:prstClr val="white"/>
                </a:solidFill>
              </a:rPr>
              <a:t>are </a:t>
            </a:r>
            <a:r>
              <a:rPr lang="en-US" b="1" i="1" dirty="0">
                <a:solidFill>
                  <a:prstClr val="white"/>
                </a:solidFill>
              </a:rPr>
              <a:t>too tight.</a:t>
            </a:r>
          </a:p>
          <a:p>
            <a:pPr marL="0" indent="0" algn="ctr">
              <a:buClr>
                <a:srgbClr val="9C5252"/>
              </a:buClr>
              <a:buNone/>
            </a:pPr>
            <a:endParaRPr lang="en-US" b="1" i="1" dirty="0">
              <a:solidFill>
                <a:prstClr val="white"/>
              </a:solidFill>
            </a:endParaRPr>
          </a:p>
          <a:p>
            <a:pPr marL="0" indent="0" algn="ctr">
              <a:buClr>
                <a:srgbClr val="9C5252"/>
              </a:buClr>
              <a:buNone/>
            </a:pPr>
            <a:endParaRPr lang="en-US" b="1" dirty="0" smtClean="0">
              <a:solidFill>
                <a:prstClr val="white"/>
              </a:solidFill>
            </a:endParaRPr>
          </a:p>
          <a:p>
            <a:pPr marL="0" indent="0" algn="ctr">
              <a:buClr>
                <a:srgbClr val="9C5252"/>
              </a:buClr>
              <a:buNone/>
            </a:pPr>
            <a:endParaRPr lang="en-US" sz="2800" dirty="0" smtClean="0">
              <a:solidFill>
                <a:prstClr val="white"/>
              </a:solidFill>
              <a:effectLst/>
            </a:endParaRPr>
          </a:p>
        </p:txBody>
      </p:sp>
    </p:spTree>
    <p:extLst>
      <p:ext uri="{BB962C8B-B14F-4D97-AF65-F5344CB8AC3E}">
        <p14:creationId xmlns:p14="http://schemas.microsoft.com/office/powerpoint/2010/main" val="27795823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Cardinal Adjectives</a:t>
            </a:r>
            <a:endParaRPr lang="en-US" sz="4800" dirty="0"/>
          </a:p>
        </p:txBody>
      </p:sp>
      <p:sp>
        <p:nvSpPr>
          <p:cNvPr id="5" name="Content Placeholder 1"/>
          <p:cNvSpPr txBox="1">
            <a:spLocks/>
          </p:cNvSpPr>
          <p:nvPr/>
        </p:nvSpPr>
        <p:spPr>
          <a:xfrm>
            <a:off x="304800" y="1524000"/>
            <a:ext cx="8534400" cy="5029200"/>
          </a:xfrm>
          <a:prstGeom prst="rect">
            <a:avLst/>
          </a:prstGeom>
        </p:spPr>
        <p:txBody>
          <a:bodyPr vert="horz">
            <a:normAutofit lnSpcReduction="10000"/>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spcAft>
                <a:spcPts val="600"/>
              </a:spcAft>
              <a:buClr>
                <a:srgbClr val="9C5252"/>
              </a:buClr>
            </a:pPr>
            <a:r>
              <a:rPr lang="en-US" dirty="0" smtClean="0">
                <a:solidFill>
                  <a:prstClr val="white"/>
                </a:solidFill>
              </a:rPr>
              <a:t>Numbers used to denote a specific attribute of a noun/pronoun</a:t>
            </a:r>
          </a:p>
          <a:p>
            <a:pPr>
              <a:spcAft>
                <a:spcPts val="600"/>
              </a:spcAft>
              <a:buClr>
                <a:srgbClr val="9C5252"/>
              </a:buClr>
            </a:pPr>
            <a:r>
              <a:rPr lang="en-US" dirty="0" smtClean="0">
                <a:solidFill>
                  <a:prstClr val="white"/>
                </a:solidFill>
              </a:rPr>
              <a:t>“Counting numbers,” such as </a:t>
            </a:r>
            <a:r>
              <a:rPr lang="en-US" i="1" dirty="0" smtClean="0">
                <a:solidFill>
                  <a:prstClr val="white"/>
                </a:solidFill>
              </a:rPr>
              <a:t>one, two, five, fifty-five</a:t>
            </a:r>
            <a:r>
              <a:rPr lang="en-US" dirty="0" smtClean="0">
                <a:solidFill>
                  <a:prstClr val="white"/>
                </a:solidFill>
              </a:rPr>
              <a:t>, that modify by stating how many</a:t>
            </a:r>
          </a:p>
          <a:p>
            <a:pPr>
              <a:spcAft>
                <a:spcPts val="600"/>
              </a:spcAft>
              <a:buClr>
                <a:srgbClr val="9C5252"/>
              </a:buClr>
            </a:pPr>
            <a:r>
              <a:rPr lang="en-US" dirty="0" smtClean="0">
                <a:solidFill>
                  <a:prstClr val="white"/>
                </a:solidFill>
              </a:rPr>
              <a:t>A type of determiner referred to as a “quantifier”</a:t>
            </a:r>
          </a:p>
          <a:p>
            <a:pPr>
              <a:spcAft>
                <a:spcPts val="600"/>
              </a:spcAft>
              <a:buClr>
                <a:srgbClr val="9C5252"/>
              </a:buClr>
            </a:pPr>
            <a:r>
              <a:rPr lang="en-US" dirty="0" smtClean="0">
                <a:solidFill>
                  <a:prstClr val="white"/>
                </a:solidFill>
              </a:rPr>
              <a:t>One type of “numeric” adjective</a:t>
            </a:r>
          </a:p>
          <a:p>
            <a:pPr>
              <a:spcAft>
                <a:spcPts val="600"/>
              </a:spcAft>
              <a:buClr>
                <a:srgbClr val="9C5252"/>
              </a:buClr>
            </a:pPr>
            <a:r>
              <a:rPr lang="en-US" b="1" dirty="0" smtClean="0">
                <a:solidFill>
                  <a:prstClr val="white"/>
                </a:solidFill>
              </a:rPr>
              <a:t>EX:  </a:t>
            </a:r>
            <a:r>
              <a:rPr lang="en-US" b="1" i="1" dirty="0" smtClean="0">
                <a:solidFill>
                  <a:prstClr val="white"/>
                </a:solidFill>
              </a:rPr>
              <a:t>It was only </a:t>
            </a:r>
            <a:r>
              <a:rPr lang="en-US" b="1" i="1" dirty="0" smtClean="0">
                <a:solidFill>
                  <a:srgbClr val="C00000"/>
                </a:solidFill>
              </a:rPr>
              <a:t>thirty-four</a:t>
            </a:r>
            <a:r>
              <a:rPr lang="en-US" b="1" i="1" dirty="0" smtClean="0">
                <a:solidFill>
                  <a:prstClr val="white"/>
                </a:solidFill>
              </a:rPr>
              <a:t> cents!</a:t>
            </a:r>
            <a:endParaRPr lang="en-US" b="1" dirty="0" smtClean="0">
              <a:solidFill>
                <a:prstClr val="white"/>
              </a:solidFill>
            </a:endParaRPr>
          </a:p>
          <a:p>
            <a:pPr>
              <a:buClr>
                <a:srgbClr val="9C5252"/>
              </a:buClr>
            </a:pPr>
            <a:endParaRPr lang="en-US" sz="3600" b="1" dirty="0">
              <a:solidFill>
                <a:prstClr val="white"/>
              </a:solidFill>
            </a:endParaRPr>
          </a:p>
          <a:p>
            <a:pPr marL="0" indent="0" algn="ctr">
              <a:buClr>
                <a:srgbClr val="9C5252"/>
              </a:buClr>
              <a:buNone/>
            </a:pPr>
            <a:endParaRPr lang="en-US" b="1" dirty="0" smtClean="0">
              <a:solidFill>
                <a:prstClr val="white"/>
              </a:solidFill>
            </a:endParaRPr>
          </a:p>
          <a:p>
            <a:pPr marL="0" indent="0" algn="ctr">
              <a:buClr>
                <a:srgbClr val="9C5252"/>
              </a:buClr>
              <a:buNone/>
            </a:pPr>
            <a:endParaRPr lang="en-US" sz="2800" dirty="0" smtClean="0">
              <a:solidFill>
                <a:prstClr val="white"/>
              </a:solidFill>
              <a:effectLst/>
            </a:endParaRPr>
          </a:p>
        </p:txBody>
      </p:sp>
    </p:spTree>
    <p:extLst>
      <p:ext uri="{BB962C8B-B14F-4D97-AF65-F5344CB8AC3E}">
        <p14:creationId xmlns:p14="http://schemas.microsoft.com/office/powerpoint/2010/main" val="18408098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Ordinal Adjectives</a:t>
            </a:r>
            <a:endParaRPr lang="en-US" sz="4800" dirty="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spcAft>
                <a:spcPts val="600"/>
              </a:spcAft>
              <a:buClr>
                <a:srgbClr val="9C5252"/>
              </a:buClr>
            </a:pPr>
            <a:r>
              <a:rPr lang="en-US" dirty="0" smtClean="0">
                <a:solidFill>
                  <a:prstClr val="white"/>
                </a:solidFill>
              </a:rPr>
              <a:t>Another type </a:t>
            </a:r>
            <a:r>
              <a:rPr lang="en-US" dirty="0">
                <a:solidFill>
                  <a:prstClr val="white"/>
                </a:solidFill>
              </a:rPr>
              <a:t>of “numeric” </a:t>
            </a:r>
            <a:r>
              <a:rPr lang="en-US" dirty="0" smtClean="0">
                <a:solidFill>
                  <a:prstClr val="white"/>
                </a:solidFill>
              </a:rPr>
              <a:t>adjective</a:t>
            </a:r>
          </a:p>
          <a:p>
            <a:pPr>
              <a:spcAft>
                <a:spcPts val="600"/>
              </a:spcAft>
              <a:buClr>
                <a:srgbClr val="9C5252"/>
              </a:buClr>
            </a:pPr>
            <a:r>
              <a:rPr lang="en-US" dirty="0" smtClean="0">
                <a:solidFill>
                  <a:prstClr val="white"/>
                </a:solidFill>
              </a:rPr>
              <a:t>Numbers that denote the order of a noun or pronoun in a series, such as </a:t>
            </a:r>
            <a:r>
              <a:rPr lang="en-US" i="1" dirty="0" smtClean="0">
                <a:solidFill>
                  <a:prstClr val="white"/>
                </a:solidFill>
              </a:rPr>
              <a:t>first, second, fifth, fifty-fifth</a:t>
            </a:r>
          </a:p>
          <a:p>
            <a:pPr>
              <a:spcAft>
                <a:spcPts val="600"/>
              </a:spcAft>
              <a:buClr>
                <a:srgbClr val="9C5252"/>
              </a:buClr>
            </a:pPr>
            <a:r>
              <a:rPr lang="en-US" dirty="0" smtClean="0">
                <a:solidFill>
                  <a:prstClr val="white"/>
                </a:solidFill>
              </a:rPr>
              <a:t>Also a type of determiner referred to as a “quantifier”</a:t>
            </a:r>
          </a:p>
          <a:p>
            <a:pPr>
              <a:spcAft>
                <a:spcPts val="600"/>
              </a:spcAft>
              <a:buClr>
                <a:srgbClr val="9C5252"/>
              </a:buClr>
            </a:pPr>
            <a:r>
              <a:rPr lang="en-US" b="1" dirty="0" smtClean="0">
                <a:solidFill>
                  <a:prstClr val="white"/>
                </a:solidFill>
              </a:rPr>
              <a:t>EX:  </a:t>
            </a:r>
            <a:r>
              <a:rPr lang="en-US" b="1" i="1" dirty="0" smtClean="0">
                <a:solidFill>
                  <a:prstClr val="white"/>
                </a:solidFill>
              </a:rPr>
              <a:t>Jason came in </a:t>
            </a:r>
            <a:r>
              <a:rPr lang="en-US" b="1" i="1" dirty="0" smtClean="0">
                <a:solidFill>
                  <a:srgbClr val="C00000"/>
                </a:solidFill>
              </a:rPr>
              <a:t>fourth</a:t>
            </a:r>
            <a:r>
              <a:rPr lang="en-US" b="1" i="1" dirty="0" smtClean="0">
                <a:solidFill>
                  <a:prstClr val="white"/>
                </a:solidFill>
              </a:rPr>
              <a:t> place.  This is the </a:t>
            </a:r>
            <a:r>
              <a:rPr lang="en-US" b="1" i="1" dirty="0" smtClean="0">
                <a:solidFill>
                  <a:srgbClr val="C00000"/>
                </a:solidFill>
              </a:rPr>
              <a:t>millionth</a:t>
            </a:r>
            <a:r>
              <a:rPr lang="en-US" b="1" i="1" dirty="0" smtClean="0">
                <a:solidFill>
                  <a:prstClr val="white"/>
                </a:solidFill>
              </a:rPr>
              <a:t> time I’ve reminded you.</a:t>
            </a:r>
            <a:endParaRPr lang="en-US" b="1" dirty="0">
              <a:solidFill>
                <a:prstClr val="white"/>
              </a:solidFill>
            </a:endParaRPr>
          </a:p>
          <a:p>
            <a:pPr>
              <a:buClr>
                <a:srgbClr val="9C5252"/>
              </a:buClr>
            </a:pPr>
            <a:endParaRPr lang="en-US" sz="3600" dirty="0">
              <a:solidFill>
                <a:prstClr val="white"/>
              </a:solidFill>
            </a:endParaRPr>
          </a:p>
          <a:p>
            <a:pPr marL="0" indent="0" algn="ctr">
              <a:buClr>
                <a:srgbClr val="9C5252"/>
              </a:buClr>
              <a:buNone/>
            </a:pPr>
            <a:endParaRPr lang="en-US" b="1" dirty="0" smtClean="0">
              <a:solidFill>
                <a:prstClr val="white"/>
              </a:solidFill>
            </a:endParaRPr>
          </a:p>
          <a:p>
            <a:pPr marL="0" indent="0" algn="ctr">
              <a:buClr>
                <a:srgbClr val="9C5252"/>
              </a:buClr>
              <a:buNone/>
            </a:pPr>
            <a:endParaRPr lang="en-US" sz="2800" dirty="0" smtClean="0">
              <a:solidFill>
                <a:prstClr val="white"/>
              </a:solidFill>
              <a:effectLst/>
            </a:endParaRPr>
          </a:p>
        </p:txBody>
      </p:sp>
    </p:spTree>
    <p:extLst>
      <p:ext uri="{BB962C8B-B14F-4D97-AF65-F5344CB8AC3E}">
        <p14:creationId xmlns:p14="http://schemas.microsoft.com/office/powerpoint/2010/main" val="2108617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endParaRPr lang="en-US" sz="400" dirty="0" smtClean="0"/>
          </a:p>
          <a:p>
            <a:pPr marL="0" indent="0" algn="ctr">
              <a:buNone/>
            </a:pPr>
            <a:r>
              <a:rPr lang="en-US" dirty="0" smtClean="0"/>
              <a:t>To build a repertoire of language</a:t>
            </a:r>
          </a:p>
          <a:p>
            <a:pPr marL="0" indent="0" algn="ctr">
              <a:buNone/>
            </a:pPr>
            <a:r>
              <a:rPr lang="en-US" dirty="0" smtClean="0"/>
              <a:t>knowledge, skills, and strategies</a:t>
            </a:r>
          </a:p>
          <a:p>
            <a:pPr marL="0" indent="0" algn="ctr">
              <a:buNone/>
            </a:pPr>
            <a:r>
              <a:rPr lang="en-US" dirty="0" smtClean="0"/>
              <a:t>that the student can access and use</a:t>
            </a:r>
          </a:p>
          <a:p>
            <a:pPr marL="0" indent="0" algn="ctr">
              <a:buNone/>
            </a:pPr>
            <a:r>
              <a:rPr lang="en-US" dirty="0" smtClean="0"/>
              <a:t>on his or her own.</a:t>
            </a:r>
          </a:p>
          <a:p>
            <a:pPr marL="0" indent="0" algn="ctr">
              <a:buNone/>
            </a:pPr>
            <a:r>
              <a:rPr lang="en-US" dirty="0" smtClean="0">
                <a:solidFill>
                  <a:schemeClr val="accent2"/>
                </a:solidFill>
              </a:rPr>
              <a:t>Therefore:</a:t>
            </a:r>
          </a:p>
          <a:p>
            <a:pPr marL="0" indent="0" algn="ctr">
              <a:buNone/>
            </a:pPr>
            <a:r>
              <a:rPr lang="en-US" dirty="0" smtClean="0"/>
              <a:t>You must gradually remove scaffolds to prevent “learned helplessness” and to promote independence.</a:t>
            </a:r>
            <a:endParaRPr lang="en-US" dirty="0"/>
          </a:p>
        </p:txBody>
      </p:sp>
      <p:sp>
        <p:nvSpPr>
          <p:cNvPr id="3" name="Title 2"/>
          <p:cNvSpPr>
            <a:spLocks noGrp="1"/>
          </p:cNvSpPr>
          <p:nvPr>
            <p:ph type="title"/>
          </p:nvPr>
        </p:nvSpPr>
        <p:spPr/>
        <p:txBody>
          <a:bodyPr>
            <a:normAutofit/>
          </a:bodyPr>
          <a:lstStyle/>
          <a:p>
            <a:r>
              <a:rPr lang="en-US" sz="4800" dirty="0" smtClean="0"/>
              <a:t>Ultimate Goal of Scaffolding</a:t>
            </a:r>
            <a:endParaRPr lang="en-US" sz="4800" dirty="0"/>
          </a:p>
        </p:txBody>
      </p:sp>
    </p:spTree>
    <p:extLst>
      <p:ext uri="{BB962C8B-B14F-4D97-AF65-F5344CB8AC3E}">
        <p14:creationId xmlns:p14="http://schemas.microsoft.com/office/powerpoint/2010/main" val="11716524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Nouns Used as Adjectives</a:t>
            </a:r>
            <a:endParaRPr lang="en-US" sz="4800" dirty="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spcAft>
                <a:spcPts val="600"/>
              </a:spcAft>
              <a:buClr>
                <a:srgbClr val="9C5252"/>
              </a:buClr>
            </a:pPr>
            <a:r>
              <a:rPr lang="en-US" dirty="0" smtClean="0">
                <a:solidFill>
                  <a:prstClr val="white"/>
                </a:solidFill>
              </a:rPr>
              <a:t>Usually identical in form as their noun counterparts</a:t>
            </a:r>
          </a:p>
          <a:p>
            <a:pPr>
              <a:spcAft>
                <a:spcPts val="600"/>
              </a:spcAft>
              <a:buClr>
                <a:srgbClr val="9C5252"/>
              </a:buClr>
            </a:pPr>
            <a:r>
              <a:rPr lang="en-US" dirty="0" smtClean="0">
                <a:solidFill>
                  <a:prstClr val="white"/>
                </a:solidFill>
              </a:rPr>
              <a:t>Not as easily recognizable as those with common adjectival suffixes</a:t>
            </a:r>
          </a:p>
          <a:p>
            <a:pPr>
              <a:spcAft>
                <a:spcPts val="600"/>
              </a:spcAft>
              <a:buClr>
                <a:srgbClr val="9C5252"/>
              </a:buClr>
            </a:pPr>
            <a:r>
              <a:rPr lang="en-US" b="1" dirty="0" smtClean="0">
                <a:solidFill>
                  <a:prstClr val="white"/>
                </a:solidFill>
              </a:rPr>
              <a:t>EX:  </a:t>
            </a:r>
            <a:r>
              <a:rPr lang="en-US" b="1" i="1" dirty="0" smtClean="0">
                <a:solidFill>
                  <a:prstClr val="white"/>
                </a:solidFill>
              </a:rPr>
              <a:t>my </a:t>
            </a:r>
            <a:r>
              <a:rPr lang="en-US" b="1" i="1" dirty="0" smtClean="0">
                <a:solidFill>
                  <a:srgbClr val="C00000"/>
                </a:solidFill>
              </a:rPr>
              <a:t>computer</a:t>
            </a:r>
            <a:r>
              <a:rPr lang="en-US" b="1" i="1" dirty="0" smtClean="0">
                <a:solidFill>
                  <a:prstClr val="white"/>
                </a:solidFill>
              </a:rPr>
              <a:t> class, that </a:t>
            </a:r>
            <a:r>
              <a:rPr lang="en-US" b="1" i="1" dirty="0" smtClean="0">
                <a:solidFill>
                  <a:srgbClr val="C00000"/>
                </a:solidFill>
              </a:rPr>
              <a:t>kitchen</a:t>
            </a:r>
            <a:r>
              <a:rPr lang="en-US" b="1" i="1" dirty="0" smtClean="0">
                <a:solidFill>
                  <a:prstClr val="white"/>
                </a:solidFill>
              </a:rPr>
              <a:t> gadget, the </a:t>
            </a:r>
            <a:r>
              <a:rPr lang="en-US" b="1" i="1" dirty="0" smtClean="0">
                <a:solidFill>
                  <a:srgbClr val="C00000"/>
                </a:solidFill>
              </a:rPr>
              <a:t>porch</a:t>
            </a:r>
            <a:r>
              <a:rPr lang="en-US" b="1" i="1" dirty="0" smtClean="0">
                <a:solidFill>
                  <a:prstClr val="white"/>
                </a:solidFill>
              </a:rPr>
              <a:t> light</a:t>
            </a:r>
          </a:p>
          <a:p>
            <a:pPr>
              <a:spcAft>
                <a:spcPts val="600"/>
              </a:spcAft>
              <a:buClr>
                <a:srgbClr val="9C5252"/>
              </a:buClr>
            </a:pPr>
            <a:r>
              <a:rPr lang="en-US" b="1" dirty="0" smtClean="0">
                <a:solidFill>
                  <a:prstClr val="white"/>
                </a:solidFill>
              </a:rPr>
              <a:t>EX:</a:t>
            </a:r>
            <a:r>
              <a:rPr lang="en-US" b="1" i="1" dirty="0" smtClean="0">
                <a:solidFill>
                  <a:prstClr val="white"/>
                </a:solidFill>
              </a:rPr>
              <a:t>  It’s in my top </a:t>
            </a:r>
            <a:r>
              <a:rPr lang="en-US" b="1" i="1" dirty="0" smtClean="0">
                <a:solidFill>
                  <a:srgbClr val="C00000"/>
                </a:solidFill>
              </a:rPr>
              <a:t>desk</a:t>
            </a:r>
            <a:r>
              <a:rPr lang="en-US" b="1" i="1" dirty="0" smtClean="0">
                <a:solidFill>
                  <a:prstClr val="white"/>
                </a:solidFill>
              </a:rPr>
              <a:t> drawer.  Could you hand me my </a:t>
            </a:r>
            <a:r>
              <a:rPr lang="en-US" b="1" i="1" dirty="0" smtClean="0">
                <a:solidFill>
                  <a:srgbClr val="C00000"/>
                </a:solidFill>
              </a:rPr>
              <a:t>coffee</a:t>
            </a:r>
            <a:r>
              <a:rPr lang="en-US" b="1" i="1" dirty="0" smtClean="0">
                <a:solidFill>
                  <a:prstClr val="white"/>
                </a:solidFill>
              </a:rPr>
              <a:t> cup?</a:t>
            </a:r>
            <a:endParaRPr lang="en-US" b="1" i="1" dirty="0">
              <a:solidFill>
                <a:prstClr val="white"/>
              </a:solidFill>
            </a:endParaRPr>
          </a:p>
          <a:p>
            <a:pPr marL="0" indent="0" algn="ctr">
              <a:buClr>
                <a:srgbClr val="9C5252"/>
              </a:buClr>
              <a:buNone/>
            </a:pPr>
            <a:endParaRPr lang="en-US" b="1" dirty="0" smtClean="0">
              <a:solidFill>
                <a:prstClr val="white"/>
              </a:solidFill>
            </a:endParaRPr>
          </a:p>
          <a:p>
            <a:pPr marL="0" indent="0" algn="ctr">
              <a:buClr>
                <a:srgbClr val="9C5252"/>
              </a:buClr>
              <a:buNone/>
            </a:pPr>
            <a:endParaRPr lang="en-US" sz="2800" dirty="0" smtClean="0">
              <a:solidFill>
                <a:prstClr val="white"/>
              </a:solidFill>
              <a:effectLst/>
            </a:endParaRPr>
          </a:p>
        </p:txBody>
      </p:sp>
    </p:spTree>
    <p:extLst>
      <p:ext uri="{BB962C8B-B14F-4D97-AF65-F5344CB8AC3E}">
        <p14:creationId xmlns:p14="http://schemas.microsoft.com/office/powerpoint/2010/main" val="26374709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Definite &amp; Indefinite Articles</a:t>
            </a:r>
            <a:endParaRPr lang="en-US" sz="4800" dirty="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spcAft>
                <a:spcPts val="600"/>
              </a:spcAft>
              <a:buClr>
                <a:srgbClr val="9C5252"/>
              </a:buClr>
            </a:pPr>
            <a:r>
              <a:rPr lang="en-US" dirty="0" smtClean="0">
                <a:solidFill>
                  <a:prstClr val="white"/>
                </a:solidFill>
              </a:rPr>
              <a:t>Articles include </a:t>
            </a:r>
            <a:r>
              <a:rPr lang="en-US" i="1" dirty="0" smtClean="0">
                <a:solidFill>
                  <a:prstClr val="white"/>
                </a:solidFill>
              </a:rPr>
              <a:t>the, a,</a:t>
            </a:r>
            <a:r>
              <a:rPr lang="en-US" dirty="0" smtClean="0">
                <a:solidFill>
                  <a:prstClr val="white"/>
                </a:solidFill>
              </a:rPr>
              <a:t> and </a:t>
            </a:r>
            <a:r>
              <a:rPr lang="en-US" i="1" dirty="0" smtClean="0">
                <a:solidFill>
                  <a:prstClr val="white"/>
                </a:solidFill>
              </a:rPr>
              <a:t>an</a:t>
            </a:r>
          </a:p>
          <a:p>
            <a:pPr lvl="1">
              <a:spcAft>
                <a:spcPts val="600"/>
              </a:spcAft>
              <a:buClr>
                <a:srgbClr val="9C5252"/>
              </a:buClr>
            </a:pPr>
            <a:r>
              <a:rPr lang="en-US" sz="3200" dirty="0" smtClean="0">
                <a:solidFill>
                  <a:prstClr val="white"/>
                </a:solidFill>
              </a:rPr>
              <a:t>Definite:  </a:t>
            </a:r>
            <a:r>
              <a:rPr lang="en-US" sz="3200" i="1" dirty="0" smtClean="0">
                <a:solidFill>
                  <a:prstClr val="white"/>
                </a:solidFill>
              </a:rPr>
              <a:t>the</a:t>
            </a:r>
          </a:p>
          <a:p>
            <a:pPr lvl="1">
              <a:spcAft>
                <a:spcPts val="600"/>
              </a:spcAft>
              <a:buClr>
                <a:srgbClr val="9C5252"/>
              </a:buClr>
            </a:pPr>
            <a:r>
              <a:rPr lang="en-US" sz="3200" dirty="0" smtClean="0">
                <a:solidFill>
                  <a:prstClr val="white"/>
                </a:solidFill>
              </a:rPr>
              <a:t>Indefinite:  </a:t>
            </a:r>
            <a:r>
              <a:rPr lang="en-US" sz="3200" i="1" dirty="0" smtClean="0">
                <a:solidFill>
                  <a:prstClr val="white"/>
                </a:solidFill>
              </a:rPr>
              <a:t>a, an</a:t>
            </a:r>
          </a:p>
          <a:p>
            <a:pPr>
              <a:spcAft>
                <a:spcPts val="600"/>
              </a:spcAft>
              <a:buClr>
                <a:srgbClr val="9C5252"/>
              </a:buClr>
            </a:pPr>
            <a:r>
              <a:rPr lang="en-US" dirty="0" smtClean="0">
                <a:solidFill>
                  <a:prstClr val="white"/>
                </a:solidFill>
              </a:rPr>
              <a:t>Both can serve an adjectival role, but are considered articles, or sometimes determiners, in syntactic analysis</a:t>
            </a:r>
          </a:p>
          <a:p>
            <a:pPr>
              <a:spcAft>
                <a:spcPts val="600"/>
              </a:spcAft>
              <a:buClr>
                <a:srgbClr val="9C5252"/>
              </a:buClr>
            </a:pPr>
            <a:r>
              <a:rPr lang="en-US" b="1" dirty="0" smtClean="0">
                <a:solidFill>
                  <a:prstClr val="white"/>
                </a:solidFill>
              </a:rPr>
              <a:t>EX:  </a:t>
            </a:r>
            <a:r>
              <a:rPr lang="en-US" b="1" i="1" dirty="0" smtClean="0">
                <a:solidFill>
                  <a:srgbClr val="C00000"/>
                </a:solidFill>
              </a:rPr>
              <a:t>The</a:t>
            </a:r>
            <a:r>
              <a:rPr lang="en-US" b="1" i="1" dirty="0" smtClean="0">
                <a:solidFill>
                  <a:prstClr val="white"/>
                </a:solidFill>
              </a:rPr>
              <a:t> boy is on his way.  It is not </a:t>
            </a:r>
            <a:r>
              <a:rPr lang="en-US" b="1" i="1" dirty="0" smtClean="0">
                <a:solidFill>
                  <a:srgbClr val="C00000"/>
                </a:solidFill>
              </a:rPr>
              <a:t>an</a:t>
            </a:r>
            <a:r>
              <a:rPr lang="en-US" b="1" i="1" dirty="0" smtClean="0">
                <a:solidFill>
                  <a:prstClr val="white"/>
                </a:solidFill>
              </a:rPr>
              <a:t> issue.  I need </a:t>
            </a:r>
            <a:r>
              <a:rPr lang="en-US" b="1" i="1" dirty="0" smtClean="0">
                <a:solidFill>
                  <a:srgbClr val="C00000"/>
                </a:solidFill>
              </a:rPr>
              <a:t>a</a:t>
            </a:r>
            <a:r>
              <a:rPr lang="en-US" b="1" i="1" dirty="0" smtClean="0">
                <a:solidFill>
                  <a:prstClr val="white"/>
                </a:solidFill>
              </a:rPr>
              <a:t> paintbrush for this.</a:t>
            </a:r>
          </a:p>
          <a:p>
            <a:pPr marL="0" indent="0" algn="ctr">
              <a:buClr>
                <a:srgbClr val="9C5252"/>
              </a:buClr>
              <a:buNone/>
            </a:pPr>
            <a:endParaRPr lang="en-US" sz="2800" dirty="0" smtClean="0">
              <a:solidFill>
                <a:prstClr val="white"/>
              </a:solidFill>
              <a:effectLst/>
            </a:endParaRPr>
          </a:p>
        </p:txBody>
      </p:sp>
    </p:spTree>
    <p:extLst>
      <p:ext uri="{BB962C8B-B14F-4D97-AF65-F5344CB8AC3E}">
        <p14:creationId xmlns:p14="http://schemas.microsoft.com/office/powerpoint/2010/main" val="35266731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Indefinite Adjectives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Clr>
                <a:srgbClr val="9C5252"/>
              </a:buClr>
              <a:buFont typeface="Wingdings 2"/>
              <a:buNone/>
            </a:pPr>
            <a:r>
              <a:rPr lang="en-US" sz="3600" b="1" i="1" dirty="0" smtClean="0">
                <a:solidFill>
                  <a:prstClr val="white"/>
                </a:solidFill>
              </a:rPr>
              <a:t>Nancy has </a:t>
            </a:r>
            <a:r>
              <a:rPr lang="en-US" sz="3600" b="1" i="1" dirty="0" smtClean="0">
                <a:solidFill>
                  <a:srgbClr val="C00000"/>
                </a:solidFill>
              </a:rPr>
              <a:t>several</a:t>
            </a:r>
            <a:r>
              <a:rPr lang="en-US" sz="3600" b="1" i="1" dirty="0" smtClean="0">
                <a:solidFill>
                  <a:prstClr val="white"/>
                </a:solidFill>
              </a:rPr>
              <a:t> dogs.</a:t>
            </a:r>
          </a:p>
          <a:p>
            <a:pPr marL="0" indent="0" algn="ctr">
              <a:buClr>
                <a:srgbClr val="9C5252"/>
              </a:buClr>
              <a:buFont typeface="Wingdings 2"/>
              <a:buNone/>
            </a:pPr>
            <a:r>
              <a:rPr lang="en-US" sz="3600" b="1" i="1" dirty="0" smtClean="0"/>
              <a:t>Please share </a:t>
            </a:r>
            <a:r>
              <a:rPr lang="en-US" sz="3600" b="1" i="1" dirty="0" smtClean="0">
                <a:solidFill>
                  <a:srgbClr val="C00000"/>
                </a:solidFill>
              </a:rPr>
              <a:t>both</a:t>
            </a:r>
            <a:r>
              <a:rPr lang="en-US" sz="3600" b="1" i="1" dirty="0" smtClean="0"/>
              <a:t> pieces of information</a:t>
            </a:r>
            <a:r>
              <a:rPr lang="en-US" sz="3600" b="1" i="1" dirty="0" smtClean="0">
                <a:solidFill>
                  <a:prstClr val="white"/>
                </a:solidFill>
              </a:rPr>
              <a:t>.</a:t>
            </a:r>
          </a:p>
          <a:p>
            <a:pPr marL="0" indent="0" algn="ctr">
              <a:buClr>
                <a:srgbClr val="9C5252"/>
              </a:buClr>
              <a:buFont typeface="Wingdings 2"/>
              <a:buNone/>
            </a:pPr>
            <a:r>
              <a:rPr lang="en-US" dirty="0" smtClean="0">
                <a:solidFill>
                  <a:prstClr val="white"/>
                </a:solidFill>
                <a:effectLst/>
              </a:rPr>
              <a:t>(</a:t>
            </a:r>
            <a:r>
              <a:rPr lang="en-US" u="sng" dirty="0" smtClean="0">
                <a:solidFill>
                  <a:prstClr val="white"/>
                </a:solidFill>
                <a:effectLst/>
              </a:rPr>
              <a:t>indefinite adjectives</a:t>
            </a:r>
            <a:r>
              <a:rPr lang="en-US" dirty="0" smtClean="0">
                <a:solidFill>
                  <a:prstClr val="white"/>
                </a:solidFill>
                <a:effectLst/>
              </a:rPr>
              <a:t>)</a:t>
            </a:r>
          </a:p>
          <a:p>
            <a:pPr marL="0" indent="0" algn="ctr">
              <a:buClr>
                <a:srgbClr val="9C5252"/>
              </a:buClr>
              <a:buFont typeface="Wingdings 2"/>
              <a:buNone/>
            </a:pPr>
            <a:r>
              <a:rPr lang="en-US" dirty="0" smtClean="0">
                <a:solidFill>
                  <a:prstClr val="white"/>
                </a:solidFill>
                <a:effectLst/>
              </a:rPr>
              <a:t>vs</a:t>
            </a:r>
          </a:p>
          <a:p>
            <a:pPr marL="0" indent="0" algn="ctr">
              <a:buClr>
                <a:srgbClr val="9C5252"/>
              </a:buClr>
              <a:buFont typeface="Wingdings 2"/>
              <a:buNone/>
            </a:pPr>
            <a:r>
              <a:rPr lang="en-US" dirty="0" smtClean="0">
                <a:solidFill>
                  <a:prstClr val="white"/>
                </a:solidFill>
                <a:effectLst/>
              </a:rPr>
              <a:t>(</a:t>
            </a:r>
            <a:r>
              <a:rPr lang="en-US" u="sng" dirty="0" smtClean="0">
                <a:solidFill>
                  <a:prstClr val="white"/>
                </a:solidFill>
                <a:effectLst/>
              </a:rPr>
              <a:t>indefinite pronouns</a:t>
            </a:r>
            <a:r>
              <a:rPr lang="en-US" dirty="0" smtClean="0">
                <a:solidFill>
                  <a:prstClr val="white"/>
                </a:solidFill>
                <a:effectLst/>
              </a:rPr>
              <a:t>)</a:t>
            </a:r>
          </a:p>
          <a:p>
            <a:pPr marL="0" indent="0" algn="ctr">
              <a:buClr>
                <a:srgbClr val="9C5252"/>
              </a:buClr>
              <a:buFont typeface="Wingdings 2"/>
              <a:buNone/>
            </a:pPr>
            <a:r>
              <a:rPr lang="en-US" sz="3600" b="1" i="1" dirty="0" smtClean="0">
                <a:solidFill>
                  <a:prstClr val="white"/>
                </a:solidFill>
              </a:rPr>
              <a:t>Nancy has </a:t>
            </a:r>
            <a:r>
              <a:rPr lang="en-US" sz="3600" b="1" i="1" dirty="0" smtClean="0">
                <a:solidFill>
                  <a:srgbClr val="C00000"/>
                </a:solidFill>
              </a:rPr>
              <a:t>several</a:t>
            </a:r>
            <a:r>
              <a:rPr lang="en-US" sz="3600" b="1" i="1" dirty="0" smtClean="0">
                <a:solidFill>
                  <a:prstClr val="white"/>
                </a:solidFill>
              </a:rPr>
              <a:t>.</a:t>
            </a:r>
          </a:p>
          <a:p>
            <a:pPr marL="0" indent="0" algn="ctr">
              <a:buClr>
                <a:srgbClr val="9C5252"/>
              </a:buClr>
              <a:buFont typeface="Wingdings 2"/>
              <a:buNone/>
            </a:pPr>
            <a:r>
              <a:rPr lang="en-US" sz="3600" b="1" i="1" dirty="0" smtClean="0"/>
              <a:t>Please share </a:t>
            </a:r>
            <a:r>
              <a:rPr lang="en-US" sz="3600" b="1" i="1" dirty="0" smtClean="0">
                <a:solidFill>
                  <a:srgbClr val="C00000"/>
                </a:solidFill>
              </a:rPr>
              <a:t>both</a:t>
            </a:r>
            <a:r>
              <a:rPr lang="en-US" sz="3600" b="1" i="1" dirty="0" smtClean="0"/>
              <a:t>.</a:t>
            </a:r>
            <a:endParaRPr lang="en-US" sz="3600" b="1" i="1" dirty="0"/>
          </a:p>
          <a:p>
            <a:pPr marL="0" indent="0" algn="ctr">
              <a:buClr>
                <a:srgbClr val="9C5252"/>
              </a:buClr>
              <a:buFont typeface="Wingdings 2"/>
              <a:buNone/>
            </a:pPr>
            <a:endParaRPr lang="en-US" b="1" i="1" dirty="0">
              <a:solidFill>
                <a:prstClr val="white"/>
              </a:solidFill>
            </a:endParaRPr>
          </a:p>
          <a:p>
            <a:pPr marL="0" indent="0" algn="ctr">
              <a:buClr>
                <a:srgbClr val="9C5252"/>
              </a:buClr>
              <a:buFont typeface="Wingdings 2"/>
              <a:buNone/>
            </a:pPr>
            <a:endParaRPr lang="en-US" b="1" dirty="0" smtClean="0">
              <a:solidFill>
                <a:prstClr val="white"/>
              </a:solidFill>
            </a:endParaRPr>
          </a:p>
          <a:p>
            <a:pPr marL="0" indent="0" algn="ctr">
              <a:buClr>
                <a:srgbClr val="9C5252"/>
              </a:buClr>
              <a:buFont typeface="Wingdings 2"/>
              <a:buNone/>
            </a:pPr>
            <a:endParaRPr lang="en-US" sz="2800" dirty="0" smtClean="0">
              <a:solidFill>
                <a:prstClr val="white"/>
              </a:solidFill>
              <a:effectLst/>
            </a:endParaRPr>
          </a:p>
        </p:txBody>
      </p:sp>
    </p:spTree>
    <p:extLst>
      <p:ext uri="{BB962C8B-B14F-4D97-AF65-F5344CB8AC3E}">
        <p14:creationId xmlns:p14="http://schemas.microsoft.com/office/powerpoint/2010/main" val="18775000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t>Interrogative Adjectives</a:t>
            </a:r>
            <a:endParaRPr lang="en-US" sz="48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endParaRPr lang="en-US" sz="2000" b="1" dirty="0" smtClean="0"/>
          </a:p>
        </p:txBody>
      </p:sp>
      <p:sp>
        <p:nvSpPr>
          <p:cNvPr id="5" name="Content Placeholder 1"/>
          <p:cNvSpPr txBox="1">
            <a:spLocks/>
          </p:cNvSpPr>
          <p:nvPr/>
        </p:nvSpPr>
        <p:spPr>
          <a:xfrm>
            <a:off x="304800" y="1524000"/>
            <a:ext cx="8534400" cy="5029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Clr>
                <a:srgbClr val="9C5252"/>
              </a:buClr>
              <a:buFont typeface="Wingdings 2"/>
              <a:buNone/>
            </a:pPr>
            <a:r>
              <a:rPr lang="en-US" sz="3600" b="1" i="1" dirty="0" smtClean="0">
                <a:solidFill>
                  <a:srgbClr val="C00000"/>
                </a:solidFill>
              </a:rPr>
              <a:t>Whose</a:t>
            </a:r>
            <a:r>
              <a:rPr lang="en-US" sz="3600" b="1" i="1" dirty="0" smtClean="0">
                <a:solidFill>
                  <a:prstClr val="white"/>
                </a:solidFill>
              </a:rPr>
              <a:t> pencil is this?</a:t>
            </a:r>
          </a:p>
          <a:p>
            <a:pPr marL="0" indent="0" algn="ctr">
              <a:buClr>
                <a:srgbClr val="9C5252"/>
              </a:buClr>
              <a:buFont typeface="Wingdings 2"/>
              <a:buNone/>
            </a:pPr>
            <a:r>
              <a:rPr lang="en-US" sz="3600" b="1" i="1" dirty="0" smtClean="0">
                <a:solidFill>
                  <a:srgbClr val="C00000"/>
                </a:solidFill>
              </a:rPr>
              <a:t>Which</a:t>
            </a:r>
            <a:r>
              <a:rPr lang="en-US" sz="3600" b="1" i="1" dirty="0" smtClean="0"/>
              <a:t> hat did you say you wanted?</a:t>
            </a:r>
            <a:endParaRPr lang="en-US" sz="3600" b="1" i="1" dirty="0" smtClean="0">
              <a:solidFill>
                <a:prstClr val="white"/>
              </a:solidFill>
            </a:endParaRPr>
          </a:p>
          <a:p>
            <a:pPr marL="0" indent="0" algn="ctr">
              <a:buClr>
                <a:srgbClr val="9C5252"/>
              </a:buClr>
              <a:buFont typeface="Wingdings 2"/>
              <a:buNone/>
            </a:pPr>
            <a:r>
              <a:rPr lang="en-US" dirty="0" smtClean="0">
                <a:solidFill>
                  <a:prstClr val="white"/>
                </a:solidFill>
                <a:effectLst/>
              </a:rPr>
              <a:t>(</a:t>
            </a:r>
            <a:r>
              <a:rPr lang="en-US" u="sng" dirty="0" smtClean="0">
                <a:solidFill>
                  <a:prstClr val="white"/>
                </a:solidFill>
                <a:effectLst/>
              </a:rPr>
              <a:t>interrogative adjectives</a:t>
            </a:r>
            <a:r>
              <a:rPr lang="en-US" dirty="0" smtClean="0">
                <a:solidFill>
                  <a:prstClr val="white"/>
                </a:solidFill>
                <a:effectLst/>
              </a:rPr>
              <a:t>)</a:t>
            </a:r>
          </a:p>
          <a:p>
            <a:pPr marL="0" indent="0" algn="ctr">
              <a:buClr>
                <a:srgbClr val="9C5252"/>
              </a:buClr>
              <a:buFont typeface="Wingdings 2"/>
              <a:buNone/>
            </a:pPr>
            <a:r>
              <a:rPr lang="en-US" dirty="0" smtClean="0">
                <a:solidFill>
                  <a:prstClr val="white"/>
                </a:solidFill>
                <a:effectLst/>
              </a:rPr>
              <a:t>vs</a:t>
            </a:r>
          </a:p>
          <a:p>
            <a:pPr marL="0" indent="0" algn="ctr">
              <a:buClr>
                <a:srgbClr val="9C5252"/>
              </a:buClr>
              <a:buFont typeface="Wingdings 2"/>
              <a:buNone/>
            </a:pPr>
            <a:r>
              <a:rPr lang="en-US" dirty="0" smtClean="0">
                <a:solidFill>
                  <a:prstClr val="white"/>
                </a:solidFill>
                <a:effectLst/>
              </a:rPr>
              <a:t>(</a:t>
            </a:r>
            <a:r>
              <a:rPr lang="en-US" u="sng" dirty="0" smtClean="0">
                <a:solidFill>
                  <a:prstClr val="white"/>
                </a:solidFill>
                <a:effectLst/>
              </a:rPr>
              <a:t>interrogative pronouns</a:t>
            </a:r>
            <a:r>
              <a:rPr lang="en-US" dirty="0" smtClean="0">
                <a:solidFill>
                  <a:prstClr val="white"/>
                </a:solidFill>
                <a:effectLst/>
              </a:rPr>
              <a:t>)</a:t>
            </a:r>
          </a:p>
          <a:p>
            <a:pPr marL="0" indent="0" algn="ctr">
              <a:buClr>
                <a:srgbClr val="9C5252"/>
              </a:buClr>
              <a:buFont typeface="Wingdings 2"/>
              <a:buNone/>
            </a:pPr>
            <a:r>
              <a:rPr lang="en-US" sz="3600" b="1" i="1" dirty="0" smtClean="0">
                <a:solidFill>
                  <a:srgbClr val="C00000"/>
                </a:solidFill>
              </a:rPr>
              <a:t>Whose</a:t>
            </a:r>
            <a:r>
              <a:rPr lang="en-US" sz="3600" b="1" i="1" dirty="0" smtClean="0">
                <a:solidFill>
                  <a:prstClr val="white"/>
                </a:solidFill>
              </a:rPr>
              <a:t> is this?</a:t>
            </a:r>
          </a:p>
          <a:p>
            <a:pPr marL="0" indent="0" algn="ctr">
              <a:buClr>
                <a:srgbClr val="9C5252"/>
              </a:buClr>
              <a:buFont typeface="Wingdings 2"/>
              <a:buNone/>
            </a:pPr>
            <a:r>
              <a:rPr lang="en-US" sz="3600" b="1" i="1" dirty="0" smtClean="0">
                <a:solidFill>
                  <a:srgbClr val="C00000"/>
                </a:solidFill>
              </a:rPr>
              <a:t>Which</a:t>
            </a:r>
            <a:r>
              <a:rPr lang="en-US" sz="3600" b="1" i="1" dirty="0" smtClean="0"/>
              <a:t> did you say you wanted?</a:t>
            </a:r>
            <a:endParaRPr lang="en-US" sz="3600" b="1" i="1" dirty="0"/>
          </a:p>
          <a:p>
            <a:pPr marL="0" indent="0" algn="ctr">
              <a:buClr>
                <a:srgbClr val="9C5252"/>
              </a:buClr>
              <a:buFont typeface="Wingdings 2"/>
              <a:buNone/>
            </a:pPr>
            <a:endParaRPr lang="en-US" b="1" i="1" dirty="0">
              <a:solidFill>
                <a:prstClr val="white"/>
              </a:solidFill>
            </a:endParaRPr>
          </a:p>
          <a:p>
            <a:pPr marL="0" indent="0" algn="ctr">
              <a:buClr>
                <a:srgbClr val="9C5252"/>
              </a:buClr>
              <a:buFont typeface="Wingdings 2"/>
              <a:buNone/>
            </a:pPr>
            <a:endParaRPr lang="en-US" b="1" dirty="0" smtClean="0">
              <a:solidFill>
                <a:prstClr val="white"/>
              </a:solidFill>
            </a:endParaRPr>
          </a:p>
          <a:p>
            <a:pPr marL="0" indent="0" algn="ctr">
              <a:buClr>
                <a:srgbClr val="9C5252"/>
              </a:buClr>
              <a:buFont typeface="Wingdings 2"/>
              <a:buNone/>
            </a:pPr>
            <a:endParaRPr lang="en-US" sz="2800" dirty="0" smtClean="0">
              <a:solidFill>
                <a:prstClr val="white"/>
              </a:solidFill>
              <a:effectLst/>
            </a:endParaRPr>
          </a:p>
        </p:txBody>
      </p:sp>
    </p:spTree>
    <p:extLst>
      <p:ext uri="{BB962C8B-B14F-4D97-AF65-F5344CB8AC3E}">
        <p14:creationId xmlns:p14="http://schemas.microsoft.com/office/powerpoint/2010/main" val="17365189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endParaRPr lang="en-US" sz="1000" dirty="0" smtClean="0"/>
          </a:p>
          <a:p>
            <a:pPr marL="0" indent="0">
              <a:buNone/>
            </a:pPr>
            <a:r>
              <a:rPr lang="en-US" sz="3600" dirty="0" smtClean="0"/>
              <a:t>Limiting Adjective/Determiner		  </a:t>
            </a:r>
            <a:r>
              <a:rPr lang="en-US" sz="3600" i="1" dirty="0" smtClean="0">
                <a:solidFill>
                  <a:srgbClr val="C00000"/>
                </a:solidFill>
              </a:rPr>
              <a:t>the</a:t>
            </a:r>
          </a:p>
          <a:p>
            <a:pPr marL="0" indent="0">
              <a:buNone/>
            </a:pPr>
            <a:r>
              <a:rPr lang="en-US" sz="3600" dirty="0" smtClean="0"/>
              <a:t>+ Opinion/Quality				      </a:t>
            </a:r>
            <a:r>
              <a:rPr lang="en-US" sz="3600" i="1" dirty="0" smtClean="0">
                <a:solidFill>
                  <a:srgbClr val="C00000"/>
                </a:solidFill>
              </a:rPr>
              <a:t>dirty</a:t>
            </a:r>
          </a:p>
          <a:p>
            <a:pPr marL="0" indent="0">
              <a:buNone/>
            </a:pPr>
            <a:r>
              <a:rPr lang="en-US" sz="3600" dirty="0" smtClean="0"/>
              <a:t>+ Size + Shape 			     </a:t>
            </a:r>
            <a:r>
              <a:rPr lang="en-US" sz="3600" i="1" dirty="0" smtClean="0">
                <a:solidFill>
                  <a:srgbClr val="C00000"/>
                </a:solidFill>
              </a:rPr>
              <a:t>big, bulky</a:t>
            </a:r>
          </a:p>
          <a:p>
            <a:pPr marL="0" indent="0">
              <a:buNone/>
            </a:pPr>
            <a:r>
              <a:rPr lang="en-US" sz="3600" dirty="0" smtClean="0"/>
              <a:t>+ Condition/Age					  </a:t>
            </a:r>
            <a:r>
              <a:rPr lang="en-US" sz="3600" i="1" dirty="0" smtClean="0">
                <a:solidFill>
                  <a:srgbClr val="C00000"/>
                </a:solidFill>
              </a:rPr>
              <a:t>old</a:t>
            </a:r>
          </a:p>
          <a:p>
            <a:pPr marL="0" indent="0">
              <a:buNone/>
            </a:pPr>
            <a:r>
              <a:rPr lang="en-US" sz="3600" dirty="0" smtClean="0"/>
              <a:t>+ Color + Pattern 			  </a:t>
            </a:r>
            <a:r>
              <a:rPr lang="en-US" sz="3600" i="1" dirty="0" smtClean="0">
                <a:solidFill>
                  <a:srgbClr val="C00000"/>
                </a:solidFill>
              </a:rPr>
              <a:t>green, plaid</a:t>
            </a:r>
          </a:p>
          <a:p>
            <a:pPr marL="0" indent="0">
              <a:buNone/>
            </a:pPr>
            <a:r>
              <a:rPr lang="en-US" sz="3600" dirty="0" smtClean="0"/>
              <a:t>+ Material + Origin	</a:t>
            </a:r>
            <a:r>
              <a:rPr lang="en-US" sz="3600" dirty="0"/>
              <a:t> </a:t>
            </a:r>
            <a:r>
              <a:rPr lang="en-US" sz="3600" dirty="0" smtClean="0"/>
              <a:t>     </a:t>
            </a:r>
            <a:r>
              <a:rPr lang="en-US" sz="3600" i="1" dirty="0" smtClean="0">
                <a:solidFill>
                  <a:srgbClr val="C00000"/>
                </a:solidFill>
              </a:rPr>
              <a:t>woolen, Naval</a:t>
            </a:r>
            <a:endParaRPr lang="en-US" sz="3600" i="1" dirty="0">
              <a:solidFill>
                <a:srgbClr val="C00000"/>
              </a:solidFill>
            </a:endParaRPr>
          </a:p>
          <a:p>
            <a:pPr marL="0" indent="0">
              <a:buNone/>
            </a:pPr>
            <a:r>
              <a:rPr lang="en-US" sz="3600" dirty="0" smtClean="0"/>
              <a:t>+ Noun Used as an Adjective    </a:t>
            </a:r>
            <a:r>
              <a:rPr lang="en-US" sz="3600" i="1" dirty="0" smtClean="0">
                <a:solidFill>
                  <a:srgbClr val="C00000"/>
                </a:solidFill>
              </a:rPr>
              <a:t>pea</a:t>
            </a:r>
            <a:r>
              <a:rPr lang="en-US" sz="3600" dirty="0" smtClean="0"/>
              <a:t> COAT</a:t>
            </a:r>
            <a:endParaRPr lang="en-US" sz="3600" dirty="0"/>
          </a:p>
        </p:txBody>
      </p:sp>
      <p:sp>
        <p:nvSpPr>
          <p:cNvPr id="3" name="Title 2"/>
          <p:cNvSpPr>
            <a:spLocks noGrp="1"/>
          </p:cNvSpPr>
          <p:nvPr>
            <p:ph type="title"/>
          </p:nvPr>
        </p:nvSpPr>
        <p:spPr/>
        <p:txBody>
          <a:bodyPr>
            <a:normAutofit/>
          </a:bodyPr>
          <a:lstStyle/>
          <a:p>
            <a:r>
              <a:rPr lang="en-US" sz="4600" dirty="0" smtClean="0"/>
              <a:t>General Sequence for Adjectives</a:t>
            </a:r>
            <a:endParaRPr lang="en-US" sz="4600" dirty="0"/>
          </a:p>
        </p:txBody>
      </p:sp>
    </p:spTree>
    <p:extLst>
      <p:ext uri="{BB962C8B-B14F-4D97-AF65-F5344CB8AC3E}">
        <p14:creationId xmlns:p14="http://schemas.microsoft.com/office/powerpoint/2010/main" val="12198413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1219200"/>
          </a:xfrm>
        </p:spPr>
        <p:txBody>
          <a:bodyPr>
            <a:noAutofit/>
          </a:bodyPr>
          <a:lstStyle/>
          <a:p>
            <a:r>
              <a:rPr lang="en-US" sz="4600" dirty="0" smtClean="0"/>
              <a:t>Developmental Notes:  Adjectives</a:t>
            </a:r>
            <a:endParaRPr lang="en-US" sz="4600" dirty="0"/>
          </a:p>
        </p:txBody>
      </p:sp>
      <p:sp>
        <p:nvSpPr>
          <p:cNvPr id="4" name="Content Placeholder 1"/>
          <p:cNvSpPr>
            <a:spLocks noGrp="1"/>
          </p:cNvSpPr>
          <p:nvPr>
            <p:ph idx="1"/>
          </p:nvPr>
        </p:nvSpPr>
        <p:spPr>
          <a:xfrm>
            <a:off x="304800" y="1524000"/>
            <a:ext cx="8534400" cy="5029200"/>
          </a:xfrm>
        </p:spPr>
        <p:txBody>
          <a:bodyPr/>
          <a:lstStyle/>
          <a:p>
            <a:endParaRPr lang="en-US" sz="2000" b="1" dirty="0" smtClean="0"/>
          </a:p>
          <a:p>
            <a:pPr marL="0" indent="0" algn="ctr">
              <a:buNone/>
            </a:pPr>
            <a:r>
              <a:rPr lang="en-US" sz="3600" b="1" dirty="0" smtClean="0"/>
              <a:t>You have a handout containing developmental notes for each grammatical form we address.</a:t>
            </a:r>
          </a:p>
          <a:p>
            <a:pPr marL="0" indent="0" algn="ctr">
              <a:buNone/>
            </a:pPr>
            <a:endParaRPr lang="en-US" sz="3600" b="1" dirty="0"/>
          </a:p>
          <a:p>
            <a:pPr marL="0" indent="0" algn="ctr">
              <a:buNone/>
            </a:pPr>
            <a:r>
              <a:rPr lang="en-US" sz="3600" b="1" dirty="0" smtClean="0"/>
              <a:t>Please review the appropriate section as needed during the following Application Exercises.</a:t>
            </a:r>
          </a:p>
        </p:txBody>
      </p:sp>
    </p:spTree>
    <p:extLst>
      <p:ext uri="{BB962C8B-B14F-4D97-AF65-F5344CB8AC3E}">
        <p14:creationId xmlns:p14="http://schemas.microsoft.com/office/powerpoint/2010/main" val="28135006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dirty="0" smtClean="0">
                <a:solidFill>
                  <a:schemeClr val="accent2"/>
                </a:solidFill>
                <a:effectLst>
                  <a:outerShdw blurRad="38100" dist="38100" dir="2700000" algn="tl">
                    <a:srgbClr val="000000">
                      <a:alpha val="43137"/>
                    </a:srgbClr>
                  </a:outerShdw>
                </a:effectLst>
              </a:rPr>
              <a:t>Application Exercises</a:t>
            </a:r>
            <a:endParaRPr lang="en-US" sz="5000" b="1" dirty="0">
              <a:solidFill>
                <a:schemeClr val="accent2"/>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800" y="5263664"/>
            <a:ext cx="7924800" cy="908536"/>
          </a:xfrm>
        </p:spPr>
        <p:txBody>
          <a:bodyPr>
            <a:noAutofit/>
          </a:bodyPr>
          <a:lstStyle/>
          <a:p>
            <a:pPr algn="ctr"/>
            <a:r>
              <a:rPr lang="en-US" sz="4000" b="1" dirty="0" smtClean="0">
                <a:solidFill>
                  <a:schemeClr val="tx1"/>
                </a:solidFill>
                <a:effectLst>
                  <a:outerShdw blurRad="38100" dist="38100" dir="2700000" algn="tl">
                    <a:srgbClr val="000000">
                      <a:alpha val="43137"/>
                    </a:srgbClr>
                  </a:outerShdw>
                </a:effectLst>
              </a:rPr>
              <a:t>4:  Adjective Description</a:t>
            </a:r>
          </a:p>
        </p:txBody>
      </p:sp>
      <p:pic>
        <p:nvPicPr>
          <p:cNvPr id="1030" name="Picture 6"/>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1725" y="686240"/>
            <a:ext cx="4486276" cy="299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8143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82" b="3540"/>
          <a:stretch/>
        </p:blipFill>
        <p:spPr bwMode="auto">
          <a:xfrm>
            <a:off x="381000" y="685800"/>
            <a:ext cx="8619309" cy="565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5690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2743200"/>
          </a:xfrm>
        </p:spPr>
        <p:txBody>
          <a:bodyPr/>
          <a:lstStyle/>
          <a:p>
            <a:r>
              <a:rPr lang="en-US" dirty="0" smtClean="0"/>
              <a:t>Also generally referred </a:t>
            </a:r>
            <a:r>
              <a:rPr lang="en-US" dirty="0"/>
              <a:t>to as </a:t>
            </a:r>
            <a:r>
              <a:rPr lang="en-US" dirty="0" smtClean="0"/>
              <a:t>a “modifier” </a:t>
            </a:r>
          </a:p>
          <a:p>
            <a:r>
              <a:rPr lang="en-US" dirty="0" smtClean="0"/>
              <a:t>More flexible than adjectives, but linked to a “head word”</a:t>
            </a:r>
            <a:r>
              <a:rPr lang="en-US" dirty="0"/>
              <a:t> </a:t>
            </a:r>
            <a:endParaRPr lang="en-US" dirty="0" smtClean="0"/>
          </a:p>
          <a:p>
            <a:r>
              <a:rPr lang="en-US" dirty="0" smtClean="0"/>
              <a:t>Words </a:t>
            </a:r>
            <a:r>
              <a:rPr lang="en-US" dirty="0"/>
              <a:t>that provide </a:t>
            </a:r>
            <a:r>
              <a:rPr lang="en-US" dirty="0" smtClean="0"/>
              <a:t>info . . . about </a:t>
            </a:r>
            <a:r>
              <a:rPr lang="en-US" dirty="0"/>
              <a:t>verbs, adjectives, and other adverbs</a:t>
            </a:r>
          </a:p>
          <a:p>
            <a:endParaRPr lang="en-US" dirty="0"/>
          </a:p>
        </p:txBody>
      </p:sp>
      <p:sp>
        <p:nvSpPr>
          <p:cNvPr id="3" name="Title 2"/>
          <p:cNvSpPr>
            <a:spLocks noGrp="1"/>
          </p:cNvSpPr>
          <p:nvPr>
            <p:ph type="title"/>
          </p:nvPr>
        </p:nvSpPr>
        <p:spPr/>
        <p:txBody>
          <a:bodyPr>
            <a:normAutofit/>
          </a:bodyPr>
          <a:lstStyle/>
          <a:p>
            <a:r>
              <a:rPr lang="en-US" sz="4800" dirty="0" smtClean="0"/>
              <a:t>What Is an Adverb?</a:t>
            </a:r>
            <a:endParaRPr lang="en-US" sz="4800" dirty="0"/>
          </a:p>
        </p:txBody>
      </p:sp>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6846" t="68967" r="8462" b="123"/>
          <a:stretch/>
        </p:blipFill>
        <p:spPr bwMode="auto">
          <a:xfrm>
            <a:off x="5638800" y="3978683"/>
            <a:ext cx="3182815" cy="241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304800" y="4191000"/>
            <a:ext cx="5334000" cy="2489548"/>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3200" b="0" kern="1200">
                <a:solidFill>
                  <a:schemeClr val="tx1"/>
                </a:solidFill>
                <a:effectLst>
                  <a:outerShdw blurRad="38100" dist="38100" dir="2700000" algn="tl">
                    <a:srgbClr val="000000">
                      <a:alpha val="43137"/>
                    </a:srgbClr>
                  </a:outerShdw>
                </a:effectLst>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800" b="0" kern="1200">
                <a:solidFill>
                  <a:schemeClr val="tx2"/>
                </a:solidFill>
                <a:effectLst>
                  <a:outerShdw blurRad="38100" dist="38100" dir="2700000" algn="tl">
                    <a:srgbClr val="000000">
                      <a:alpha val="43137"/>
                    </a:srgbClr>
                  </a:outerShdw>
                </a:effectLst>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dirty="0" smtClean="0"/>
              <a:t>. . . regarding        manner, place, time, degree, number, reason, affirmation, and negation</a:t>
            </a:r>
            <a:endParaRPr lang="en-US" dirty="0"/>
          </a:p>
        </p:txBody>
      </p:sp>
    </p:spTree>
    <p:extLst>
      <p:ext uri="{BB962C8B-B14F-4D97-AF65-F5344CB8AC3E}">
        <p14:creationId xmlns:p14="http://schemas.microsoft.com/office/powerpoint/2010/main" val="28949096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smtClean="0"/>
              <a:t>Simple:  </a:t>
            </a:r>
          </a:p>
          <a:p>
            <a:pPr lvl="1">
              <a:spcBef>
                <a:spcPts val="600"/>
              </a:spcBef>
            </a:pPr>
            <a:r>
              <a:rPr lang="en-US" dirty="0" smtClean="0">
                <a:solidFill>
                  <a:schemeClr val="tx1"/>
                </a:solidFill>
              </a:rPr>
              <a:t>single words often formed by adding </a:t>
            </a:r>
            <a:r>
              <a:rPr lang="en-US" i="1" dirty="0" smtClean="0">
                <a:solidFill>
                  <a:schemeClr val="tx1"/>
                </a:solidFill>
              </a:rPr>
              <a:t>–</a:t>
            </a:r>
            <a:r>
              <a:rPr lang="en-US" i="1" dirty="0" err="1" smtClean="0">
                <a:solidFill>
                  <a:schemeClr val="tx1"/>
                </a:solidFill>
              </a:rPr>
              <a:t>ly</a:t>
            </a:r>
            <a:r>
              <a:rPr lang="en-US" dirty="0" smtClean="0">
                <a:solidFill>
                  <a:schemeClr val="tx1"/>
                </a:solidFill>
              </a:rPr>
              <a:t> to a word stem</a:t>
            </a:r>
          </a:p>
          <a:p>
            <a:pPr lvl="1">
              <a:spcBef>
                <a:spcPts val="600"/>
              </a:spcBef>
            </a:pPr>
            <a:r>
              <a:rPr lang="en-US" dirty="0" smtClean="0">
                <a:solidFill>
                  <a:schemeClr val="tx1"/>
                </a:solidFill>
              </a:rPr>
              <a:t>also formed by adding </a:t>
            </a:r>
            <a:r>
              <a:rPr lang="en-US" i="1" dirty="0" smtClean="0">
                <a:solidFill>
                  <a:schemeClr val="tx1"/>
                </a:solidFill>
              </a:rPr>
              <a:t>–s,</a:t>
            </a:r>
            <a:r>
              <a:rPr lang="en-US" dirty="0" smtClean="0">
                <a:solidFill>
                  <a:schemeClr val="tx1"/>
                </a:solidFill>
              </a:rPr>
              <a:t> </a:t>
            </a:r>
            <a:r>
              <a:rPr lang="en-US" i="1" dirty="0" smtClean="0">
                <a:solidFill>
                  <a:schemeClr val="tx1"/>
                </a:solidFill>
              </a:rPr>
              <a:t>–wise, </a:t>
            </a:r>
            <a:r>
              <a:rPr lang="en-US" dirty="0">
                <a:solidFill>
                  <a:schemeClr val="tx1"/>
                </a:solidFill>
              </a:rPr>
              <a:t>or </a:t>
            </a:r>
            <a:r>
              <a:rPr lang="en-US" i="1" dirty="0" smtClean="0">
                <a:solidFill>
                  <a:schemeClr val="tx1"/>
                </a:solidFill>
              </a:rPr>
              <a:t>-ward</a:t>
            </a:r>
            <a:r>
              <a:rPr lang="en-US" dirty="0" smtClean="0">
                <a:solidFill>
                  <a:schemeClr val="tx1"/>
                </a:solidFill>
              </a:rPr>
              <a:t> to a noun (e.g. </a:t>
            </a:r>
            <a:r>
              <a:rPr lang="en-US" i="1" dirty="0" smtClean="0">
                <a:solidFill>
                  <a:schemeClr val="tx1"/>
                </a:solidFill>
              </a:rPr>
              <a:t>afternoons, clockwise, skyward</a:t>
            </a:r>
            <a:r>
              <a:rPr lang="en-US" dirty="0" smtClean="0">
                <a:solidFill>
                  <a:schemeClr val="tx1"/>
                </a:solidFill>
              </a:rPr>
              <a:t>)</a:t>
            </a:r>
          </a:p>
          <a:p>
            <a:r>
              <a:rPr lang="en-US" b="1" dirty="0" smtClean="0">
                <a:solidFill>
                  <a:schemeClr val="tx1"/>
                </a:solidFill>
              </a:rPr>
              <a:t>Compound:</a:t>
            </a:r>
          </a:p>
          <a:p>
            <a:pPr lvl="1">
              <a:spcBef>
                <a:spcPts val="600"/>
              </a:spcBef>
            </a:pPr>
            <a:r>
              <a:rPr lang="en-US" dirty="0" smtClean="0">
                <a:solidFill>
                  <a:schemeClr val="tx1"/>
                </a:solidFill>
              </a:rPr>
              <a:t>compound words joined by combining two words, hyphenating two words, or by hyphenating a prefix and a word; relatively rare</a:t>
            </a:r>
          </a:p>
          <a:p>
            <a:pPr lvl="1">
              <a:spcBef>
                <a:spcPts val="600"/>
              </a:spcBef>
            </a:pPr>
            <a:r>
              <a:rPr lang="en-US" dirty="0" smtClean="0">
                <a:solidFill>
                  <a:schemeClr val="tx1"/>
                </a:solidFill>
              </a:rPr>
              <a:t>commonly occur as groups of words (e.g. </a:t>
            </a:r>
            <a:r>
              <a:rPr lang="en-US" i="1" dirty="0" smtClean="0">
                <a:solidFill>
                  <a:schemeClr val="tx1"/>
                </a:solidFill>
              </a:rPr>
              <a:t>over there, very early, too much</a:t>
            </a:r>
            <a:r>
              <a:rPr lang="en-US" dirty="0" smtClean="0">
                <a:solidFill>
                  <a:schemeClr val="tx1"/>
                </a:solidFill>
              </a:rPr>
              <a:t>); “adverb phrases”</a:t>
            </a:r>
          </a:p>
          <a:p>
            <a:endParaRPr lang="en-US" b="1" dirty="0"/>
          </a:p>
          <a:p>
            <a:endParaRPr lang="en-US" dirty="0"/>
          </a:p>
        </p:txBody>
      </p:sp>
      <p:sp>
        <p:nvSpPr>
          <p:cNvPr id="3" name="Title 2"/>
          <p:cNvSpPr>
            <a:spLocks noGrp="1"/>
          </p:cNvSpPr>
          <p:nvPr>
            <p:ph type="title"/>
          </p:nvPr>
        </p:nvSpPr>
        <p:spPr/>
        <p:txBody>
          <a:bodyPr/>
          <a:lstStyle/>
          <a:p>
            <a:r>
              <a:rPr lang="en-US" dirty="0" smtClean="0"/>
              <a:t>Simple and Compound Adverbs</a:t>
            </a:r>
            <a:endParaRPr lang="en-US" dirty="0"/>
          </a:p>
        </p:txBody>
      </p:sp>
    </p:spTree>
    <p:extLst>
      <p:ext uri="{BB962C8B-B14F-4D97-AF65-F5344CB8AC3E}">
        <p14:creationId xmlns:p14="http://schemas.microsoft.com/office/powerpoint/2010/main" val="10255095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10976</TotalTime>
  <Words>27737</Words>
  <Application>Microsoft Office PowerPoint</Application>
  <PresentationFormat>On-screen Show (4:3)</PresentationFormat>
  <Paragraphs>2677</Paragraphs>
  <Slides>177</Slides>
  <Notes>162</Notes>
  <HiddenSlides>0</HiddenSlides>
  <MMClips>0</MMClip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Paper</vt:lpstr>
      <vt:lpstr>Grammar Boot Camp! Syntactic Forms &amp; Functions for SLPs </vt:lpstr>
      <vt:lpstr>Important Differences</vt:lpstr>
      <vt:lpstr>Declarations are not enough!</vt:lpstr>
      <vt:lpstr>PowerPoint Presentation</vt:lpstr>
      <vt:lpstr>  Academic Rigor  (Jackson &amp; Lambert, 2010)</vt:lpstr>
      <vt:lpstr>7 Myths About Rigor in Learning</vt:lpstr>
      <vt:lpstr>Scaffolding involves . . .</vt:lpstr>
      <vt:lpstr>Scaffolding requires . . .</vt:lpstr>
      <vt:lpstr>Ultimate Goal of Scaffolding</vt:lpstr>
      <vt:lpstr>PowerPoint Presentation</vt:lpstr>
      <vt:lpstr>Scaffolding Techniques include . . .</vt:lpstr>
      <vt:lpstr>PowerPoint Presentation</vt:lpstr>
      <vt:lpstr>Scaffolding Techniques include . . .</vt:lpstr>
      <vt:lpstr>What SLPs Have to Know and Do</vt:lpstr>
      <vt:lpstr>PowerPoint Presentation</vt:lpstr>
      <vt:lpstr>PowerPoint Presentation</vt:lpstr>
      <vt:lpstr>PowerPoint Presentation</vt:lpstr>
      <vt:lpstr>What SLPs Have to Know and Do</vt:lpstr>
      <vt:lpstr>What SLPs Have to Know and Do</vt:lpstr>
      <vt:lpstr>What SLPs Have to Know and Do</vt:lpstr>
      <vt:lpstr>What SLPs Have to Know and Do</vt:lpstr>
      <vt:lpstr>PowerPoint Presentation</vt:lpstr>
      <vt:lpstr>PowerPoint Presentation</vt:lpstr>
      <vt:lpstr>Two Levels of Analysis</vt:lpstr>
      <vt:lpstr>Opdycke (1965)</vt:lpstr>
      <vt:lpstr>Example:  4-year-old w/SLI</vt:lpstr>
      <vt:lpstr>Example Syntax Objectives</vt:lpstr>
      <vt:lpstr>What Is a Noun?</vt:lpstr>
      <vt:lpstr>Simple and Compound Nouns</vt:lpstr>
      <vt:lpstr>Noun Classes</vt:lpstr>
      <vt:lpstr>Common and Proper Nouns</vt:lpstr>
      <vt:lpstr>Count and Noncount Nouns</vt:lpstr>
      <vt:lpstr>Concrete and Abstract Nouns</vt:lpstr>
      <vt:lpstr>Collective Nouns</vt:lpstr>
      <vt:lpstr>Noun Forms</vt:lpstr>
      <vt:lpstr>Noun Form - Number</vt:lpstr>
      <vt:lpstr>Noun Form - Gender</vt:lpstr>
      <vt:lpstr>Noun Form – Case (Role)</vt:lpstr>
      <vt:lpstr>Developmental Notes:  Nouns</vt:lpstr>
      <vt:lpstr>Application Exercises</vt:lpstr>
      <vt:lpstr>PowerPoint Presentation</vt:lpstr>
      <vt:lpstr>PowerPoint Presentation</vt:lpstr>
      <vt:lpstr>What Is a Pronoun?</vt:lpstr>
      <vt:lpstr>Personal Pronouns</vt:lpstr>
      <vt:lpstr>Demonstrative Pronouns</vt:lpstr>
      <vt:lpstr>Indefinite Pronouns</vt:lpstr>
      <vt:lpstr>Relative Pronouns</vt:lpstr>
      <vt:lpstr>Dual Role of the Relative Pronoun</vt:lpstr>
      <vt:lpstr>Interrogative Pronouns</vt:lpstr>
      <vt:lpstr>Developmental Notes:  Pronouns</vt:lpstr>
      <vt:lpstr>Application Exercises</vt:lpstr>
      <vt:lpstr>PowerPoint Presentation</vt:lpstr>
      <vt:lpstr>PowerPoint Presentation</vt:lpstr>
      <vt:lpstr>What Is a Verb?</vt:lpstr>
      <vt:lpstr>Verb Classes:                            Main &amp; Auxiliary</vt:lpstr>
      <vt:lpstr>Common Auxiliary Verbs</vt:lpstr>
      <vt:lpstr>Copula or Auxiliary Verb?</vt:lpstr>
      <vt:lpstr>Verb Classes:                     Transitive &amp; Intransitive</vt:lpstr>
      <vt:lpstr>Verb Forms</vt:lpstr>
      <vt:lpstr>Verb Form - Number</vt:lpstr>
      <vt:lpstr>Verb Form - Person</vt:lpstr>
      <vt:lpstr>Verb Form – 3 Basic Tenses</vt:lpstr>
      <vt:lpstr>Verb Form – 3 Dimensions</vt:lpstr>
      <vt:lpstr>Simple Tenses</vt:lpstr>
      <vt:lpstr>Progressive Tenses</vt:lpstr>
      <vt:lpstr>Perfect Tenses</vt:lpstr>
      <vt:lpstr>Verb Form - Voice</vt:lpstr>
      <vt:lpstr>Verb Form - Mood</vt:lpstr>
      <vt:lpstr>Verbals</vt:lpstr>
      <vt:lpstr>Verbals:  Infinitives</vt:lpstr>
      <vt:lpstr>Verbals:  Gerunds</vt:lpstr>
      <vt:lpstr>Verbals:  Participles</vt:lpstr>
      <vt:lpstr>Developmental Notes:  Verbs</vt:lpstr>
      <vt:lpstr>Application Exercises</vt:lpstr>
      <vt:lpstr>PowerPoint Presentation</vt:lpstr>
      <vt:lpstr>PowerPoint Presentation</vt:lpstr>
      <vt:lpstr>PowerPoint Presentation</vt:lpstr>
      <vt:lpstr>What Is an Adjective?</vt:lpstr>
      <vt:lpstr>PowerPoint Presentation</vt:lpstr>
      <vt:lpstr>Simple and Compound Adjectives</vt:lpstr>
      <vt:lpstr>Three Adjective Forms</vt:lpstr>
      <vt:lpstr>Descriptive Adjectives</vt:lpstr>
      <vt:lpstr>Common Adjectival Suffixes</vt:lpstr>
      <vt:lpstr>Limiting Adjectives</vt:lpstr>
      <vt:lpstr>Common vs Proper Adjectives</vt:lpstr>
      <vt:lpstr>Possessive Adjectives</vt:lpstr>
      <vt:lpstr>Demonstrative Adjectives</vt:lpstr>
      <vt:lpstr>Cardinal Adjectives</vt:lpstr>
      <vt:lpstr>Ordinal Adjectives</vt:lpstr>
      <vt:lpstr>Nouns Used as Adjectives</vt:lpstr>
      <vt:lpstr>Definite &amp; Indefinite Articles</vt:lpstr>
      <vt:lpstr>Indefinite Adjectives</vt:lpstr>
      <vt:lpstr>Interrogative Adjectives</vt:lpstr>
      <vt:lpstr>General Sequence for Adjectives</vt:lpstr>
      <vt:lpstr>Developmental Notes:  Adjectives</vt:lpstr>
      <vt:lpstr>Application Exercises</vt:lpstr>
      <vt:lpstr>PowerPoint Presentation</vt:lpstr>
      <vt:lpstr>What Is an Adverb?</vt:lpstr>
      <vt:lpstr>Simple and Compound Adverbs</vt:lpstr>
      <vt:lpstr>Three Adverb Forms</vt:lpstr>
      <vt:lpstr>8 Major Adverb Types</vt:lpstr>
      <vt:lpstr>Manner Adverbs</vt:lpstr>
      <vt:lpstr>Place Adverbs</vt:lpstr>
      <vt:lpstr>Time Adverbs</vt:lpstr>
      <vt:lpstr>Degree Adverbs</vt:lpstr>
      <vt:lpstr>Number Adverbs</vt:lpstr>
      <vt:lpstr>Reason Adverbs</vt:lpstr>
      <vt:lpstr>Affirmation Adverbs</vt:lpstr>
      <vt:lpstr>Adverbial Conjuncts</vt:lpstr>
      <vt:lpstr>Developmental Notes:  Adverbs</vt:lpstr>
      <vt:lpstr>Application Exercises</vt:lpstr>
      <vt:lpstr>PowerPoint Presentation</vt:lpstr>
      <vt:lpstr>What Is a Determiner?</vt:lpstr>
      <vt:lpstr>Determiner Categories</vt:lpstr>
      <vt:lpstr>Developmental Notes:  Determiners</vt:lpstr>
      <vt:lpstr>Application Exercises</vt:lpstr>
      <vt:lpstr>PowerPoint Presentation</vt:lpstr>
      <vt:lpstr>What Is a Conjunction?</vt:lpstr>
      <vt:lpstr>Coordinating, Correlative, &amp; Subordinating Conjunctions</vt:lpstr>
      <vt:lpstr>Coordinating, Correlative, &amp; Subordinating Conjunctions</vt:lpstr>
      <vt:lpstr>Coordinating, Correlative, &amp; Subordinating Conjunctions</vt:lpstr>
      <vt:lpstr>Developmental Notes: Conjunctions</vt:lpstr>
      <vt:lpstr>Application Exercises</vt:lpstr>
      <vt:lpstr>PowerPoint Presentation</vt:lpstr>
      <vt:lpstr>What Is a Preposition?</vt:lpstr>
      <vt:lpstr>Prepositional Function</vt:lpstr>
      <vt:lpstr>Common Simple Prepositions</vt:lpstr>
      <vt:lpstr>Compound Prepositions</vt:lpstr>
      <vt:lpstr>Phrasal Prepositions</vt:lpstr>
      <vt:lpstr>Prepositional Verbs</vt:lpstr>
      <vt:lpstr>Particle vs Preposition</vt:lpstr>
      <vt:lpstr>PowerPoint Presentation</vt:lpstr>
      <vt:lpstr>Developmental Notes: Prepositions</vt:lpstr>
      <vt:lpstr>Application Exercises</vt:lpstr>
      <vt:lpstr>PowerPoint Presentation</vt:lpstr>
      <vt:lpstr>PowerPoint Presentation</vt:lpstr>
      <vt:lpstr>Remember These?</vt:lpstr>
      <vt:lpstr>What Is Sentence Structure?</vt:lpstr>
      <vt:lpstr>The Subject</vt:lpstr>
      <vt:lpstr>The Object</vt:lpstr>
      <vt:lpstr>Direct vs Indirect Objects</vt:lpstr>
      <vt:lpstr>The Subject Complement</vt:lpstr>
      <vt:lpstr>The Predicate</vt:lpstr>
      <vt:lpstr>Nominal Predicates</vt:lpstr>
      <vt:lpstr>Four Primary Dimensions</vt:lpstr>
      <vt:lpstr>Verbal Predicates</vt:lpstr>
      <vt:lpstr>Developmental Notes:                Sentence Structure</vt:lpstr>
      <vt:lpstr>Pause, Look Around, Smile</vt:lpstr>
      <vt:lpstr>What Is a Phrase?</vt:lpstr>
      <vt:lpstr>Types of Phrases</vt:lpstr>
      <vt:lpstr>Infinitive Phrases</vt:lpstr>
      <vt:lpstr>Infinitive Phrases</vt:lpstr>
      <vt:lpstr>Participle Phrases</vt:lpstr>
      <vt:lpstr>Gerund Phrases</vt:lpstr>
      <vt:lpstr>Developmental Notes:  Phrases</vt:lpstr>
      <vt:lpstr>Application Exercises</vt:lpstr>
      <vt:lpstr>PowerPoint Presentation</vt:lpstr>
      <vt:lpstr>What Is a Clause?</vt:lpstr>
      <vt:lpstr>Clause Elements</vt:lpstr>
      <vt:lpstr>Independent Clauses</vt:lpstr>
      <vt:lpstr>Dependent Clauses</vt:lpstr>
      <vt:lpstr>Noun Clauses</vt:lpstr>
      <vt:lpstr>Adjective Clauses</vt:lpstr>
      <vt:lpstr>Adverb Clauses</vt:lpstr>
      <vt:lpstr>Comparative Clauses</vt:lpstr>
      <vt:lpstr>Developmental Notes:  Clauses</vt:lpstr>
      <vt:lpstr>Application Exercises</vt:lpstr>
      <vt:lpstr>PowerPoint Presentation</vt:lpstr>
      <vt:lpstr>PowerPoint Presentation</vt:lpstr>
      <vt:lpstr>PowerPoint Presentation</vt:lpstr>
      <vt:lpstr>What Is a Sentence?</vt:lpstr>
      <vt:lpstr>Developmental Notes:                Types of Sentences</vt:lpstr>
      <vt:lpstr>Application Exercises</vt:lpstr>
      <vt:lpstr>PowerPoint Presentation</vt:lpstr>
      <vt:lpstr>PowerPoint Presentation</vt:lpstr>
      <vt:lpstr>PowerPoint Presentation</vt:lpstr>
      <vt:lpstr>Shelly Wier, MS, CCC-SLP</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descuser</dc:creator>
  <cp:lastModifiedBy>descuser</cp:lastModifiedBy>
  <cp:revision>916</cp:revision>
  <cp:lastPrinted>2015-06-02T18:08:24Z</cp:lastPrinted>
  <dcterms:created xsi:type="dcterms:W3CDTF">2015-02-20T18:19:32Z</dcterms:created>
  <dcterms:modified xsi:type="dcterms:W3CDTF">2015-06-02T18:08:56Z</dcterms:modified>
</cp:coreProperties>
</file>